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455" r:id="rId2"/>
    <p:sldId id="453" r:id="rId3"/>
    <p:sldId id="262" r:id="rId4"/>
    <p:sldId id="269" r:id="rId5"/>
    <p:sldId id="268" r:id="rId6"/>
    <p:sldId id="275" r:id="rId7"/>
    <p:sldId id="272" r:id="rId8"/>
    <p:sldId id="277" r:id="rId9"/>
    <p:sldId id="279" r:id="rId10"/>
    <p:sldId id="280" r:id="rId11"/>
    <p:sldId id="290" r:id="rId12"/>
    <p:sldId id="292" r:id="rId13"/>
    <p:sldId id="293" r:id="rId14"/>
    <p:sldId id="294" r:id="rId15"/>
    <p:sldId id="295" r:id="rId16"/>
    <p:sldId id="296" r:id="rId17"/>
    <p:sldId id="297" r:id="rId18"/>
    <p:sldId id="315" r:id="rId19"/>
    <p:sldId id="378" r:id="rId20"/>
    <p:sldId id="291" r:id="rId21"/>
    <p:sldId id="318" r:id="rId22"/>
    <p:sldId id="319" r:id="rId23"/>
    <p:sldId id="317" r:id="rId24"/>
    <p:sldId id="316" r:id="rId25"/>
    <p:sldId id="299" r:id="rId26"/>
    <p:sldId id="300" r:id="rId27"/>
    <p:sldId id="301" r:id="rId28"/>
    <p:sldId id="302" r:id="rId29"/>
    <p:sldId id="303" r:id="rId30"/>
    <p:sldId id="304" r:id="rId31"/>
    <p:sldId id="321" r:id="rId32"/>
    <p:sldId id="322" r:id="rId33"/>
    <p:sldId id="305" r:id="rId34"/>
    <p:sldId id="323" r:id="rId35"/>
    <p:sldId id="324" r:id="rId36"/>
    <p:sldId id="307" r:id="rId37"/>
    <p:sldId id="308" r:id="rId38"/>
    <p:sldId id="309" r:id="rId39"/>
    <p:sldId id="310" r:id="rId40"/>
    <p:sldId id="311" r:id="rId41"/>
    <p:sldId id="312" r:id="rId42"/>
    <p:sldId id="320" r:id="rId43"/>
    <p:sldId id="325" r:id="rId44"/>
    <p:sldId id="326" r:id="rId45"/>
    <p:sldId id="327" r:id="rId46"/>
    <p:sldId id="330" r:id="rId47"/>
    <p:sldId id="456" r:id="rId48"/>
    <p:sldId id="459" r:id="rId49"/>
    <p:sldId id="458" r:id="rId50"/>
    <p:sldId id="331" r:id="rId51"/>
    <p:sldId id="333" r:id="rId52"/>
    <p:sldId id="329" r:id="rId53"/>
    <p:sldId id="340" r:id="rId54"/>
    <p:sldId id="338" r:id="rId55"/>
    <p:sldId id="344" r:id="rId56"/>
    <p:sldId id="343" r:id="rId57"/>
    <p:sldId id="335" r:id="rId58"/>
    <p:sldId id="336" r:id="rId59"/>
    <p:sldId id="346" r:id="rId60"/>
    <p:sldId id="334" r:id="rId61"/>
    <p:sldId id="345" r:id="rId62"/>
    <p:sldId id="339" r:id="rId63"/>
    <p:sldId id="350" r:id="rId64"/>
    <p:sldId id="341" r:id="rId65"/>
    <p:sldId id="355" r:id="rId66"/>
    <p:sldId id="356" r:id="rId67"/>
    <p:sldId id="360" r:id="rId68"/>
    <p:sldId id="361" r:id="rId69"/>
    <p:sldId id="363" r:id="rId70"/>
    <p:sldId id="337" r:id="rId71"/>
    <p:sldId id="342" r:id="rId72"/>
    <p:sldId id="351" r:id="rId73"/>
    <p:sldId id="364" r:id="rId74"/>
    <p:sldId id="368" r:id="rId75"/>
    <p:sldId id="367" r:id="rId76"/>
    <p:sldId id="365" r:id="rId77"/>
    <p:sldId id="370" r:id="rId78"/>
    <p:sldId id="372" r:id="rId79"/>
    <p:sldId id="349" r:id="rId80"/>
    <p:sldId id="366" r:id="rId81"/>
    <p:sldId id="369" r:id="rId82"/>
    <p:sldId id="374" r:id="rId83"/>
    <p:sldId id="376" r:id="rId84"/>
    <p:sldId id="377" r:id="rId85"/>
    <p:sldId id="417" r:id="rId86"/>
    <p:sldId id="373" r:id="rId87"/>
    <p:sldId id="353" r:id="rId88"/>
    <p:sldId id="382" r:id="rId89"/>
    <p:sldId id="362" r:id="rId90"/>
    <p:sldId id="392" r:id="rId91"/>
    <p:sldId id="394" r:id="rId92"/>
    <p:sldId id="397" r:id="rId93"/>
    <p:sldId id="415" r:id="rId94"/>
    <p:sldId id="388" r:id="rId95"/>
    <p:sldId id="347" r:id="rId96"/>
    <p:sldId id="398" r:id="rId97"/>
    <p:sldId id="390" r:id="rId98"/>
    <p:sldId id="416" r:id="rId99"/>
    <p:sldId id="410" r:id="rId100"/>
    <p:sldId id="408" r:id="rId101"/>
    <p:sldId id="452" r:id="rId102"/>
    <p:sldId id="414" r:id="rId103"/>
    <p:sldId id="411" r:id="rId104"/>
    <p:sldId id="407" r:id="rId105"/>
    <p:sldId id="406" r:id="rId106"/>
    <p:sldId id="404" r:id="rId107"/>
    <p:sldId id="430" r:id="rId108"/>
    <p:sldId id="431" r:id="rId109"/>
    <p:sldId id="436" r:id="rId110"/>
    <p:sldId id="447" r:id="rId111"/>
    <p:sldId id="437" r:id="rId112"/>
    <p:sldId id="429" r:id="rId113"/>
    <p:sldId id="444" r:id="rId114"/>
    <p:sldId id="448" r:id="rId115"/>
    <p:sldId id="449" r:id="rId116"/>
    <p:sldId id="450" r:id="rId117"/>
    <p:sldId id="446" r:id="rId118"/>
    <p:sldId id="445" r:id="rId119"/>
    <p:sldId id="413" r:id="rId120"/>
    <p:sldId id="451" r:id="rId121"/>
    <p:sldId id="418" r:id="rId122"/>
    <p:sldId id="256"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7339"/>
    <a:srgbClr val="302F28"/>
    <a:srgbClr val="322A26"/>
    <a:srgbClr val="332525"/>
    <a:srgbClr val="362922"/>
    <a:srgbClr val="383420"/>
    <a:srgbClr val="1C1C1C"/>
    <a:srgbClr val="FF0000"/>
    <a:srgbClr val="9D9D9D"/>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4" autoAdjust="0"/>
    <p:restoredTop sz="92023" autoAdjust="0"/>
  </p:normalViewPr>
  <p:slideViewPr>
    <p:cSldViewPr>
      <p:cViewPr varScale="1">
        <p:scale>
          <a:sx n="87" d="100"/>
          <a:sy n="87" d="100"/>
        </p:scale>
        <p:origin x="-1186"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63"/>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C2AE0-119B-43F2-A7BB-23FEB7A7717B}" type="datetimeFigureOut">
              <a:rPr lang="en-US" smtClean="0"/>
              <a:pPr/>
              <a:t>1/12/2018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666F3-030B-4729-9654-4FADE727DF4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Quaternary_Science_Reviews"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en.wikipedia.org/wiki/Cahoki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1C38F-DB36-4B8E-96B2-BAC1A57C1F5E}"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5B1388-7929-4FF6-9795-C5FB2795B7EB}"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5B1388-7929-4FF6-9795-C5FB2795B7EB}"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1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1EC788-E466-44E6-93DE-B360C92DD1AA}"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D1301-7AF5-4A1F-8B79-FE26667B6EC2}"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56E938-02FC-4110-8E8D-05EB00D02BF2}"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4AEA67-B7AD-4CB1-9690-44978A55ADB3}"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4F115A-2B24-4B8E-9922-05F7A75C5CB9}"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E8784-EBED-4B38-B512-C72EF419A5F6}"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B693AE-822F-44E4-B0DB-3AA48185AF8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B693AE-822F-44E4-B0DB-3AA48185AF8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48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49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Caholia</a:t>
            </a:r>
            <a:r>
              <a:rPr lang="en-US" dirty="0" smtClean="0"/>
              <a:t>: </a:t>
            </a:r>
            <a:r>
              <a:rPr lang="en-US" sz="1200" b="0" i="0" kern="1200" dirty="0" smtClean="0">
                <a:solidFill>
                  <a:schemeClr val="tx1"/>
                </a:solidFill>
                <a:latin typeface="+mn-lt"/>
                <a:ea typeface="+mn-ea"/>
                <a:cs typeface="+mn-cs"/>
              </a:rPr>
              <a:t> </a:t>
            </a:r>
            <a:r>
              <a:rPr lang="en-US" sz="1200" b="0" i="1" u="none" strike="noStrike" kern="1200" dirty="0" smtClean="0">
                <a:solidFill>
                  <a:schemeClr val="tx1"/>
                </a:solidFill>
                <a:latin typeface="+mn-lt"/>
                <a:ea typeface="+mn-ea"/>
                <a:cs typeface="+mn-cs"/>
                <a:hlinkClick r:id="rId3" tooltip="Quaternary Science Reviews"/>
              </a:rPr>
              <a:t>Quaternary Science Reviews</a:t>
            </a:r>
            <a:r>
              <a:rPr lang="en-US" sz="1200" b="0" i="0" kern="1200" dirty="0" smtClean="0">
                <a:solidFill>
                  <a:schemeClr val="tx1"/>
                </a:solidFill>
                <a:latin typeface="+mn-lt"/>
                <a:ea typeface="+mn-ea"/>
                <a:cs typeface="+mn-cs"/>
              </a:rPr>
              <a:t>, "Between AD 1050 and 1100, Cahokia's population increased from between 1400 and 2800 people to between 10,200 and 15,300 people".</a:t>
            </a:r>
            <a:r>
              <a:rPr lang="en-US" sz="1200" b="0" i="0" u="none" strike="noStrike" kern="1200" baseline="30000" dirty="0" smtClean="0">
                <a:solidFill>
                  <a:schemeClr val="tx1"/>
                </a:solidFill>
                <a:latin typeface="+mn-lt"/>
                <a:ea typeface="+mn-ea"/>
                <a:cs typeface="+mn-cs"/>
                <a:hlinkClick r:id="rId4"/>
              </a:rPr>
              <a:t>[15]</a:t>
            </a:r>
            <a:r>
              <a:rPr lang="en-US" sz="1200" b="0" i="0" kern="1200" dirty="0" smtClean="0">
                <a:solidFill>
                  <a:schemeClr val="tx1"/>
                </a:solidFill>
                <a:latin typeface="+mn-lt"/>
                <a:ea typeface="+mn-ea"/>
                <a:cs typeface="+mn-cs"/>
              </a:rPr>
              <a:t> an estimate that applies only to a 1.8 km2 high density central occupation area.</a:t>
            </a:r>
            <a:r>
              <a:rPr lang="en-US" sz="1200" b="0" i="0" u="none" strike="noStrike" kern="1200" baseline="30000" dirty="0" smtClean="0">
                <a:solidFill>
                  <a:schemeClr val="tx1"/>
                </a:solidFill>
                <a:latin typeface="+mn-lt"/>
                <a:ea typeface="+mn-ea"/>
                <a:cs typeface="+mn-cs"/>
                <a:hlinkClick r:id="rId4"/>
              </a:rPr>
              <a:t>[16]</a:t>
            </a:r>
            <a:r>
              <a:rPr lang="en-US" sz="1200" b="0" i="0" kern="1200" dirty="0" smtClean="0">
                <a:solidFill>
                  <a:schemeClr val="tx1"/>
                </a:solidFill>
                <a:latin typeface="+mn-lt"/>
                <a:ea typeface="+mn-ea"/>
                <a:cs typeface="+mn-cs"/>
              </a:rPr>
              <a:t> Archaeologists estimate the city's population at between 6,000 and 40,000 at its peak</a:t>
            </a:r>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69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284914-F20A-4D62-98EB-18330DBD7E90}"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http://helios.acomp.usf.edu/~esearfos/archaeology.htm</a:t>
            </a:r>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72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82</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83</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https://history.state.gov/milestones/1750-1775/treaty-of-paris</a:t>
            </a:r>
          </a:p>
          <a:p>
            <a:pPr rtl="0" eaLnBrk="1" latinLnBrk="0" hangingPunct="1"/>
            <a:r>
              <a:rPr lang="en-US" sz="1200" kern="1200" dirty="0" smtClean="0">
                <a:solidFill>
                  <a:schemeClr val="tx1"/>
                </a:solidFill>
                <a:latin typeface="+mn-lt"/>
                <a:ea typeface="+mn-ea"/>
                <a:cs typeface="+mn-cs"/>
              </a:rPr>
              <a:t>The Treaty of Paris of 1763 ended the French and Indian War/Seven Years' War between Great Britain and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as well as their respective allies. In the terms of the treaty,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gave up all its territories in mainland </a:t>
            </a:r>
            <a:r>
              <a:rPr lang="en-US" sz="1200" b="1" kern="1200" dirty="0" smtClean="0">
                <a:solidFill>
                  <a:schemeClr val="tx1"/>
                </a:solidFill>
                <a:latin typeface="+mn-lt"/>
                <a:ea typeface="+mn-ea"/>
                <a:cs typeface="+mn-cs"/>
              </a:rPr>
              <a:t>North America</a:t>
            </a:r>
            <a:r>
              <a:rPr lang="en-US" sz="1200" kern="1200" dirty="0" smtClean="0">
                <a:solidFill>
                  <a:schemeClr val="tx1"/>
                </a:solidFill>
                <a:latin typeface="+mn-lt"/>
                <a:ea typeface="+mn-ea"/>
                <a:cs typeface="+mn-cs"/>
              </a:rPr>
              <a:t>, effectively ending any foreign military threat to the British colonies there.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D666F3-030B-4729-9654-4FADE727DF44}" type="slidenum">
              <a:rPr lang="en-US" smtClean="0"/>
              <a:pPr/>
              <a:t>91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https://history.state.gov/milestones/1750-1775/treaty-of-paris</a:t>
            </a:r>
          </a:p>
          <a:p>
            <a:pPr rtl="0" eaLnBrk="1" latinLnBrk="0" hangingPunct="1"/>
            <a:r>
              <a:rPr lang="en-US" sz="1200" kern="1200" dirty="0" smtClean="0">
                <a:solidFill>
                  <a:schemeClr val="tx1"/>
                </a:solidFill>
                <a:latin typeface="+mn-lt"/>
                <a:ea typeface="+mn-ea"/>
                <a:cs typeface="+mn-cs"/>
              </a:rPr>
              <a:t>The Treaty of Paris of 1763 ended the French and Indian War/Seven Years' War between Great Britain and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as well as their respective allies. In the terms of the treaty,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gave up all its territories in mainland </a:t>
            </a:r>
            <a:r>
              <a:rPr lang="en-US" sz="1200" b="1" kern="1200" dirty="0" smtClean="0">
                <a:solidFill>
                  <a:schemeClr val="tx1"/>
                </a:solidFill>
                <a:latin typeface="+mn-lt"/>
                <a:ea typeface="+mn-ea"/>
                <a:cs typeface="+mn-cs"/>
              </a:rPr>
              <a:t>North America</a:t>
            </a:r>
            <a:r>
              <a:rPr lang="en-US" sz="1200" kern="1200" dirty="0" smtClean="0">
                <a:solidFill>
                  <a:schemeClr val="tx1"/>
                </a:solidFill>
                <a:latin typeface="+mn-lt"/>
                <a:ea typeface="+mn-ea"/>
                <a:cs typeface="+mn-cs"/>
              </a:rPr>
              <a:t>, effectively ending any foreign military threat to the British colonies there.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D666F3-030B-4729-9654-4FADE727DF44}" type="slidenum">
              <a:rPr lang="en-US" smtClean="0"/>
              <a:pPr/>
              <a:t>92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97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100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6CD6B-2516-4652-9132-2B2B20F773C2}"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1881D3-2E0C-424C-BA52-4ADEC95F4BAF}"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25B0A7-F3F2-40E6-8A9D-A83BA336B00B}"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99696-58E1-4F22-983A-1B30CE4EEACC}"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0" i="0" kern="1200" dirty="0" smtClean="0">
                <a:solidFill>
                  <a:schemeClr val="tx1"/>
                </a:solidFill>
                <a:latin typeface="+mn-lt"/>
                <a:ea typeface="+mn-ea"/>
                <a:cs typeface="+mn-cs"/>
              </a:rPr>
              <a:t>http://teach.albion.edu/jjn10/chemical-weathering/</a:t>
            </a:r>
          </a:p>
          <a:p>
            <a:pPr eaLnBrk="1" hangingPunct="1">
              <a:spcBef>
                <a:spcPct val="0"/>
              </a:spcBef>
            </a:pPr>
            <a:endParaRPr lang="en-US" sz="1200" b="0" i="0" kern="1200" dirty="0" smtClean="0">
              <a:solidFill>
                <a:schemeClr val="tx1"/>
              </a:solidFill>
              <a:latin typeface="+mn-lt"/>
              <a:ea typeface="+mn-ea"/>
              <a:cs typeface="+mn-cs"/>
            </a:endParaRPr>
          </a:p>
          <a:p>
            <a:pPr eaLnBrk="1" hangingPunct="1">
              <a:spcBef>
                <a:spcPct val="0"/>
              </a:spcBef>
            </a:pPr>
            <a:r>
              <a:rPr lang="en-US" sz="1200" b="0" i="0" kern="1200" dirty="0" smtClean="0">
                <a:solidFill>
                  <a:schemeClr val="tx1"/>
                </a:solidFill>
                <a:latin typeface="+mn-lt"/>
                <a:ea typeface="+mn-ea"/>
                <a:cs typeface="+mn-cs"/>
              </a:rPr>
              <a:t>Rocks can</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be subjected to </a:t>
            </a:r>
            <a:r>
              <a:rPr lang="en-US" sz="1200" b="1" i="0" kern="1200" dirty="0" smtClean="0">
                <a:solidFill>
                  <a:schemeClr val="tx1"/>
                </a:solidFill>
                <a:latin typeface="+mn-lt"/>
                <a:ea typeface="+mn-ea"/>
                <a:cs typeface="+mn-cs"/>
              </a:rPr>
              <a:t>dissolution</a:t>
            </a:r>
            <a:r>
              <a:rPr lang="en-US" sz="1200" b="0" i="0" kern="1200" dirty="0" smtClean="0">
                <a:solidFill>
                  <a:schemeClr val="tx1"/>
                </a:solidFill>
                <a:latin typeface="+mn-lt"/>
                <a:ea typeface="+mn-ea"/>
                <a:cs typeface="+mn-cs"/>
              </a:rPr>
              <a:t>, the process by which a mineral completely dissolves in water. Dissolution is an especially effective method of chemical weathering in rocks that contain either magnesium carbonate or calcium carbonate, two substances which are easily dissolved by water or other acidic solutions. (Most commonly, the weak acid in question is carbonic acid, the result of a reaction between carbon dioxide and water. However, other weak acids are possible. </a:t>
            </a:r>
            <a:endParaRPr lang="en-US" dirty="0" smtClean="0"/>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802C5E-A48E-4468-B936-881328E08BE5}"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1C38F-DB36-4B8E-96B2-BAC1A57C1F5E}" type="slidenum">
              <a:rPr lang="en-US" smtClean="0"/>
              <a:pPr fontAlgn="base">
                <a:spcBef>
                  <a:spcPct val="0"/>
                </a:spcBef>
                <a:spcAft>
                  <a:spcPct val="0"/>
                </a:spcAft>
                <a:defRPr/>
              </a:pPr>
              <a:t>17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353C8-4765-4677-934C-E77E4EE817C7}"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9353C8-4765-4677-934C-E77E4EE817C7}"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353C8-4765-4677-934C-E77E4EE817C7}" type="datetimeFigureOut">
              <a:rPr lang="en-US" smtClean="0"/>
              <a:pPr/>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9353C8-4765-4677-934C-E77E4EE817C7}" type="datetimeFigureOut">
              <a:rPr lang="en-US" smtClean="0"/>
              <a:pPr/>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353C8-4765-4677-934C-E77E4EE817C7}" type="datetimeFigureOut">
              <a:rPr lang="en-US" smtClean="0"/>
              <a:pPr/>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353C8-4765-4677-934C-E77E4EE817C7}"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353C8-4765-4677-934C-E77E4EE817C7}"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EAC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353C8-4765-4677-934C-E77E4EE817C7}" type="datetimeFigureOut">
              <a:rPr lang="en-US" smtClean="0"/>
              <a:pPr/>
              <a:t>1/12/2018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7EC58-C291-4286-B4AC-5D2B6C1B74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2" Type="http://schemas.openxmlformats.org/officeDocument/2006/relationships/hyperlink" Target="https://en.wikipedia.org/wiki/George_Washington" TargetMode="Externa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census.gov/history/www/genealogy/decennial_census_records/censuses_of_american_indians.html" TargetMode="Externa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4.png"/></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6.jpeg"/><Relationship Id="rId4" Type="http://schemas.openxmlformats.org/officeDocument/2006/relationships/image" Target="../media/image64.pn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5.jpeg"/></Relationships>
</file>

<file path=ppt/slides/_rels/slide112.xml.rels><?xml version="1.0" encoding="UTF-8" standalone="yes"?>
<Relationships xmlns="http://schemas.openxmlformats.org/package/2006/relationships"><Relationship Id="rId2" Type="http://schemas.openxmlformats.org/officeDocument/2006/relationships/hyperlink" Target="http://classroom.monticello.org/kids/resources/profile/84/Martha-Wayles-Jefferson-Jeffersons-wife/" TargetMode="Externa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5.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70.jpeg"/><Relationship Id="rId1" Type="http://schemas.openxmlformats.org/officeDocument/2006/relationships/slideLayout" Target="../slideLayouts/slideLayout12.xml"/><Relationship Id="rId6" Type="http://schemas.openxmlformats.org/officeDocument/2006/relationships/hyperlink" Target="https://en.wikipedia.org/wiki/File:Mather_Brown_-_Thomas_Jefferson_-_Google_Art_Project.jpg" TargetMode="External"/><Relationship Id="rId11" Type="http://schemas.openxmlformats.org/officeDocument/2006/relationships/image" Target="../media/image85.jpe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hyperlink" Target="https://en.wikipedia.org/wiki/File:T_Jefferson_by_Charles_Willson_Peale_1791_2.jpg" TargetMode="External"/><Relationship Id="rId9" Type="http://schemas.openxmlformats.org/officeDocument/2006/relationships/image" Target="../media/image83.jpeg"/><Relationship Id="rId14" Type="http://schemas.openxmlformats.org/officeDocument/2006/relationships/image" Target="../media/image88.png"/></Relationships>
</file>

<file path=ppt/slides/_rels/slide114.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70.jpeg"/></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4.png"/></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121.xml.rels><?xml version="1.0" encoding="UTF-8" standalone="yes"?>
<Relationships xmlns="http://schemas.openxmlformats.org/package/2006/relationships"><Relationship Id="rId8" Type="http://schemas.openxmlformats.org/officeDocument/2006/relationships/hyperlink" Target="http://teach.albion.edu/jjn10/chemical-weathering/" TargetMode="External"/><Relationship Id="rId13" Type="http://schemas.openxmlformats.org/officeDocument/2006/relationships/hyperlink" Target="http://news.ku.dk/all_news/2012/2012.7/clovis_eske_science/" TargetMode="External"/><Relationship Id="rId18" Type="http://schemas.openxmlformats.org/officeDocument/2006/relationships/hyperlink" Target="https://en.wikipedia.org/wiki/Mississippian_culture" TargetMode="External"/><Relationship Id="rId26" Type="http://schemas.openxmlformats.org/officeDocument/2006/relationships/hyperlink" Target="http://www.nps.gov/nr/travel/lewisandclark/index.htm" TargetMode="External"/><Relationship Id="rId3" Type="http://schemas.openxmlformats.org/officeDocument/2006/relationships/hyperlink" Target="mailto:HarlanJ@Missouri.edu" TargetMode="External"/><Relationship Id="rId21" Type="http://schemas.openxmlformats.org/officeDocument/2006/relationships/hyperlink" Target="http://www.let.rug.nl/usa/outlines/history-2005/early-america/native-american-cultures.php" TargetMode="External"/><Relationship Id="rId7" Type="http://schemas.openxmlformats.org/officeDocument/2006/relationships/hyperlink" Target="https://soils.ifas.ufl.edu/faculty/grunwald/teaching/eSoilScience/weathering.shtml" TargetMode="External"/><Relationship Id="rId12" Type="http://schemas.openxmlformats.org/officeDocument/2006/relationships/hyperlink" Target="https://en.wikipedia.org/wiki/Paleo-Indians" TargetMode="External"/><Relationship Id="rId17" Type="http://schemas.openxmlformats.org/officeDocument/2006/relationships/hyperlink" Target="http://mcclungmuseum.utk.edu/2009/01/01/prehistoric-american-indians/" TargetMode="External"/><Relationship Id="rId25" Type="http://schemas.openxmlformats.org/officeDocument/2006/relationships/hyperlink" Target="https://www.census.gov/history/www/genealogy/decennial_census_records/censuses_of_american_indians.html" TargetMode="External"/><Relationship Id="rId2" Type="http://schemas.openxmlformats.org/officeDocument/2006/relationships/slideLayout" Target="../slideLayouts/slideLayout12.xml"/><Relationship Id="rId16" Type="http://schemas.openxmlformats.org/officeDocument/2006/relationships/hyperlink" Target="https://en.wikipedia.org/wiki/Woodland_period" TargetMode="External"/><Relationship Id="rId20" Type="http://schemas.openxmlformats.org/officeDocument/2006/relationships/hyperlink" Target="https://en.wikipedia.org/wiki/Population_history_of_indigenous_peoples_of_the_Americas" TargetMode="External"/><Relationship Id="rId29" Type="http://schemas.openxmlformats.org/officeDocument/2006/relationships/hyperlink" Target="http://classroom.monticello.org/kids/gallery/image/375/Building-Monticello/" TargetMode="External"/><Relationship Id="rId1" Type="http://schemas.openxmlformats.org/officeDocument/2006/relationships/audio" Target="file:///E:\01%20The%20Corps%20Of%20Discovery.m4a" TargetMode="External"/><Relationship Id="rId6" Type="http://schemas.openxmlformats.org/officeDocument/2006/relationships/hyperlink" Target="mailto:rhanna@nd.gov" TargetMode="External"/><Relationship Id="rId11" Type="http://schemas.openxmlformats.org/officeDocument/2006/relationships/hyperlink" Target="https://en.wikipedia.org/wiki/List_of_archaeological_periods_(North_America)" TargetMode="External"/><Relationship Id="rId24" Type="http://schemas.openxmlformats.org/officeDocument/2006/relationships/hyperlink" Target="https://en.wikipedia.org/wiki/Treaty_of_Paris_(1783)" TargetMode="External"/><Relationship Id="rId5" Type="http://schemas.openxmlformats.org/officeDocument/2006/relationships/hyperlink" Target="mailto:sjuzaA@yahoo.com" TargetMode="External"/><Relationship Id="rId15" Type="http://schemas.openxmlformats.org/officeDocument/2006/relationships/hyperlink" Target="https://www.crowcanyon.org/EducationProducts/peoples_mesa_verde/archaic_overview.asp" TargetMode="External"/><Relationship Id="rId23" Type="http://schemas.openxmlformats.org/officeDocument/2006/relationships/hyperlink" Target="http://www.legendsofamerica.com/na-timeline.html" TargetMode="External"/><Relationship Id="rId28" Type="http://schemas.openxmlformats.org/officeDocument/2006/relationships/hyperlink" Target="http://classroom.monticello.org/kids/gallery/image/374/School-Lessons-in-the-South-Square-Room/" TargetMode="External"/><Relationship Id="rId10" Type="http://schemas.openxmlformats.org/officeDocument/2006/relationships/hyperlink" Target="https://en.wikipedia.org/wiki/igneous_rock" TargetMode="External"/><Relationship Id="rId19" Type="http://schemas.openxmlformats.org/officeDocument/2006/relationships/hyperlink" Target="http://www.encyclopedia.com/history/news-wires-white-papers-and-books/1600-1754-native-americans-overview" TargetMode="External"/><Relationship Id="rId31" Type="http://schemas.openxmlformats.org/officeDocument/2006/relationships/image" Target="../media/image93.jpeg"/><Relationship Id="rId4" Type="http://schemas.openxmlformats.org/officeDocument/2006/relationships/hyperlink" Target="mailto:denny2386@gmail.com" TargetMode="External"/><Relationship Id="rId9" Type="http://schemas.openxmlformats.org/officeDocument/2006/relationships/hyperlink" Target="https://www.reference.com/science/can-metamorphic-rocks-found-3dd4f3f23f019b44" TargetMode="External"/><Relationship Id="rId14" Type="http://schemas.openxmlformats.org/officeDocument/2006/relationships/hyperlink" Target="https://en.wikipedia.org/wiki/Archaic_period_in_North_America" TargetMode="External"/><Relationship Id="rId22" Type="http://schemas.openxmlformats.org/officeDocument/2006/relationships/hyperlink" Target="http://www.u-s-history.com/pages/h1004.html" TargetMode="External"/><Relationship Id="rId27" Type="http://schemas.openxmlformats.org/officeDocument/2006/relationships/hyperlink" Target="http://classroom.monticello.org/kids/resources/profile/84/Martha-Wayles-Jefferson-Jeffersons-wife/" TargetMode="External"/><Relationship Id="rId30" Type="http://schemas.openxmlformats.org/officeDocument/2006/relationships/image" Target="../media/image92.png"/></Relationships>
</file>

<file path=ppt/slides/_rels/slide1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eg"/><Relationship Id="rId18" Type="http://schemas.openxmlformats.org/officeDocument/2006/relationships/image" Target="../media/image106.jpe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100.jpeg"/><Relationship Id="rId17" Type="http://schemas.openxmlformats.org/officeDocument/2006/relationships/image" Target="../media/image105.jpeg"/><Relationship Id="rId2" Type="http://schemas.openxmlformats.org/officeDocument/2006/relationships/audio" Target="file:///E:\02%20Jefferson's%20Dream.m4a" TargetMode="External"/><Relationship Id="rId16" Type="http://schemas.openxmlformats.org/officeDocument/2006/relationships/image" Target="../media/image104.jpeg"/><Relationship Id="rId1" Type="http://schemas.openxmlformats.org/officeDocument/2006/relationships/audio" Target="file:///C:\Users\Sandra\Music\iTunes\iTunes%20Media\Music\Bobby%20Horton\Lewis%20&amp;%20Clark%20--%20Songs%20Of%20The%20Journey\02%20Jefferson's%20Dream.m4a" TargetMode="External"/><Relationship Id="rId6" Type="http://schemas.openxmlformats.org/officeDocument/2006/relationships/image" Target="../media/image70.jpeg"/><Relationship Id="rId11" Type="http://schemas.openxmlformats.org/officeDocument/2006/relationships/image" Target="../media/image99.jpeg"/><Relationship Id="rId5" Type="http://schemas.openxmlformats.org/officeDocument/2006/relationships/image" Target="../media/image95.jpeg"/><Relationship Id="rId15" Type="http://schemas.openxmlformats.org/officeDocument/2006/relationships/image" Target="../media/image103.jpeg"/><Relationship Id="rId10" Type="http://schemas.openxmlformats.org/officeDocument/2006/relationships/image" Target="../media/image98.jpeg"/><Relationship Id="rId19" Type="http://schemas.openxmlformats.org/officeDocument/2006/relationships/image" Target="../media/image107.png"/><Relationship Id="rId4" Type="http://schemas.openxmlformats.org/officeDocument/2006/relationships/image" Target="../media/image94.jpeg"/><Relationship Id="rId9" Type="http://schemas.openxmlformats.org/officeDocument/2006/relationships/image" Target="../media/image97.jpeg"/><Relationship Id="rId1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hyperlink" Target="https://soils.ifas.ufl.edu/faculty/grunwald/teaching/eSoilScience/weathering.s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Igneous_rock" TargetMode="External"/><Relationship Id="rId2" Type="http://schemas.openxmlformats.org/officeDocument/2006/relationships/hyperlink" Target="https://www.reference.com/science/can-metamorphic-rocks-found-3dd4f3f23f019b44"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hyperlink" Target="https://www.davis.k12.ut.us/cms/lib09/UT01001306/Centricity/domain/10573/7th%20grade/Sediment%20Sorting%20PPT.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6.jpe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en.wikipedia.org/wiki/List_of_archaeological_periods_(North_America)" TargetMode="Externa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hyperlink" Target="https://en.wikipedia.org/wiki/Paleo-Indian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news.ku.dk/all_news/2012/2012.7/clovis_eske_science/" TargetMode="External"/><Relationship Id="rId2" Type="http://schemas.openxmlformats.org/officeDocument/2006/relationships/hyperlink" Target="https://en.wikipedia.org/wiki/Paleo-Indian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www.crowcanyon.org/EducationProducts/peoples_mesa_verde/archaic_overview.asp" TargetMode="External"/><Relationship Id="rId2" Type="http://schemas.openxmlformats.org/officeDocument/2006/relationships/hyperlink" Target="https://en.wikipedia.org/wiki/Archaic_period_in_North_America"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hyperlink" Target="http://mcclungmuseum.utk.edu/2009/01/01/prehistoric-american-indians/" TargetMode="External"/><Relationship Id="rId2" Type="http://schemas.openxmlformats.org/officeDocument/2006/relationships/hyperlink" Target="https://en.wikipedia.org/wiki/Woodland_period"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s://en.wikipedia.org/wiki/Mississippian_culture"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mcclungmuseum.utk.edu/2009/01/01/prehistoric-american-indians/"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9.gif"/><Relationship Id="rId4" Type="http://schemas.openxmlformats.org/officeDocument/2006/relationships/hyperlink" Target="http://helios.acomp.usf.edu/~esearfos/archaeology.h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http://www.encyclopedia.com/history/news-wires-white-papers-and-books/1600-1754-native-americans-overview" TargetMode="Externa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hyperlink" Target="https://en.wikipedia.org/wiki/Population_history_of_indigenous_peoples_of_the_America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hyperlink" Target="http://www.let.rug.nl/usa/outlines/history-2005/early-america/native-american-cultures.php" TargetMode="Externa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2.jpeg"/></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87.xml.rels><?xml version="1.0" encoding="UTF-8" standalone="yes"?>
<Relationships xmlns="http://schemas.openxmlformats.org/package/2006/relationships"><Relationship Id="rId2" Type="http://schemas.openxmlformats.org/officeDocument/2006/relationships/hyperlink" Target="http://www.u-s-history.com/pages/h1004.html" TargetMode="Externa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8" Type="http://schemas.openxmlformats.org/officeDocument/2006/relationships/hyperlink" Target="http://www.legendsofamerica.com/il-chicago.html" TargetMode="External"/><Relationship Id="rId3" Type="http://schemas.openxmlformats.org/officeDocument/2006/relationships/hyperlink" Target="http://www.legendsofamerica.com/na-nativeamericans.html" TargetMode="External"/><Relationship Id="rId7" Type="http://schemas.openxmlformats.org/officeDocument/2006/relationships/hyperlink" Target="http://www.legendsofkansas.com/shawneeindians.html" TargetMode="External"/><Relationship Id="rId2" Type="http://schemas.openxmlformats.org/officeDocument/2006/relationships/hyperlink" Target="http://www.legendsofamerica.com/na-timeline.html" TargetMode="External"/><Relationship Id="rId1" Type="http://schemas.openxmlformats.org/officeDocument/2006/relationships/slideLayout" Target="../slideLayouts/slideLayout12.xml"/><Relationship Id="rId6" Type="http://schemas.openxmlformats.org/officeDocument/2006/relationships/hyperlink" Target="http://www.legendsofamerica.com/ah-georgewashington.html" TargetMode="External"/><Relationship Id="rId5" Type="http://schemas.openxmlformats.org/officeDocument/2006/relationships/hyperlink" Target="http://www.legendsofamerica.com/mo-mainpage.html" TargetMode="External"/><Relationship Id="rId10" Type="http://schemas.openxmlformats.org/officeDocument/2006/relationships/hyperlink" Target="http://www.legendsofamerica.com/ah-lewisclark.html" TargetMode="External"/><Relationship Id="rId4" Type="http://schemas.openxmlformats.org/officeDocument/2006/relationships/hyperlink" Target="http://www.legendsofamerica.com/mo-stlouis.html" TargetMode="External"/><Relationship Id="rId9" Type="http://schemas.openxmlformats.org/officeDocument/2006/relationships/hyperlink" Target="http://www.legendsofamerica.com/ah-louisianapurchase.htm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3" Type="http://schemas.openxmlformats.org/officeDocument/2006/relationships/hyperlink" Target="https://en.wikipedia.org/wiki/Treaty_of_Paris_(1763)" TargetMode="External"/><Relationship Id="rId2" Type="http://schemas.openxmlformats.org/officeDocument/2006/relationships/hyperlink" Target="https://history.state.gov/milestones/1750-1775/treaty-of-paris" TargetMode="Externa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3.gif"/><Relationship Id="rId4" Type="http://schemas.openxmlformats.org/officeDocument/2006/relationships/image" Target="../media/image62.png"/></Relationships>
</file>

<file path=ppt/slides/_rels/slide98.xml.rels><?xml version="1.0" encoding="UTF-8" standalone="yes"?>
<Relationships xmlns="http://schemas.openxmlformats.org/package/2006/relationships"><Relationship Id="rId3" Type="http://schemas.openxmlformats.org/officeDocument/2006/relationships/hyperlink" Target="https://www.quora.com/What-were-the-boundaries-of-the-u-s-in-1783" TargetMode="External"/><Relationship Id="rId2" Type="http://schemas.openxmlformats.org/officeDocument/2006/relationships/hyperlink" Target="https://en.wikipedia.org/wiki/Treaty_of_Paris_(1783)" TargetMode="Externa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0/Lewis_and_clark-expedition.jpg"/>
          <p:cNvPicPr>
            <a:picLocks noChangeAspect="1" noChangeArrowheads="1"/>
          </p:cNvPicPr>
          <p:nvPr/>
        </p:nvPicPr>
        <p:blipFill>
          <a:blip r:embed="rId2" cstate="print"/>
          <a:srcRect/>
          <a:stretch>
            <a:fillRect/>
          </a:stretch>
        </p:blipFill>
        <p:spPr bwMode="auto">
          <a:xfrm>
            <a:off x="-103237" y="-6705600"/>
            <a:ext cx="17857837" cy="13487400"/>
          </a:xfrm>
          <a:prstGeom prst="rect">
            <a:avLst/>
          </a:prstGeom>
          <a:noFill/>
        </p:spPr>
      </p:pic>
      <p:sp>
        <p:nvSpPr>
          <p:cNvPr id="7" name="TextBox 6"/>
          <p:cNvSpPr txBox="1"/>
          <p:nvPr/>
        </p:nvSpPr>
        <p:spPr>
          <a:xfrm>
            <a:off x="0" y="38100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sp>
        <p:nvSpPr>
          <p:cNvPr id="1027" name="Rectangle 3"/>
          <p:cNvSpPr>
            <a:spLocks noChangeArrowheads="1"/>
          </p:cNvSpPr>
          <p:nvPr/>
        </p:nvSpPr>
        <p:spPr bwMode="auto">
          <a:xfrm>
            <a:off x="-59735" y="18288"/>
            <a:ext cx="10346735"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0" name="TextBox 9"/>
          <p:cNvSpPr txBox="1"/>
          <p:nvPr/>
        </p:nvSpPr>
        <p:spPr>
          <a:xfrm>
            <a:off x="0" y="609600"/>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6" name="TextBox 5"/>
          <p:cNvSpPr txBox="1"/>
          <p:nvPr/>
        </p:nvSpPr>
        <p:spPr>
          <a:xfrm>
            <a:off x="0" y="4876800"/>
            <a:ext cx="6705600" cy="923330"/>
          </a:xfrm>
          <a:prstGeom prst="rect">
            <a:avLst/>
          </a:prstGeom>
          <a:noFill/>
        </p:spPr>
        <p:txBody>
          <a:bodyPr wrap="square" rtlCol="0">
            <a:spAutoFit/>
          </a:bodyPr>
          <a:lstStyle/>
          <a:p>
            <a:r>
              <a:rPr lang="en-US" sz="5400" b="1" dirty="0" smtClean="0">
                <a:solidFill>
                  <a:schemeClr val="accent1">
                    <a:lumMod val="75000"/>
                  </a:schemeClr>
                </a:solidFill>
                <a:effectLst>
                  <a:outerShdw dist="50800" dir="5400000" algn="ctr" rotWithShape="0">
                    <a:schemeClr val="tx1"/>
                  </a:outerShdw>
                </a:effectLst>
              </a:rPr>
              <a:t> Three Year Trilogy . . .</a:t>
            </a:r>
            <a:endParaRPr lang="en-US" sz="5400" b="1" dirty="0">
              <a:solidFill>
                <a:schemeClr val="accent1">
                  <a:lumMod val="75000"/>
                </a:schemeClr>
              </a:solidFill>
              <a:effectLst>
                <a:outerShdw dist="50800" dir="5400000" algn="ctr" rotWithShape="0">
                  <a:schemeClr val="tx1"/>
                </a:outerShdw>
              </a:effectLst>
            </a:endParaRPr>
          </a:p>
        </p:txBody>
      </p:sp>
      <p:sp>
        <p:nvSpPr>
          <p:cNvPr id="8" name="Rectangle 3"/>
          <p:cNvSpPr>
            <a:spLocks noChangeArrowheads="1"/>
          </p:cNvSpPr>
          <p:nvPr/>
        </p:nvSpPr>
        <p:spPr bwMode="auto">
          <a:xfrm>
            <a:off x="-76200" y="685800"/>
            <a:ext cx="10363200" cy="646331"/>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South</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a:t>
            </a: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Journeys</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Trail of Tears, Santa Fe Trail</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9" name="Rectangle 3"/>
          <p:cNvSpPr>
            <a:spLocks noChangeArrowheads="1"/>
          </p:cNvSpPr>
          <p:nvPr/>
        </p:nvSpPr>
        <p:spPr bwMode="auto">
          <a:xfrm>
            <a:off x="-76201" y="1295400"/>
            <a:ext cx="10345677" cy="646331"/>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Coast</a:t>
            </a:r>
            <a:r>
              <a:rPr kumimoji="0" lang="en-US" sz="3600" b="1" i="0" u="none" strike="noStrike" cap="none" normalizeH="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Journeys</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Oregon, California Trails</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pic>
        <p:nvPicPr>
          <p:cNvPr id="11" name="CD Audio 10">
            <a:hlinkClick r:id="" action="ppaction://media"/>
          </p:cNvPr>
          <p:cNvPicPr>
            <a:picLocks noRot="1" noChangeAspect="1"/>
          </p:cNvPicPr>
          <p:nvPr>
            <a:audioCd>
              <a:st track="1"/>
              <a:end track="1"/>
            </a:audioCd>
          </p:nvPr>
        </p:nvPicPr>
        <p:blipFill>
          <a:blip r:embed="rId3" cstate="print"/>
          <a:stretch>
            <a:fillRect/>
          </a:stretch>
        </p:blipFill>
        <p:spPr>
          <a:xfrm>
            <a:off x="8610600" y="64008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fill="hold" nodeType="clickEffect">
                                  <p:stCondLst>
                                    <p:cond delay="0"/>
                                  </p:stCondLst>
                                  <p:childTnLst>
                                    <p:animMotion origin="layout" path="M -0.00833 0.01107 L -0.45139 0.48166 " pathEditMode="relative" rAng="0" ptsTypes="AA">
                                      <p:cBhvr>
                                        <p:cTn id="11" dur="3000" fill="hold"/>
                                        <p:tgtEl>
                                          <p:spTgt spid="1026"/>
                                        </p:tgtEl>
                                        <p:attrNameLst>
                                          <p:attrName>ppt_x</p:attrName>
                                          <p:attrName>ppt_y</p:attrName>
                                        </p:attrNameLst>
                                      </p:cBhvr>
                                      <p:rCtr x="-222" y="235"/>
                                    </p:animMotion>
                                  </p:childTnLst>
                                </p:cTn>
                              </p:par>
                              <p:par>
                                <p:cTn id="12" presetID="6" presetClass="emph" presetSubtype="0" fill="hold" nodeType="withEffect">
                                  <p:stCondLst>
                                    <p:cond delay="0"/>
                                  </p:stCondLst>
                                  <p:childTnLst>
                                    <p:animScale>
                                      <p:cBhvr>
                                        <p:cTn id="13" dur="3000" fill="hold"/>
                                        <p:tgtEl>
                                          <p:spTgt spid="1026"/>
                                        </p:tgtEl>
                                      </p:cBhvr>
                                      <p:by x="55000" y="55000"/>
                                    </p:animScale>
                                  </p:childTnLst>
                                </p:cTn>
                              </p:par>
                              <p:par>
                                <p:cTn id="14" presetID="6" presetClass="emph" presetSubtype="0" fill="hold" grpId="2" nodeType="withEffect">
                                  <p:stCondLst>
                                    <p:cond delay="0"/>
                                  </p:stCondLst>
                                  <p:childTnLst>
                                    <p:animScale>
                                      <p:cBhvr>
                                        <p:cTn id="15" dur="3000" fill="hold"/>
                                        <p:tgtEl>
                                          <p:spTgt spid="6"/>
                                        </p:tgtEl>
                                      </p:cBhvr>
                                      <p:by x="70000" y="70000"/>
                                    </p:animScale>
                                  </p:childTnLst>
                                </p:cTn>
                              </p:par>
                              <p:par>
                                <p:cTn id="16" presetID="64" presetClass="path" presetSubtype="0" fill="hold" grpId="3" nodeType="withEffect">
                                  <p:stCondLst>
                                    <p:cond delay="0"/>
                                  </p:stCondLst>
                                  <p:childTnLst>
                                    <p:animMotion origin="layout" path="M 3.33333E-6 -2.22222E-6 L -0.10834 0.0882 " pathEditMode="relative" rAng="0" ptsTypes="AA">
                                      <p:cBhvr>
                                        <p:cTn id="17" dur="3000" fill="hold"/>
                                        <p:tgtEl>
                                          <p:spTgt spid="6"/>
                                        </p:tgtEl>
                                        <p:attrNameLst>
                                          <p:attrName>ppt_x</p:attrName>
                                          <p:attrName>ppt_y</p:attrName>
                                        </p:attrNameLst>
                                      </p:cBhvr>
                                      <p:rCtr x="-54" y="44"/>
                                    </p:animMotion>
                                  </p:childTnLst>
                                </p:cTn>
                              </p:par>
                              <p:par>
                                <p:cTn id="18" presetID="42" presetClass="exit" presetSubtype="0" fill="hold" grpId="1" nodeType="withEffect">
                                  <p:stCondLst>
                                    <p:cond delay="0"/>
                                  </p:stCondLst>
                                  <p:childTnLst>
                                    <p:animEffect transition="out" filter="fade">
                                      <p:cBhvr>
                                        <p:cTn id="19" dur="3000"/>
                                        <p:tgtEl>
                                          <p:spTgt spid="7"/>
                                        </p:tgtEl>
                                      </p:cBhvr>
                                    </p:animEffect>
                                    <p:anim calcmode="lin" valueType="num">
                                      <p:cBhvr>
                                        <p:cTn id="20" dur="3000"/>
                                        <p:tgtEl>
                                          <p:spTgt spid="7"/>
                                        </p:tgtEl>
                                        <p:attrNameLst>
                                          <p:attrName>ppt_x</p:attrName>
                                        </p:attrNameLst>
                                      </p:cBhvr>
                                      <p:tavLst>
                                        <p:tav tm="0">
                                          <p:val>
                                            <p:strVal val="ppt_x"/>
                                          </p:val>
                                        </p:tav>
                                        <p:tav tm="100000">
                                          <p:val>
                                            <p:strVal val="ppt_x"/>
                                          </p:val>
                                        </p:tav>
                                      </p:tavLst>
                                    </p:anim>
                                    <p:anim calcmode="lin" valueType="num">
                                      <p:cBhvr>
                                        <p:cTn id="21" dur="3000"/>
                                        <p:tgtEl>
                                          <p:spTgt spid="7"/>
                                        </p:tgtEl>
                                        <p:attrNameLst>
                                          <p:attrName>ppt_y</p:attrName>
                                        </p:attrNameLst>
                                      </p:cBhvr>
                                      <p:tavLst>
                                        <p:tav tm="0">
                                          <p:val>
                                            <p:strVal val="ppt_y"/>
                                          </p:val>
                                        </p:tav>
                                        <p:tav tm="100000">
                                          <p:val>
                                            <p:strVal val="ppt_y+.1"/>
                                          </p:val>
                                        </p:tav>
                                      </p:tavLst>
                                    </p:anim>
                                    <p:set>
                                      <p:cBhvr>
                                        <p:cTn id="22" dur="1" fill="hold">
                                          <p:stCondLst>
                                            <p:cond delay="2999"/>
                                          </p:stCondLst>
                                        </p:cTn>
                                        <p:tgtEl>
                                          <p:spTgt spid="7"/>
                                        </p:tgtEl>
                                        <p:attrNameLst>
                                          <p:attrName>style.visibility</p:attrName>
                                        </p:attrNameLst>
                                      </p:cBhvr>
                                      <p:to>
                                        <p:strVal val="hidden"/>
                                      </p:to>
                                    </p:set>
                                  </p:childTnLst>
                                </p:cTn>
                              </p:par>
                              <p:par>
                                <p:cTn id="23" presetID="42" presetClass="entr" presetSubtype="0" fill="hold" grpId="0" nodeType="withEffect">
                                  <p:stCondLst>
                                    <p:cond delay="150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2000"/>
                                        <p:tgtEl>
                                          <p:spTgt spid="1027"/>
                                        </p:tgtEl>
                                      </p:cBhvr>
                                    </p:animEffect>
                                    <p:anim calcmode="lin" valueType="num">
                                      <p:cBhvr>
                                        <p:cTn id="26" dur="2000" fill="hold"/>
                                        <p:tgtEl>
                                          <p:spTgt spid="1027"/>
                                        </p:tgtEl>
                                        <p:attrNameLst>
                                          <p:attrName>ppt_x</p:attrName>
                                        </p:attrNameLst>
                                      </p:cBhvr>
                                      <p:tavLst>
                                        <p:tav tm="0">
                                          <p:val>
                                            <p:strVal val="#ppt_x"/>
                                          </p:val>
                                        </p:tav>
                                        <p:tav tm="100000">
                                          <p:val>
                                            <p:strVal val="#ppt_x"/>
                                          </p:val>
                                        </p:tav>
                                      </p:tavLst>
                                    </p:anim>
                                    <p:anim calcmode="lin" valueType="num">
                                      <p:cBhvr>
                                        <p:cTn id="27" dur="2000" fill="hold"/>
                                        <p:tgtEl>
                                          <p:spTgt spid="10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3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ppt_x</p:attrName>
                                        </p:attrNameLst>
                                      </p:cBhvr>
                                      <p:tavLst>
                                        <p:tav tm="0">
                                          <p:val>
                                            <p:strVal val="#ppt_x"/>
                                          </p:val>
                                        </p:tav>
                                        <p:tav tm="100000">
                                          <p:val>
                                            <p:strVal val="#ppt_x"/>
                                          </p:val>
                                        </p:tav>
                                      </p:tavLst>
                                    </p:anim>
                                    <p:anim calcmode="lin" valueType="num">
                                      <p:cBhvr>
                                        <p:cTn id="32" dur="2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anim calcmode="lin" valueType="num">
                                      <p:cBhvr>
                                        <p:cTn id="36" dur="2000" fill="hold"/>
                                        <p:tgtEl>
                                          <p:spTgt spid="9"/>
                                        </p:tgtEl>
                                        <p:attrNameLst>
                                          <p:attrName>ppt_x</p:attrName>
                                        </p:attrNameLst>
                                      </p:cBhvr>
                                      <p:tavLst>
                                        <p:tav tm="0">
                                          <p:val>
                                            <p:strVal val="#ppt_x"/>
                                          </p:val>
                                        </p:tav>
                                        <p:tav tm="100000">
                                          <p:val>
                                            <p:strVal val="#ppt_x"/>
                                          </p:val>
                                        </p:tav>
                                      </p:tavLst>
                                    </p:anim>
                                    <p:anim calcmode="lin" valueType="num">
                                      <p:cBhvr>
                                        <p:cTn id="37"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6"/>
                                        </p:tgtEl>
                                      </p:cBhvr>
                                    </p:animEffect>
                                    <p:set>
                                      <p:cBhvr>
                                        <p:cTn id="42" dur="1" fill="hold">
                                          <p:stCondLst>
                                            <p:cond delay="1999"/>
                                          </p:stCondLst>
                                        </p:cTn>
                                        <p:tgtEl>
                                          <p:spTgt spid="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7" grpId="1"/>
      <p:bldP spid="1027" grpId="0" animBg="1"/>
      <p:bldP spid="10" grpId="0"/>
      <p:bldP spid="6" grpId="0"/>
      <p:bldP spid="6" grpId="1"/>
      <p:bldP spid="6" grpId="2"/>
      <p:bldP spid="6" grpId="3"/>
      <p:bldP spid="8" grpId="0" animBg="1"/>
      <p:bldP spid="8" grpId="1" animBg="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4" name="TextBox 3"/>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6" name="TextBox 5"/>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nvGrpSpPr>
          <p:cNvPr id="40" name="Group 39"/>
          <p:cNvGrpSpPr/>
          <p:nvPr/>
        </p:nvGrpSpPr>
        <p:grpSpPr>
          <a:xfrm>
            <a:off x="3429000" y="4154269"/>
            <a:ext cx="5257800" cy="646331"/>
            <a:chOff x="3429000" y="4001869"/>
            <a:chExt cx="5257800" cy="646331"/>
          </a:xfrm>
        </p:grpSpPr>
        <p:sp>
          <p:nvSpPr>
            <p:cNvPr id="10" name="TextBox 9"/>
            <p:cNvSpPr txBox="1"/>
            <p:nvPr/>
          </p:nvSpPr>
          <p:spPr>
            <a:xfrm>
              <a:off x="6769287" y="4001869"/>
              <a:ext cx="191751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Session 3</a:t>
              </a:r>
              <a:endParaRPr lang="en-US" sz="3600" dirty="0"/>
            </a:p>
          </p:txBody>
        </p:sp>
        <p:cxnSp>
          <p:nvCxnSpPr>
            <p:cNvPr id="17" name="Straight Connector 16"/>
            <p:cNvCxnSpPr>
              <a:endCxn id="10" idx="1"/>
            </p:cNvCxnSpPr>
            <p:nvPr/>
          </p:nvCxnSpPr>
          <p:spPr>
            <a:xfrm flipV="1">
              <a:off x="3429000" y="4325035"/>
              <a:ext cx="3340287" cy="1836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581400" y="2214951"/>
            <a:ext cx="5035554" cy="783883"/>
            <a:chOff x="3581400" y="2062551"/>
            <a:chExt cx="5035554" cy="783883"/>
          </a:xfrm>
        </p:grpSpPr>
        <p:sp>
          <p:nvSpPr>
            <p:cNvPr id="8" name="TextBox 7"/>
            <p:cNvSpPr txBox="1"/>
            <p:nvPr/>
          </p:nvSpPr>
          <p:spPr>
            <a:xfrm rot="20481962">
              <a:off x="7342181" y="2062551"/>
              <a:ext cx="1274773" cy="646331"/>
            </a:xfrm>
            <a:prstGeom prst="rect">
              <a:avLst/>
            </a:prstGeom>
            <a:noFill/>
            <a:ln w="63500">
              <a:solidFill>
                <a:srgbClr val="FF0000"/>
              </a:solidFill>
            </a:ln>
            <a:effectLst>
              <a:outerShdw dist="50800" dir="5400000" algn="ctr" rotWithShape="0">
                <a:schemeClr val="bg1"/>
              </a:outerShdw>
            </a:effectLst>
          </p:spPr>
          <p:txBody>
            <a:bodyPr wrap="none" rtlCol="0">
              <a:spAutoFit/>
            </a:bodyPr>
            <a:lstStyle/>
            <a:p>
              <a:r>
                <a:rPr lang="en-US" sz="3600" dirty="0" smtClean="0"/>
                <a:t>Today</a:t>
              </a:r>
              <a:endParaRPr lang="en-US" sz="3600" dirty="0"/>
            </a:p>
          </p:txBody>
        </p:sp>
        <p:cxnSp>
          <p:nvCxnSpPr>
            <p:cNvPr id="26" name="Straight Connector 25"/>
            <p:cNvCxnSpPr>
              <a:endCxn id="8" idx="1"/>
            </p:cNvCxnSpPr>
            <p:nvPr/>
          </p:nvCxnSpPr>
          <p:spPr>
            <a:xfrm>
              <a:off x="6324600" y="2133600"/>
              <a:ext cx="1050993" cy="45577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3581400" y="2589375"/>
              <a:ext cx="3794193" cy="257059"/>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572000" y="3352800"/>
            <a:ext cx="4114800" cy="646331"/>
            <a:chOff x="4572000" y="3239869"/>
            <a:chExt cx="4114800" cy="646331"/>
          </a:xfrm>
        </p:grpSpPr>
        <p:cxnSp>
          <p:nvCxnSpPr>
            <p:cNvPr id="24" name="Straight Connector 23"/>
            <p:cNvCxnSpPr/>
            <p:nvPr/>
          </p:nvCxnSpPr>
          <p:spPr>
            <a:xfrm flipV="1">
              <a:off x="4572000" y="3581400"/>
              <a:ext cx="2209800" cy="39469"/>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9287" y="3239869"/>
              <a:ext cx="191751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Session 2</a:t>
              </a:r>
              <a:endParaRPr lang="en-US" sz="3600" dirty="0"/>
            </a:p>
          </p:txBody>
        </p:sp>
      </p:grpSp>
      <p:sp>
        <p:nvSpPr>
          <p:cNvPr id="47" name="Oval 46"/>
          <p:cNvSpPr/>
          <p:nvPr/>
        </p:nvSpPr>
        <p:spPr>
          <a:xfrm>
            <a:off x="381000" y="1752600"/>
            <a:ext cx="63246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1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35"/>
                                        </p:tgtEl>
                                      </p:cBhvr>
                                    </p:animEffect>
                                    <p:set>
                                      <p:cBhvr>
                                        <p:cTn id="46" dur="1" fill="hold">
                                          <p:stCondLst>
                                            <p:cond delay="999"/>
                                          </p:stCondLst>
                                        </p:cTn>
                                        <p:tgtEl>
                                          <p:spTgt spid="3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7" name="TextBox 16"/>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grpSp>
        <p:nvGrpSpPr>
          <p:cNvPr id="41" name="Group 40"/>
          <p:cNvGrpSpPr/>
          <p:nvPr/>
        </p:nvGrpSpPr>
        <p:grpSpPr>
          <a:xfrm>
            <a:off x="-846364" y="506185"/>
            <a:ext cx="10477500" cy="6477001"/>
            <a:chOff x="-846364" y="506185"/>
            <a:chExt cx="10477500" cy="6477001"/>
          </a:xfrm>
        </p:grpSpPr>
        <p:pic>
          <p:nvPicPr>
            <p:cNvPr id="51" name="Picture 50" descr="Image result for united states in 1783"/>
            <p:cNvPicPr>
              <a:picLocks noChangeAspect="1" noChangeArrowheads="1"/>
            </p:cNvPicPr>
            <p:nvPr/>
          </p:nvPicPr>
          <p:blipFill>
            <a:blip r:embed="rId3" cstate="print"/>
            <a:srcRect/>
            <a:stretch>
              <a:fillRect/>
            </a:stretch>
          </p:blipFill>
          <p:spPr bwMode="auto">
            <a:xfrm>
              <a:off x="0" y="671411"/>
              <a:ext cx="9144000" cy="6186589"/>
            </a:xfrm>
            <a:prstGeom prst="rect">
              <a:avLst/>
            </a:prstGeom>
            <a:noFill/>
          </p:spPr>
        </p:pic>
        <p:grpSp>
          <p:nvGrpSpPr>
            <p:cNvPr id="52" name="Group 6"/>
            <p:cNvGrpSpPr/>
            <p:nvPr/>
          </p:nvGrpSpPr>
          <p:grpSpPr>
            <a:xfrm>
              <a:off x="-846364" y="506185"/>
              <a:ext cx="10477500" cy="6477001"/>
              <a:chOff x="-846364" y="506185"/>
              <a:chExt cx="10477500" cy="6477001"/>
            </a:xfrm>
          </p:grpSpPr>
          <p:sp>
            <p:nvSpPr>
              <p:cNvPr id="53" name="Freeform 3"/>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p:cNvGrpSpPr/>
          <p:nvPr/>
        </p:nvGrpSpPr>
        <p:grpSpPr>
          <a:xfrm>
            <a:off x="0" y="5181600"/>
            <a:ext cx="3352800" cy="1676400"/>
            <a:chOff x="0" y="5181600"/>
            <a:chExt cx="3352800" cy="1676400"/>
          </a:xfrm>
        </p:grpSpPr>
        <p:sp>
          <p:nvSpPr>
            <p:cNvPr id="47" name="Rectangle 46"/>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Image result for united states in 1776"/>
          <p:cNvPicPr>
            <a:picLocks noChangeAspect="1" noChangeArrowheads="1"/>
          </p:cNvPicPr>
          <p:nvPr/>
        </p:nvPicPr>
        <p:blipFill>
          <a:blip r:embed="rId4" cstate="print"/>
          <a:srcRect l="87740" t="60835" r="1528" b="27751"/>
          <a:stretch>
            <a:fillRect/>
          </a:stretch>
        </p:blipFill>
        <p:spPr bwMode="auto">
          <a:xfrm>
            <a:off x="45720" y="4526280"/>
            <a:ext cx="3200400" cy="2304288"/>
          </a:xfrm>
          <a:prstGeom prst="rect">
            <a:avLst/>
          </a:prstGeom>
          <a:noFill/>
          <a:ln w="38100">
            <a:solidFill>
              <a:schemeClr val="tx1"/>
            </a:solidFill>
          </a:ln>
        </p:spPr>
      </p:pic>
      <p:cxnSp>
        <p:nvCxnSpPr>
          <p:cNvPr id="13" name="Straight Arrow Connector 12"/>
          <p:cNvCxnSpPr/>
          <p:nvPr/>
        </p:nvCxnSpPr>
        <p:spPr>
          <a:xfrm flipV="1">
            <a:off x="1828800" y="4191000"/>
            <a:ext cx="4343400" cy="609600"/>
          </a:xfrm>
          <a:prstGeom prst="straightConnector1">
            <a:avLst/>
          </a:prstGeom>
          <a:ln w="76200">
            <a:solidFill>
              <a:srgbClr val="FF99CC"/>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362200" y="3429000"/>
            <a:ext cx="3429000" cy="1905000"/>
          </a:xfrm>
          <a:prstGeom prst="straightConnector1">
            <a:avLst/>
          </a:prstGeom>
          <a:ln w="76200">
            <a:solidFill>
              <a:srgbClr val="C898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2705100" y="4305300"/>
            <a:ext cx="2133600" cy="11430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33800" y="3119735"/>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28" name="TextBox 27"/>
          <p:cNvSpPr txBox="1"/>
          <p:nvPr/>
        </p:nvSpPr>
        <p:spPr>
          <a:xfrm>
            <a:off x="6858000" y="5334000"/>
            <a:ext cx="990600" cy="461665"/>
          </a:xfrm>
          <a:prstGeom prst="rect">
            <a:avLst/>
          </a:prstGeom>
          <a:solidFill>
            <a:schemeClr val="bg1"/>
          </a:solidFill>
          <a:ln w="25400">
            <a:solidFill>
              <a:srgbClr val="9D9D9D"/>
            </a:solidFill>
          </a:ln>
        </p:spPr>
        <p:txBody>
          <a:bodyPr wrap="square" rtlCol="0">
            <a:spAutoFit/>
          </a:bodyPr>
          <a:lstStyle/>
          <a:p>
            <a:r>
              <a:rPr lang="en-US" sz="2400" b="1" dirty="0" smtClean="0"/>
              <a:t>SPAIN</a:t>
            </a:r>
            <a:endParaRPr lang="en-US" sz="2400" b="1" dirty="0"/>
          </a:p>
        </p:txBody>
      </p:sp>
      <p:sp>
        <p:nvSpPr>
          <p:cNvPr id="29" name="TextBox 28"/>
          <p:cNvSpPr txBox="1"/>
          <p:nvPr/>
        </p:nvSpPr>
        <p:spPr>
          <a:xfrm>
            <a:off x="1752600" y="3505200"/>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30" name="TextBox 29"/>
          <p:cNvSpPr txBox="1"/>
          <p:nvPr/>
        </p:nvSpPr>
        <p:spPr>
          <a:xfrm>
            <a:off x="609600" y="1600200"/>
            <a:ext cx="1752600" cy="461665"/>
          </a:xfrm>
          <a:prstGeom prst="rect">
            <a:avLst/>
          </a:prstGeom>
          <a:solidFill>
            <a:schemeClr val="bg1"/>
          </a:solidFill>
        </p:spPr>
        <p:txBody>
          <a:bodyPr wrap="square" rtlCol="0">
            <a:spAutoFit/>
          </a:bodyPr>
          <a:lstStyle/>
          <a:p>
            <a:r>
              <a:rPr lang="en-US" sz="2400" b="1" dirty="0" smtClean="0"/>
              <a:t>UNCLAIMED</a:t>
            </a:r>
            <a:endParaRPr lang="en-US" sz="2400" b="1" dirty="0"/>
          </a:p>
        </p:txBody>
      </p:sp>
      <p:sp>
        <p:nvSpPr>
          <p:cNvPr id="31" name="TextBox 30"/>
          <p:cNvSpPr txBox="1"/>
          <p:nvPr/>
        </p:nvSpPr>
        <p:spPr>
          <a:xfrm>
            <a:off x="6858000" y="990600"/>
            <a:ext cx="1295400" cy="830997"/>
          </a:xfrm>
          <a:prstGeom prst="rect">
            <a:avLst/>
          </a:prstGeom>
          <a:solidFill>
            <a:schemeClr val="bg1"/>
          </a:solidFill>
          <a:ln w="25400">
            <a:solidFill>
              <a:srgbClr val="9D9D9D"/>
            </a:solidFill>
          </a:ln>
        </p:spPr>
        <p:txBody>
          <a:bodyPr wrap="square" rtlCol="0">
            <a:spAutoFit/>
          </a:bodyPr>
          <a:lstStyle/>
          <a:p>
            <a:r>
              <a:rPr lang="en-US" sz="2400" b="1" dirty="0" smtClean="0"/>
              <a:t>Vermont</a:t>
            </a:r>
          </a:p>
          <a:p>
            <a:r>
              <a:rPr lang="en-US" sz="2400" b="1" dirty="0" smtClean="0"/>
              <a:t>Republic</a:t>
            </a:r>
            <a:endParaRPr lang="en-US" sz="2400" b="1" dirty="0"/>
          </a:p>
        </p:txBody>
      </p:sp>
      <p:cxnSp>
        <p:nvCxnSpPr>
          <p:cNvPr id="32" name="Straight Arrow Connector 31"/>
          <p:cNvCxnSpPr/>
          <p:nvPr/>
        </p:nvCxnSpPr>
        <p:spPr>
          <a:xfrm flipV="1">
            <a:off x="3200400" y="2057400"/>
            <a:ext cx="4876800" cy="38100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1790700" y="3086100"/>
            <a:ext cx="4800600" cy="21336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124200" y="1371600"/>
            <a:ext cx="5334000" cy="51816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124200" y="4953000"/>
            <a:ext cx="3200400" cy="16002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81600" y="990600"/>
            <a:ext cx="9906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w/UK</a:t>
            </a:r>
            <a:endParaRPr lang="en-US" sz="2400" b="1" dirty="0"/>
          </a:p>
        </p:txBody>
      </p:sp>
      <p:sp>
        <p:nvSpPr>
          <p:cNvPr id="43" name="TextBox 42"/>
          <p:cNvSpPr txBox="1"/>
          <p:nvPr/>
        </p:nvSpPr>
        <p:spPr>
          <a:xfrm>
            <a:off x="8153400" y="685800"/>
            <a:ext cx="9906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w/UK</a:t>
            </a:r>
            <a:endParaRPr lang="en-US" sz="2400" b="1" dirty="0"/>
          </a:p>
        </p:txBody>
      </p:sp>
      <p:sp>
        <p:nvSpPr>
          <p:cNvPr id="44" name="TextBox 43"/>
          <p:cNvSpPr txBox="1"/>
          <p:nvPr/>
        </p:nvSpPr>
        <p:spPr>
          <a:xfrm>
            <a:off x="5486400" y="5481935"/>
            <a:ext cx="12954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w/Spain</a:t>
            </a:r>
            <a:endParaRPr lang="en-US" sz="2400" b="1" dirty="0"/>
          </a:p>
        </p:txBody>
      </p:sp>
      <p:pic>
        <p:nvPicPr>
          <p:cNvPr id="45"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sp>
        <p:nvSpPr>
          <p:cNvPr id="49" name="TextBox 48"/>
          <p:cNvSpPr txBox="1"/>
          <p:nvPr/>
        </p:nvSpPr>
        <p:spPr>
          <a:xfrm>
            <a:off x="4191000" y="1290935"/>
            <a:ext cx="609600" cy="461665"/>
          </a:xfrm>
          <a:prstGeom prst="rect">
            <a:avLst/>
          </a:prstGeom>
          <a:solidFill>
            <a:schemeClr val="bg1"/>
          </a:solidFill>
        </p:spPr>
        <p:txBody>
          <a:bodyPr wrap="square" rtlCol="0">
            <a:spAutoFit/>
          </a:bodyPr>
          <a:lstStyle/>
          <a:p>
            <a:r>
              <a:rPr lang="en-US" sz="2400" b="1" dirty="0" smtClean="0"/>
              <a:t>UK</a:t>
            </a:r>
            <a:endParaRPr lang="en-US" sz="2400" b="1" dirty="0"/>
          </a:p>
        </p:txBody>
      </p:sp>
      <p:cxnSp>
        <p:nvCxnSpPr>
          <p:cNvPr id="50" name="Straight Arrow Connector 49"/>
          <p:cNvCxnSpPr/>
          <p:nvPr/>
        </p:nvCxnSpPr>
        <p:spPr>
          <a:xfrm flipV="1">
            <a:off x="3200400" y="5410200"/>
            <a:ext cx="3657600" cy="4572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3" name="Group 32"/>
          <p:cNvGrpSpPr>
            <a:grpSpLocks noChangeAspect="1"/>
          </p:cNvGrpSpPr>
          <p:nvPr/>
        </p:nvGrpSpPr>
        <p:grpSpPr>
          <a:xfrm>
            <a:off x="152400" y="3657600"/>
            <a:ext cx="2478906" cy="3048000"/>
            <a:chOff x="168803" y="685800"/>
            <a:chExt cx="2726797" cy="3352800"/>
          </a:xfrm>
        </p:grpSpPr>
        <p:pic>
          <p:nvPicPr>
            <p:cNvPr id="35" name="Picture 2" descr="Image result for george washington"/>
            <p:cNvPicPr>
              <a:picLocks noChangeAspect="1" noChangeArrowheads="1"/>
            </p:cNvPicPr>
            <p:nvPr/>
          </p:nvPicPr>
          <p:blipFill>
            <a:blip r:embed="rId5" cstate="print"/>
            <a:srcRect/>
            <a:stretch>
              <a:fillRect/>
            </a:stretch>
          </p:blipFill>
          <p:spPr bwMode="auto">
            <a:xfrm>
              <a:off x="228600" y="685800"/>
              <a:ext cx="2667000" cy="3341298"/>
            </a:xfrm>
            <a:prstGeom prst="rect">
              <a:avLst/>
            </a:prstGeom>
            <a:noFill/>
            <a:ln w="50800">
              <a:solidFill>
                <a:srgbClr val="FF0000"/>
              </a:solidFill>
            </a:ln>
          </p:spPr>
        </p:pic>
        <p:sp>
          <p:nvSpPr>
            <p:cNvPr id="38" name="TextBox 37"/>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39" name="TextBox 38"/>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3.9 Million</a:t>
            </a:r>
            <a:endParaRPr lang="en-US" sz="3200" dirty="0">
              <a:effectLst>
                <a:outerShdw dist="50800" dir="5400000" algn="ctr" rotWithShape="0">
                  <a:srgbClr val="FF0000"/>
                </a:outerShdw>
              </a:effectLst>
            </a:endParaRPr>
          </a:p>
        </p:txBody>
      </p:sp>
      <p:sp>
        <p:nvSpPr>
          <p:cNvPr id="40" name="TextBox 39"/>
          <p:cNvSpPr txBox="1"/>
          <p:nvPr/>
        </p:nvSpPr>
        <p:spPr>
          <a:xfrm>
            <a:off x="0" y="1249740"/>
            <a:ext cx="9042732" cy="1569660"/>
          </a:xfrm>
          <a:prstGeom prst="rect">
            <a:avLst/>
          </a:prstGeom>
          <a:solidFill>
            <a:schemeClr val="bg1"/>
          </a:solidFill>
        </p:spPr>
        <p:txBody>
          <a:bodyPr wrap="none" rtlCol="0">
            <a:spAutoFit/>
          </a:bodyPr>
          <a:lstStyle/>
          <a:p>
            <a:pPr algn="ctr"/>
            <a:r>
              <a:rPr lang="en-US" sz="3200" dirty="0" smtClean="0">
                <a:effectLst>
                  <a:outerShdw dist="50800" dir="5400000" algn="ctr" rotWithShape="0">
                    <a:srgbClr val="FF0000"/>
                  </a:outerShdw>
                </a:effectLst>
              </a:rPr>
              <a:t> NOTE:</a:t>
            </a:r>
          </a:p>
          <a:p>
            <a:r>
              <a:rPr lang="en-US" sz="3200" b="1" dirty="0" smtClean="0"/>
              <a:t>  - Native Americans were not identified until 1860</a:t>
            </a:r>
          </a:p>
          <a:p>
            <a:r>
              <a:rPr lang="en-US" sz="3200" b="1" dirty="0" smtClean="0"/>
              <a:t>  - On reservations they were not counted until 1900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1000"/>
                                        <p:tgtEl>
                                          <p:spTgt spid="50"/>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Effect transition="in" filter="fade">
                                      <p:cBhvr>
                                        <p:cTn id="31" dur="1000"/>
                                        <p:tgtEl>
                                          <p:spTgt spid="28"/>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53"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par>
                          <p:cTn id="48" fill="hold">
                            <p:stCondLst>
                              <p:cond delay="6000"/>
                            </p:stCondLst>
                            <p:childTnLst>
                              <p:par>
                                <p:cTn id="49" presetID="53"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Effect transition="in" filter="fade">
                                      <p:cBhvr>
                                        <p:cTn id="53" dur="1000"/>
                                        <p:tgtEl>
                                          <p:spTgt spid="30"/>
                                        </p:tgtEl>
                                      </p:cBhvr>
                                    </p:animEffect>
                                  </p:childTnLst>
                                </p:cTn>
                              </p:par>
                            </p:childTnLst>
                          </p:cTn>
                        </p:par>
                        <p:par>
                          <p:cTn id="54" fill="hold">
                            <p:stCondLst>
                              <p:cond delay="7000"/>
                            </p:stCondLst>
                            <p:childTnLst>
                              <p:par>
                                <p:cTn id="55" presetID="53"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1000" fill="hold"/>
                                        <p:tgtEl>
                                          <p:spTgt spid="49"/>
                                        </p:tgtEl>
                                        <p:attrNameLst>
                                          <p:attrName>ppt_w</p:attrName>
                                        </p:attrNameLst>
                                      </p:cBhvr>
                                      <p:tavLst>
                                        <p:tav tm="0">
                                          <p:val>
                                            <p:fltVal val="0"/>
                                          </p:val>
                                        </p:tav>
                                        <p:tav tm="100000">
                                          <p:val>
                                            <p:strVal val="#ppt_w"/>
                                          </p:val>
                                        </p:tav>
                                      </p:tavLst>
                                    </p:anim>
                                    <p:anim calcmode="lin" valueType="num">
                                      <p:cBhvr>
                                        <p:cTn id="58" dur="1000" fill="hold"/>
                                        <p:tgtEl>
                                          <p:spTgt spid="49"/>
                                        </p:tgtEl>
                                        <p:attrNameLst>
                                          <p:attrName>ppt_h</p:attrName>
                                        </p:attrNameLst>
                                      </p:cBhvr>
                                      <p:tavLst>
                                        <p:tav tm="0">
                                          <p:val>
                                            <p:fltVal val="0"/>
                                          </p:val>
                                        </p:tav>
                                        <p:tav tm="100000">
                                          <p:val>
                                            <p:strVal val="#ppt_h"/>
                                          </p:val>
                                        </p:tav>
                                      </p:tavLst>
                                    </p:anim>
                                    <p:animEffect transition="in" filter="fade">
                                      <p:cBhvr>
                                        <p:cTn id="59" dur="10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1000"/>
                                        <p:tgtEl>
                                          <p:spTgt spid="32"/>
                                        </p:tgtEl>
                                      </p:cBhvr>
                                    </p:animEffect>
                                  </p:childTnLst>
                                </p:cTn>
                              </p:par>
                            </p:childTnLst>
                          </p:cTn>
                        </p:par>
                        <p:par>
                          <p:cTn id="65" fill="hold">
                            <p:stCondLst>
                              <p:cond delay="1000"/>
                            </p:stCondLst>
                            <p:childTnLst>
                              <p:par>
                                <p:cTn id="66" presetID="53"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1000" fill="hold"/>
                                        <p:tgtEl>
                                          <p:spTgt spid="31"/>
                                        </p:tgtEl>
                                        <p:attrNameLst>
                                          <p:attrName>ppt_w</p:attrName>
                                        </p:attrNameLst>
                                      </p:cBhvr>
                                      <p:tavLst>
                                        <p:tav tm="0">
                                          <p:val>
                                            <p:fltVal val="0"/>
                                          </p:val>
                                        </p:tav>
                                        <p:tav tm="100000">
                                          <p:val>
                                            <p:strVal val="#ppt_w"/>
                                          </p:val>
                                        </p:tav>
                                      </p:tavLst>
                                    </p:anim>
                                    <p:anim calcmode="lin" valueType="num">
                                      <p:cBhvr>
                                        <p:cTn id="69" dur="1000" fill="hold"/>
                                        <p:tgtEl>
                                          <p:spTgt spid="31"/>
                                        </p:tgtEl>
                                        <p:attrNameLst>
                                          <p:attrName>ppt_h</p:attrName>
                                        </p:attrNameLst>
                                      </p:cBhvr>
                                      <p:tavLst>
                                        <p:tav tm="0">
                                          <p:val>
                                            <p:fltVal val="0"/>
                                          </p:val>
                                        </p:tav>
                                        <p:tav tm="100000">
                                          <p:val>
                                            <p:strVal val="#ppt_h"/>
                                          </p:val>
                                        </p:tav>
                                      </p:tavLst>
                                    </p:anim>
                                    <p:animEffect transition="in" filter="fade">
                                      <p:cBhvr>
                                        <p:cTn id="70" dur="10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32"/>
                                        </p:tgtEl>
                                      </p:cBhvr>
                                    </p:animEffect>
                                    <p:set>
                                      <p:cBhvr>
                                        <p:cTn id="75" dur="1" fill="hold">
                                          <p:stCondLst>
                                            <p:cond delay="999"/>
                                          </p:stCondLst>
                                        </p:cTn>
                                        <p:tgtEl>
                                          <p:spTgt spid="3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5"/>
                                        </p:tgtEl>
                                      </p:cBhvr>
                                    </p:animEffect>
                                    <p:set>
                                      <p:cBhvr>
                                        <p:cTn id="78" dur="1" fill="hold">
                                          <p:stCondLst>
                                            <p:cond delay="999"/>
                                          </p:stCondLst>
                                        </p:cTn>
                                        <p:tgtEl>
                                          <p:spTgt spid="2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50"/>
                                        </p:tgtEl>
                                      </p:cBhvr>
                                    </p:animEffect>
                                    <p:set>
                                      <p:cBhvr>
                                        <p:cTn id="81" dur="1" fill="hold">
                                          <p:stCondLst>
                                            <p:cond delay="999"/>
                                          </p:stCondLst>
                                        </p:cTn>
                                        <p:tgtEl>
                                          <p:spTgt spid="50"/>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left)">
                                      <p:cBhvr>
                                        <p:cTn id="85" dur="1000"/>
                                        <p:tgtEl>
                                          <p:spTgt spid="34"/>
                                        </p:tgtEl>
                                      </p:cBhvr>
                                    </p:animEffect>
                                  </p:childTnLst>
                                </p:cTn>
                              </p:par>
                            </p:childTnLst>
                          </p:cTn>
                        </p:par>
                        <p:par>
                          <p:cTn id="86" fill="hold">
                            <p:stCondLst>
                              <p:cond delay="2000"/>
                            </p:stCondLst>
                            <p:childTnLst>
                              <p:par>
                                <p:cTn id="87" presetID="53"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1000" fill="hold"/>
                                        <p:tgtEl>
                                          <p:spTgt spid="42"/>
                                        </p:tgtEl>
                                        <p:attrNameLst>
                                          <p:attrName>ppt_w</p:attrName>
                                        </p:attrNameLst>
                                      </p:cBhvr>
                                      <p:tavLst>
                                        <p:tav tm="0">
                                          <p:val>
                                            <p:fltVal val="0"/>
                                          </p:val>
                                        </p:tav>
                                        <p:tav tm="100000">
                                          <p:val>
                                            <p:strVal val="#ppt_w"/>
                                          </p:val>
                                        </p:tav>
                                      </p:tavLst>
                                    </p:anim>
                                    <p:anim calcmode="lin" valueType="num">
                                      <p:cBhvr>
                                        <p:cTn id="90" dur="1000" fill="hold"/>
                                        <p:tgtEl>
                                          <p:spTgt spid="42"/>
                                        </p:tgtEl>
                                        <p:attrNameLst>
                                          <p:attrName>ppt_h</p:attrName>
                                        </p:attrNameLst>
                                      </p:cBhvr>
                                      <p:tavLst>
                                        <p:tav tm="0">
                                          <p:val>
                                            <p:fltVal val="0"/>
                                          </p:val>
                                        </p:tav>
                                        <p:tav tm="100000">
                                          <p:val>
                                            <p:strVal val="#ppt_h"/>
                                          </p:val>
                                        </p:tav>
                                      </p:tavLst>
                                    </p:anim>
                                    <p:animEffect transition="in" filter="fade">
                                      <p:cBhvr>
                                        <p:cTn id="91" dur="10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1000"/>
                                        <p:tgtEl>
                                          <p:spTgt spid="36"/>
                                        </p:tgtEl>
                                      </p:cBhvr>
                                    </p:animEffect>
                                  </p:childTnLst>
                                </p:cTn>
                              </p:par>
                            </p:childTnLst>
                          </p:cTn>
                        </p:par>
                        <p:par>
                          <p:cTn id="97" fill="hold">
                            <p:stCondLst>
                              <p:cond delay="1000"/>
                            </p:stCondLst>
                            <p:childTnLst>
                              <p:par>
                                <p:cTn id="98" presetID="53" presetClass="entr" presetSubtype="0" fill="hold" grpId="0" nodeType="after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1000" fill="hold"/>
                                        <p:tgtEl>
                                          <p:spTgt spid="43"/>
                                        </p:tgtEl>
                                        <p:attrNameLst>
                                          <p:attrName>ppt_w</p:attrName>
                                        </p:attrNameLst>
                                      </p:cBhvr>
                                      <p:tavLst>
                                        <p:tav tm="0">
                                          <p:val>
                                            <p:fltVal val="0"/>
                                          </p:val>
                                        </p:tav>
                                        <p:tav tm="100000">
                                          <p:val>
                                            <p:strVal val="#ppt_w"/>
                                          </p:val>
                                        </p:tav>
                                      </p:tavLst>
                                    </p:anim>
                                    <p:anim calcmode="lin" valueType="num">
                                      <p:cBhvr>
                                        <p:cTn id="101" dur="1000" fill="hold"/>
                                        <p:tgtEl>
                                          <p:spTgt spid="43"/>
                                        </p:tgtEl>
                                        <p:attrNameLst>
                                          <p:attrName>ppt_h</p:attrName>
                                        </p:attrNameLst>
                                      </p:cBhvr>
                                      <p:tavLst>
                                        <p:tav tm="0">
                                          <p:val>
                                            <p:fltVal val="0"/>
                                          </p:val>
                                        </p:tav>
                                        <p:tav tm="100000">
                                          <p:val>
                                            <p:strVal val="#ppt_h"/>
                                          </p:val>
                                        </p:tav>
                                      </p:tavLst>
                                    </p:anim>
                                    <p:animEffect transition="in" filter="fade">
                                      <p:cBhvr>
                                        <p:cTn id="102" dur="10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1000"/>
                                        <p:tgtEl>
                                          <p:spTgt spid="37"/>
                                        </p:tgtEl>
                                      </p:cBhvr>
                                    </p:animEffect>
                                  </p:childTnLst>
                                </p:cTn>
                              </p:par>
                            </p:childTnLst>
                          </p:cTn>
                        </p:par>
                        <p:par>
                          <p:cTn id="108" fill="hold">
                            <p:stCondLst>
                              <p:cond delay="1000"/>
                            </p:stCondLst>
                            <p:childTnLst>
                              <p:par>
                                <p:cTn id="109" presetID="53" presetClass="entr" presetSubtype="0"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000" fill="hold"/>
                                        <p:tgtEl>
                                          <p:spTgt spid="44"/>
                                        </p:tgtEl>
                                        <p:attrNameLst>
                                          <p:attrName>ppt_w</p:attrName>
                                        </p:attrNameLst>
                                      </p:cBhvr>
                                      <p:tavLst>
                                        <p:tav tm="0">
                                          <p:val>
                                            <p:fltVal val="0"/>
                                          </p:val>
                                        </p:tav>
                                        <p:tav tm="100000">
                                          <p:val>
                                            <p:strVal val="#ppt_w"/>
                                          </p:val>
                                        </p:tav>
                                      </p:tavLst>
                                    </p:anim>
                                    <p:anim calcmode="lin" valueType="num">
                                      <p:cBhvr>
                                        <p:cTn id="112" dur="1000" fill="hold"/>
                                        <p:tgtEl>
                                          <p:spTgt spid="44"/>
                                        </p:tgtEl>
                                        <p:attrNameLst>
                                          <p:attrName>ppt_h</p:attrName>
                                        </p:attrNameLst>
                                      </p:cBhvr>
                                      <p:tavLst>
                                        <p:tav tm="0">
                                          <p:val>
                                            <p:fltVal val="0"/>
                                          </p:val>
                                        </p:tav>
                                        <p:tav tm="100000">
                                          <p:val>
                                            <p:strVal val="#ppt_h"/>
                                          </p:val>
                                        </p:tav>
                                      </p:tavLst>
                                    </p:anim>
                                    <p:animEffect transition="in" filter="fade">
                                      <p:cBhvr>
                                        <p:cTn id="113" dur="1000"/>
                                        <p:tgtEl>
                                          <p:spTgt spid="4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1000"/>
                                        <p:tgtEl>
                                          <p:spTgt spid="34"/>
                                        </p:tgtEl>
                                      </p:cBhvr>
                                    </p:animEffect>
                                    <p:set>
                                      <p:cBhvr>
                                        <p:cTn id="118" dur="1" fill="hold">
                                          <p:stCondLst>
                                            <p:cond delay="999"/>
                                          </p:stCondLst>
                                        </p:cTn>
                                        <p:tgtEl>
                                          <p:spTgt spid="34"/>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36"/>
                                        </p:tgtEl>
                                      </p:cBhvr>
                                    </p:animEffect>
                                    <p:set>
                                      <p:cBhvr>
                                        <p:cTn id="121" dur="1" fill="hold">
                                          <p:stCondLst>
                                            <p:cond delay="999"/>
                                          </p:stCondLst>
                                        </p:cTn>
                                        <p:tgtEl>
                                          <p:spTgt spid="3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37"/>
                                        </p:tgtEl>
                                      </p:cBhvr>
                                    </p:animEffect>
                                    <p:set>
                                      <p:cBhvr>
                                        <p:cTn id="124" dur="1" fill="hold">
                                          <p:stCondLst>
                                            <p:cond delay="999"/>
                                          </p:stCondLst>
                                        </p:cTn>
                                        <p:tgtEl>
                                          <p:spTgt spid="37"/>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11"/>
                                        </p:tgtEl>
                                      </p:cBhvr>
                                    </p:animEffect>
                                    <p:set>
                                      <p:cBhvr>
                                        <p:cTn id="127" dur="1" fill="hold">
                                          <p:stCondLst>
                                            <p:cond delay="999"/>
                                          </p:stCondLst>
                                        </p:cTn>
                                        <p:tgtEl>
                                          <p:spTgt spid="1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30"/>
                                        </p:tgtEl>
                                      </p:cBhvr>
                                    </p:animEffect>
                                    <p:set>
                                      <p:cBhvr>
                                        <p:cTn id="133" dur="1" fill="hold">
                                          <p:stCondLst>
                                            <p:cond delay="999"/>
                                          </p:stCondLst>
                                        </p:cTn>
                                        <p:tgtEl>
                                          <p:spTgt spid="3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27"/>
                                        </p:tgtEl>
                                      </p:cBhvr>
                                    </p:animEffect>
                                    <p:set>
                                      <p:cBhvr>
                                        <p:cTn id="136" dur="1" fill="hold">
                                          <p:stCondLst>
                                            <p:cond delay="999"/>
                                          </p:stCondLst>
                                        </p:cTn>
                                        <p:tgtEl>
                                          <p:spTgt spid="2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42"/>
                                        </p:tgtEl>
                                      </p:cBhvr>
                                    </p:animEffect>
                                    <p:set>
                                      <p:cBhvr>
                                        <p:cTn id="139" dur="1" fill="hold">
                                          <p:stCondLst>
                                            <p:cond delay="999"/>
                                          </p:stCondLst>
                                        </p:cTn>
                                        <p:tgtEl>
                                          <p:spTgt spid="4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49"/>
                                        </p:tgtEl>
                                      </p:cBhvr>
                                    </p:animEffect>
                                    <p:set>
                                      <p:cBhvr>
                                        <p:cTn id="142" dur="1" fill="hold">
                                          <p:stCondLst>
                                            <p:cond delay="999"/>
                                          </p:stCondLst>
                                        </p:cTn>
                                        <p:tgtEl>
                                          <p:spTgt spid="4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31"/>
                                        </p:tgtEl>
                                      </p:cBhvr>
                                    </p:animEffect>
                                    <p:set>
                                      <p:cBhvr>
                                        <p:cTn id="145" dur="1" fill="hold">
                                          <p:stCondLst>
                                            <p:cond delay="999"/>
                                          </p:stCondLst>
                                        </p:cTn>
                                        <p:tgtEl>
                                          <p:spTgt spid="3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43"/>
                                        </p:tgtEl>
                                      </p:cBhvr>
                                    </p:animEffect>
                                    <p:set>
                                      <p:cBhvr>
                                        <p:cTn id="148" dur="1" fill="hold">
                                          <p:stCondLst>
                                            <p:cond delay="999"/>
                                          </p:stCondLst>
                                        </p:cTn>
                                        <p:tgtEl>
                                          <p:spTgt spid="4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44"/>
                                        </p:tgtEl>
                                      </p:cBhvr>
                                    </p:animEffect>
                                    <p:set>
                                      <p:cBhvr>
                                        <p:cTn id="151" dur="1" fill="hold">
                                          <p:stCondLst>
                                            <p:cond delay="999"/>
                                          </p:stCondLst>
                                        </p:cTn>
                                        <p:tgtEl>
                                          <p:spTgt spid="44"/>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28"/>
                                        </p:tgtEl>
                                      </p:cBhvr>
                                    </p:animEffect>
                                    <p:set>
                                      <p:cBhvr>
                                        <p:cTn id="154" dur="1" fill="hold">
                                          <p:stCondLst>
                                            <p:cond delay="999"/>
                                          </p:stCondLst>
                                        </p:cTn>
                                        <p:tgtEl>
                                          <p:spTgt spid="28"/>
                                        </p:tgtEl>
                                        <p:attrNameLst>
                                          <p:attrName>style.visibility</p:attrName>
                                        </p:attrNameLst>
                                      </p:cBhvr>
                                      <p:to>
                                        <p:strVal val="hidden"/>
                                      </p:to>
                                    </p:set>
                                  </p:childTnLst>
                                </p:cTn>
                              </p:par>
                            </p:childTnLst>
                          </p:cTn>
                        </p:par>
                        <p:par>
                          <p:cTn id="155" fill="hold">
                            <p:stCondLst>
                              <p:cond delay="1000"/>
                            </p:stCondLst>
                            <p:childTnLst>
                              <p:par>
                                <p:cTn id="156" presetID="10" presetClass="entr" presetSubtype="0" fill="hold" nodeType="after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wipe(left)">
                                      <p:cBhvr>
                                        <p:cTn id="163" dur="1000"/>
                                        <p:tgtEl>
                                          <p:spTgt spid="39"/>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0"/>
                                        </p:tgtEl>
                                        <p:attrNameLst>
                                          <p:attrName>style.visibility</p:attrName>
                                        </p:attrNameLst>
                                      </p:cBhvr>
                                      <p:to>
                                        <p:strVal val="visible"/>
                                      </p:to>
                                    </p:set>
                                    <p:animEffect transition="in" filter="fade">
                                      <p:cBhvr>
                                        <p:cTn id="16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2" grpId="0" animBg="1"/>
      <p:bldP spid="42" grpId="1" animBg="1"/>
      <p:bldP spid="43" grpId="0" animBg="1"/>
      <p:bldP spid="43" grpId="1" animBg="1"/>
      <p:bldP spid="44" grpId="0" animBg="1"/>
      <p:bldP spid="44" grpId="1" animBg="1"/>
      <p:bldP spid="49" grpId="0" animBg="1"/>
      <p:bldP spid="49" grpId="1" animBg="1"/>
      <p:bldP spid="39" grpId="0" animBg="1"/>
      <p:bldP spid="40"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942278"/>
          </a:xfrm>
          <a:prstGeom prst="rect">
            <a:avLst/>
          </a:prstGeom>
        </p:spPr>
        <p:txBody>
          <a:bodyPr wrap="square">
            <a:spAutoFit/>
          </a:bodyPr>
          <a:lstStyle/>
          <a:p>
            <a:r>
              <a:rPr lang="en-US" dirty="0" smtClean="0">
                <a:hlinkClick r:id="rId2"/>
              </a:rPr>
              <a:t>https://en.wikipedia.org/wiki/George_Washington</a:t>
            </a:r>
            <a:endParaRPr lang="en-US" dirty="0" smtClean="0"/>
          </a:p>
          <a:p>
            <a:endParaRPr lang="en-US" dirty="0" smtClean="0"/>
          </a:p>
          <a:p>
            <a:r>
              <a:rPr lang="en-US" b="1" dirty="0" smtClean="0"/>
              <a:t>George Washington</a:t>
            </a:r>
            <a:r>
              <a:rPr lang="en-US" dirty="0" smtClean="0"/>
              <a:t> (1732 - 1799) was an American politician and soldier who served as the first </a:t>
            </a:r>
            <a:r>
              <a:rPr lang="en-US" u="sng" dirty="0" smtClean="0"/>
              <a:t>President of the United States</a:t>
            </a:r>
            <a:r>
              <a:rPr lang="en-US" dirty="0" smtClean="0"/>
              <a:t> from 1789 to 1797 and was one of the Founding Fathers of the United States. He served as Commander-in-Chief of the Continental Army during the American Revolutionary War, and later presided over the 1787 convention that drafted the United States Constitution. He is popularly considered the driving force behind the nation's establishment and came to be known as the "father of the country," both during his lifetime and to this day.</a:t>
            </a:r>
          </a:p>
          <a:p>
            <a:r>
              <a:rPr lang="en-US" dirty="0" smtClean="0"/>
              <a:t>Washington was widely admired for his strong leadership qualities and was unanimously elected president by the Electoral College in the first two national elections. He oversaw the creation of a strong, well-financed national government that maintained neutrality in the French Revolutionary Wars, suppressed the Whiskey Rebellion, and won acceptance among Americans of all types. Washington's incumbency established many precedents still in use today, such as the cabinet system, the inaugural address, and the title Mr. President. His retirement from office after two terms established a tradition that lasted until 1940 when Franklin Delano Roosevelt won an unprecedented third term. The 22nd Amendment (1951) now limits the president to two elected terms.</a:t>
            </a:r>
          </a:p>
          <a:p>
            <a:r>
              <a:rPr lang="en-US" dirty="0" smtClean="0"/>
              <a:t>He was born into the provincial gentry of Colonial Virginia to a family of wealthy planters who owned tobacco plantations and slaves, which he inherited. In his youth, he became a senior officer in the colonial militia during the first stages of the French and Indian War. In 1775, the Second Continental Congress commissioned him as commander-in-chief of the Continental Army in the American Revolution. In that command, Washington forced the British out of Boston in 1776 but was defeated and nearly captured later that year when he lost New York City.</a:t>
            </a:r>
          </a:p>
          <a:p>
            <a:r>
              <a:rPr lang="en-US" dirty="0" smtClean="0"/>
              <a:t>After crossing the Delaware River in the middle of winter, he defeated the British in two battles (Trenton and Princeton), retook New Jersey, and restored momentum to the Patriot cause. His strategy enabled Continental forces to capture two major British armies at Saratoga in 1777 and Yorktown in 1781. Historians laud Washington for the selection and supervision of his generals; preservation and command of the army; coordination with the Congress, state governors, and their militia; and attention to supplies, logistics, and training. In battle, however, Washington was repeatedly outmaneuvered by British generals with larger armies.</a:t>
            </a:r>
          </a:p>
          <a:p>
            <a:r>
              <a:rPr lang="en-US" dirty="0" smtClean="0"/>
              <a:t>After victory had been finalized in 1783, Washington resigned as commander-in-chief rather than seize power, proving his opposition to dictatorship and his commitment to American republicanism. Washington presided over the Constitutional Convention in 1787, which devised a new form of federal government for the United States. Following his election as president in 1789, he worked to unify rival factions in the fledgling nation. He supported Alexander Hamilton's programs to satisfy all debts, federal and state, established a permanent seat of government, implemented an effective tax system, and created a national bank. In avoiding war with Great Britain, he guaranteed a decade of peace and profitable trade by securing the Jay Treaty in 1795, despite intense opposition from the </a:t>
            </a:r>
            <a:r>
              <a:rPr lang="en-US" dirty="0" err="1" smtClean="0"/>
              <a:t>Jeffersonians</a:t>
            </a:r>
            <a:r>
              <a:rPr lang="en-US" dirty="0" smtClean="0"/>
              <a:t>. He remained non-partisan, never joining the Federalist Party, although he largely supported its policies. Washington's Farewell Address was an influential primer on civic virtue, warning against partisanship, sectionalism, and involvement in foreign wars. He retired from the presidency in 1797, returning to his home and plantation at Mount Vernon.</a:t>
            </a:r>
          </a:p>
          <a:p>
            <a:r>
              <a:rPr lang="en-US" dirty="0" smtClean="0"/>
              <a:t>Upon his death, Washington was eulogized as "first in war, first in peace, and first in the hearts of his countrymen" by Representative Henry Lee III of Virginia. He was revered in life and in death; scholarly and public polling consistently ranks him among the top three presidents in American history. He has been depicted and remembered in monuments, public works, currency, and other dedications to the present day.</a:t>
            </a:r>
          </a:p>
          <a:p>
            <a:endParaRPr lang="en-US"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11941731"/>
          </a:xfrm>
          <a:prstGeom prst="rect">
            <a:avLst/>
          </a:prstGeom>
        </p:spPr>
        <p:txBody>
          <a:bodyPr wrap="square">
            <a:spAutoFit/>
          </a:bodyPr>
          <a:lstStyle/>
          <a:p>
            <a:r>
              <a:rPr lang="en-US" sz="1400" dirty="0" smtClean="0">
                <a:hlinkClick r:id="rId2"/>
              </a:rPr>
              <a:t>https://www.archives.gov/research/census/native-americans/1790-1930.html</a:t>
            </a:r>
          </a:p>
          <a:p>
            <a:r>
              <a:rPr lang="en-US" sz="1400" dirty="0" smtClean="0"/>
              <a:t>Microfilmed Records, Records in the National Archives Catalog, and Additional Resources</a:t>
            </a:r>
          </a:p>
          <a:p>
            <a:r>
              <a:rPr lang="en-US" sz="1400" dirty="0" smtClean="0"/>
              <a:t>Prior to 1900 few Indians are included in the decennial Federal census. Indians are not identified in the 1790-1840 censuses. In 1860, Indians living in the general population are identified for the first time. Nearly all of the 1890 census schedules were destroyed as the result of the fire at the Department of Commerce in 1921.</a:t>
            </a:r>
          </a:p>
          <a:p>
            <a:r>
              <a:rPr lang="en-US" sz="1400" dirty="0" smtClean="0"/>
              <a:t>Beginning with the 1900 census, Indians are enumerated on reservations as well as in the general population. For information on other Bureau of the Census Indian schedules, see American Indians in Bureau of the Census Records, Selected Records Relating to Enumeration of Pueblo Indians, 1790-1939, and Selected Microfilm Pertaining to Eastern Cherokee Enumeration.</a:t>
            </a:r>
          </a:p>
          <a:p>
            <a:r>
              <a:rPr lang="en-US" sz="1400" dirty="0" smtClean="0"/>
              <a:t>Indexes: Usually, it is necessary to consult a name index for a particular federal census to find an Indian ancestor. These indexes are available for nearly all states and territories,</a:t>
            </a:r>
            <a:endParaRPr lang="en-US" sz="1400" dirty="0" smtClean="0">
              <a:hlinkClick r:id="rId2"/>
            </a:endParaRPr>
          </a:p>
          <a:p>
            <a:endParaRPr lang="en-US" sz="1400" dirty="0" smtClean="0">
              <a:hlinkClick r:id="rId2"/>
            </a:endParaRPr>
          </a:p>
          <a:p>
            <a:r>
              <a:rPr lang="en-US" sz="1400" dirty="0" smtClean="0">
                <a:hlinkClick r:id="rId2"/>
              </a:rPr>
              <a:t>https://www.census.gov/history/www/genealogy/decennial_census_records/censuses_of_american_indians.html</a:t>
            </a:r>
            <a:endParaRPr lang="en-US" sz="1400" dirty="0" smtClean="0"/>
          </a:p>
          <a:p>
            <a:pPr lvl="0" fontAlgn="base">
              <a:spcBef>
                <a:spcPct val="0"/>
              </a:spcBef>
              <a:spcAft>
                <a:spcPct val="0"/>
              </a:spcAft>
            </a:pPr>
            <a:r>
              <a:rPr lang="en-US" sz="1400" dirty="0" smtClean="0">
                <a:cs typeface="Arial" pitchFamily="34" charset="0"/>
              </a:rPr>
              <a:t>Censuses of American Indians</a:t>
            </a:r>
          </a:p>
          <a:p>
            <a:pPr lvl="0" eaLnBrk="0" fontAlgn="base" hangingPunct="0">
              <a:spcBef>
                <a:spcPct val="0"/>
              </a:spcBef>
              <a:spcAft>
                <a:spcPct val="0"/>
              </a:spcAft>
            </a:pPr>
            <a:r>
              <a:rPr lang="en-US" sz="1400" dirty="0" smtClean="0">
                <a:cs typeface="Arial" pitchFamily="34" charset="0"/>
              </a:rPr>
              <a:t>Prior to 1900, few Indians are included in the decennial federal census. Indians are not identified in the 1790-1840 censuses. In 1860, Indians living in the general population are identified for the first time. Nearly all of the 1890 census schedules were destroyed as a result of the </a:t>
            </a:r>
            <a:r>
              <a:rPr lang="en-US" sz="1400" u="sng" dirty="0" smtClean="0">
                <a:cs typeface="Arial" pitchFamily="34" charset="0"/>
              </a:rPr>
              <a:t>fire </a:t>
            </a:r>
            <a:r>
              <a:rPr lang="en-US" sz="1400" dirty="0" smtClean="0">
                <a:cs typeface="Arial" pitchFamily="34" charset="0"/>
              </a:rPr>
              <a:t>at the Department of Commerce in 1921.</a:t>
            </a:r>
          </a:p>
          <a:p>
            <a:pPr lvl="0" eaLnBrk="0" fontAlgn="base" hangingPunct="0">
              <a:spcBef>
                <a:spcPct val="0"/>
              </a:spcBef>
              <a:spcAft>
                <a:spcPct val="0"/>
              </a:spcAft>
            </a:pPr>
            <a:r>
              <a:rPr lang="en-US" sz="1400" dirty="0" smtClean="0">
                <a:cs typeface="Arial" pitchFamily="34" charset="0"/>
              </a:rPr>
              <a:t>Beginning with the 1900 census, Indians are enumerated on reservations as well as in the general population.</a:t>
            </a:r>
            <a:endParaRPr lang="en-US" sz="1400" i="1" dirty="0" smtClean="0">
              <a:cs typeface="Arial" pitchFamily="34" charset="0"/>
            </a:endParaRPr>
          </a:p>
          <a:p>
            <a:r>
              <a:rPr lang="en-US" sz="1400" dirty="0" smtClean="0"/>
              <a:t>Available Records:</a:t>
            </a:r>
          </a:p>
          <a:p>
            <a:r>
              <a:rPr lang="en-US" sz="1400" b="1" dirty="0" smtClean="0"/>
              <a:t>Enumeration of Pueblo Indians: 1850-1870 New Mexico Territory Censuses:</a:t>
            </a:r>
            <a:r>
              <a:rPr lang="en-US" sz="1400" dirty="0" smtClean="0"/>
              <a:t> Arranged by county, then village or Pueblo. The schedules provide name, relation to head of household, and often, age. Although the indication of race is often unreliable, many Pueblo are listed as non-White. The racial designation of inhabitants of Taos Pueblo, for example, is "copper" in the 1850 Census and "Indian" in the 1860 and 1870 Censuses. Not all Pueblo are included in the book indexes.</a:t>
            </a:r>
          </a:p>
          <a:p>
            <a:r>
              <a:rPr lang="en-US" sz="1400" b="1" dirty="0" smtClean="0"/>
              <a:t>1857 Shawnee Census</a:t>
            </a:r>
            <a:r>
              <a:rPr lang="en-US" sz="1400" dirty="0" smtClean="0"/>
              <a:t>. A census of the Shawnee Indians tribe was taken as part of the Kansas Territorial Censuses, 1855-1859. At the end of roll 1 of the 1857 census is a census of Shawnee Indians in Kansas Territory, taken in conjunction with the treaty made with the tribe on May 10, 1854. The census is in two parts. Each part has a rough alphabetical index preceding it. In the index to part one, personal information such as relationships to other enumerated Shawnees has been added beside some of the names. In the census of Johnson County in 1858, Shawnee Indians in Shawnee County are listed. There is no name index for this census.</a:t>
            </a:r>
          </a:p>
          <a:p>
            <a:r>
              <a:rPr lang="en-US" sz="1400" b="1" dirty="0" smtClean="0"/>
              <a:t>1880 Special Census of Indians</a:t>
            </a:r>
            <a:r>
              <a:rPr lang="en-US" sz="1400" dirty="0" smtClean="0"/>
              <a:t>. A complete list of the tribes included in this census is found at the beginning of roll 1. There is no name index for this census. Section 8 of the census act of March 3, 1879 (20 Stat. 475), authorized the Census Bureau to enumerate all Indians not taxed; that is, those on reservations or in unsettled areas. With the budget provided, the Census Bureau undertook enumerations in Washington Territory, Dakota Territory, and California. The Census Bureau used a special Indian population schedule containing 48 questions.</a:t>
            </a:r>
          </a:p>
          <a:p>
            <a:r>
              <a:rPr lang="en-US" sz="1400" dirty="0" smtClean="0"/>
              <a:t>Enumerations were completed for the following reservations in Washington Territory:</a:t>
            </a:r>
          </a:p>
          <a:p>
            <a:r>
              <a:rPr lang="en-US" sz="1400" dirty="0" smtClean="0"/>
              <a:t>Roll 1—Tulalip and Port Madison</a:t>
            </a:r>
          </a:p>
          <a:p>
            <a:r>
              <a:rPr lang="en-US" sz="1400" dirty="0" smtClean="0"/>
              <a:t>Roll 2—Swinomish, Muckleshoot, and Lummi</a:t>
            </a:r>
          </a:p>
          <a:p>
            <a:r>
              <a:rPr lang="en-US" sz="1400" dirty="0" smtClean="0"/>
              <a:t>Roll 3—Yakima</a:t>
            </a:r>
          </a:p>
          <a:p>
            <a:r>
              <a:rPr lang="en-US" sz="1400" dirty="0" smtClean="0"/>
              <a:t>An enumeration was completed for the following reservation in Dakota Territory:</a:t>
            </a:r>
          </a:p>
          <a:p>
            <a:r>
              <a:rPr lang="en-US" sz="1400" dirty="0" smtClean="0"/>
              <a:t>Roll 4—Standing Rock</a:t>
            </a:r>
          </a:p>
          <a:p>
            <a:r>
              <a:rPr lang="en-US" sz="1400" dirty="0" smtClean="0"/>
              <a:t>An enumeration was completed for the following reservation in California:</a:t>
            </a:r>
          </a:p>
          <a:p>
            <a:r>
              <a:rPr lang="en-US" sz="1400" dirty="0" smtClean="0"/>
              <a:t>Roll 5—Round Valley</a:t>
            </a:r>
          </a:p>
          <a:p>
            <a:r>
              <a:rPr lang="en-US" sz="1400" dirty="0" smtClean="0"/>
              <a:t>Microfilm Publication Title: 1880</a:t>
            </a:r>
          </a:p>
          <a:p>
            <a:r>
              <a:rPr lang="en-US" sz="1400" b="1" dirty="0" smtClean="0"/>
              <a:t>1890 Census Report</a:t>
            </a:r>
            <a:r>
              <a:rPr lang="en-US" sz="1400" dirty="0" smtClean="0"/>
              <a:t>. The </a:t>
            </a:r>
            <a:r>
              <a:rPr lang="en-US" sz="1400" i="1" dirty="0" smtClean="0"/>
              <a:t>Report on Indians Taxed and Indians Not Taxed in the United States (Except Alaska) at the Eleventh Census, 1890</a:t>
            </a:r>
            <a:r>
              <a:rPr lang="en-US" sz="1400" dirty="0" smtClean="0"/>
              <a:t> (1894) (see </a:t>
            </a:r>
            <a:r>
              <a:rPr lang="en-US" sz="1400" u="sng" dirty="0" smtClean="0"/>
              <a:t>1890, Final Reports</a:t>
            </a:r>
            <a:r>
              <a:rPr lang="en-US" sz="1400" dirty="0" smtClean="0"/>
              <a:t> consists of statistical summaries followed by descriptions of each tribe. These descriptions are arranged by state and usually include the number of people on the reservation, the location of the reservation as well as a description of the schools, sources of income, health problems, and religion. Photographs of buildings and people are interspersed throughout. Information on individuals is very rare.</a:t>
            </a:r>
          </a:p>
          <a:p>
            <a:r>
              <a:rPr lang="en-US" sz="1400" b="1" dirty="0" smtClean="0"/>
              <a:t>1907 Census of Seminole County, Oklahoma</a:t>
            </a:r>
            <a:r>
              <a:rPr lang="en-US" sz="1400" dirty="0" smtClean="0"/>
              <a:t>. This census was taken pursuant to a presidential directive ordering a census of the population of Indian Territory and the Territory of Oklahoma prior to their admittance to the Union as the State of Oklahoma. Only the schedules for Seminole County, in what was then Indian Territory, survive. Enumerators were to identify Indians by "In" in the color or race column. There is no name index for this census.</a:t>
            </a:r>
          </a:p>
          <a:p>
            <a:endParaRPr lang="en-US" sz="1400" dirty="0" smtClean="0"/>
          </a:p>
          <a:p>
            <a:endParaRPr lang="en-US" sz="1400"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7" name="TextBox 6"/>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1790</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1791</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1792</a:t>
            </a:r>
            <a:endParaRPr lang="en-US" sz="5400" b="1" dirty="0">
              <a:effectLst>
                <a:outerShdw dist="50800" dir="5400000" algn="ctr" rotWithShape="0">
                  <a:srgbClr val="FF0000"/>
                </a:outerShdw>
              </a:effectLst>
            </a:endParaRPr>
          </a:p>
        </p:txBody>
      </p:sp>
      <p:pic>
        <p:nvPicPr>
          <p:cNvPr id="5" name="Picture 2" descr="Image result for united states in 1783"/>
          <p:cNvPicPr>
            <a:picLocks noChangeAspect="1" noChangeArrowheads="1"/>
          </p:cNvPicPr>
          <p:nvPr/>
        </p:nvPicPr>
        <p:blipFill>
          <a:blip r:embed="rId2" cstate="print"/>
          <a:srcRect/>
          <a:stretch>
            <a:fillRect/>
          </a:stretch>
        </p:blipFill>
        <p:spPr bwMode="auto">
          <a:xfrm>
            <a:off x="0" y="671411"/>
            <a:ext cx="9144000" cy="6186589"/>
          </a:xfrm>
          <a:prstGeom prst="rect">
            <a:avLst/>
          </a:prstGeom>
          <a:noFill/>
        </p:spPr>
      </p:pic>
      <p:pic>
        <p:nvPicPr>
          <p:cNvPr id="168962" name="Picture 2" descr="Image result for united states in 1795"/>
          <p:cNvPicPr>
            <a:picLocks noChangeAspect="1" noChangeArrowheads="1"/>
          </p:cNvPicPr>
          <p:nvPr/>
        </p:nvPicPr>
        <p:blipFill>
          <a:blip r:embed="rId3" cstate="print"/>
          <a:srcRect/>
          <a:stretch>
            <a:fillRect/>
          </a:stretch>
        </p:blipFill>
        <p:spPr bwMode="auto">
          <a:xfrm>
            <a:off x="0" y="667511"/>
            <a:ext cx="9144000" cy="6190489"/>
          </a:xfrm>
          <a:prstGeom prst="rect">
            <a:avLst/>
          </a:prstGeom>
          <a:noFill/>
        </p:spPr>
      </p:pic>
      <p:grpSp>
        <p:nvGrpSpPr>
          <p:cNvPr id="26" name="Group 25"/>
          <p:cNvGrpSpPr/>
          <p:nvPr/>
        </p:nvGrpSpPr>
        <p:grpSpPr>
          <a:xfrm>
            <a:off x="-846364" y="506185"/>
            <a:ext cx="10477500" cy="6477001"/>
            <a:chOff x="-846364" y="506185"/>
            <a:chExt cx="10477500" cy="6477001"/>
          </a:xfrm>
        </p:grpSpPr>
        <p:sp>
          <p:nvSpPr>
            <p:cNvPr id="27" name="Freeform 26"/>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4200000">
            <a:off x="7488267" y="1780636"/>
            <a:ext cx="1295400" cy="6096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0" y="5181600"/>
            <a:ext cx="3352800" cy="1676400"/>
            <a:chOff x="0" y="5181600"/>
            <a:chExt cx="3352800" cy="1676400"/>
          </a:xfrm>
        </p:grpSpPr>
        <p:sp>
          <p:nvSpPr>
            <p:cNvPr id="12" name="Rectangle 11"/>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descr="Image result for united states in 1783"/>
          <p:cNvPicPr>
            <a:picLocks noChangeAspect="1" noChangeArrowheads="1"/>
          </p:cNvPicPr>
          <p:nvPr/>
        </p:nvPicPr>
        <p:blipFill>
          <a:blip r:embed="rId2" cstate="print"/>
          <a:srcRect l="17500" t="47037" r="70000" b="45572"/>
          <a:stretch>
            <a:fillRect/>
          </a:stretch>
        </p:blipFill>
        <p:spPr bwMode="auto">
          <a:xfrm>
            <a:off x="1752600" y="4038600"/>
            <a:ext cx="1143000" cy="457200"/>
          </a:xfrm>
          <a:prstGeom prst="rect">
            <a:avLst/>
          </a:prstGeom>
          <a:noFill/>
        </p:spPr>
      </p:pic>
      <p:grpSp>
        <p:nvGrpSpPr>
          <p:cNvPr id="19" name="Group 18"/>
          <p:cNvGrpSpPr>
            <a:grpSpLocks noChangeAspect="1"/>
          </p:cNvGrpSpPr>
          <p:nvPr/>
        </p:nvGrpSpPr>
        <p:grpSpPr>
          <a:xfrm>
            <a:off x="152400" y="3657600"/>
            <a:ext cx="2478906" cy="3048000"/>
            <a:chOff x="168803" y="685800"/>
            <a:chExt cx="2726797" cy="3352800"/>
          </a:xfrm>
        </p:grpSpPr>
        <p:pic>
          <p:nvPicPr>
            <p:cNvPr id="20" name="Picture 2" descr="Image result for george washington"/>
            <p:cNvPicPr>
              <a:picLocks noChangeAspect="1" noChangeArrowheads="1"/>
            </p:cNvPicPr>
            <p:nvPr/>
          </p:nvPicPr>
          <p:blipFill>
            <a:blip r:embed="rId4" cstate="print"/>
            <a:srcRect/>
            <a:stretch>
              <a:fillRect/>
            </a:stretch>
          </p:blipFill>
          <p:spPr bwMode="auto">
            <a:xfrm>
              <a:off x="228600" y="685800"/>
              <a:ext cx="2667000" cy="3341298"/>
            </a:xfrm>
            <a:prstGeom prst="rect">
              <a:avLst/>
            </a:prstGeom>
            <a:noFill/>
            <a:ln w="50800">
              <a:solidFill>
                <a:srgbClr val="FF0000"/>
              </a:solidFill>
            </a:ln>
          </p:spPr>
        </p:pic>
        <p:sp>
          <p:nvSpPr>
            <p:cNvPr id="21" name="TextBox 20"/>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24" name="TextBox 23"/>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3.9 Million</a:t>
            </a:r>
            <a:endParaRPr lang="en-US" sz="3200" dirty="0">
              <a:effectLst>
                <a:outerShdw dist="50800" dir="5400000" algn="ctr" rotWithShape="0">
                  <a:srgbClr val="FF0000"/>
                </a:outerShdw>
              </a:effectLst>
            </a:endParaRPr>
          </a:p>
        </p:txBody>
      </p:sp>
      <p:sp>
        <p:nvSpPr>
          <p:cNvPr id="23" name="TextBox 22"/>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4.2 Million</a:t>
            </a:r>
            <a:endParaRPr lang="en-US" sz="3200" dirty="0">
              <a:effectLst>
                <a:outerShdw dist="50800" dir="5400000" algn="ctr" rotWithShape="0">
                  <a:srgbClr val="FF0000"/>
                </a:outerShdw>
              </a:effectLst>
            </a:endParaRPr>
          </a:p>
        </p:txBody>
      </p:sp>
      <p:sp>
        <p:nvSpPr>
          <p:cNvPr id="25" name="TextBox 24"/>
          <p:cNvSpPr txBox="1"/>
          <p:nvPr/>
        </p:nvSpPr>
        <p:spPr>
          <a:xfrm>
            <a:off x="0" y="1249740"/>
            <a:ext cx="9151736" cy="1569660"/>
          </a:xfrm>
          <a:prstGeom prst="rect">
            <a:avLst/>
          </a:prstGeom>
          <a:solidFill>
            <a:schemeClr val="bg1"/>
          </a:solidFill>
        </p:spPr>
        <p:txBody>
          <a:bodyPr wrap="none" rtlCol="0">
            <a:spAutoFit/>
          </a:bodyPr>
          <a:lstStyle/>
          <a:p>
            <a:pPr algn="ctr"/>
            <a:r>
              <a:rPr lang="en-US" sz="3200" dirty="0" smtClean="0">
                <a:effectLst>
                  <a:outerShdw dist="50800" dir="5400000" algn="ctr" rotWithShape="0">
                    <a:srgbClr val="FF0000"/>
                  </a:outerShdw>
                </a:effectLst>
              </a:rPr>
              <a:t>NOTE:</a:t>
            </a:r>
          </a:p>
          <a:p>
            <a:r>
              <a:rPr lang="en-US" sz="3200" b="1" dirty="0" smtClean="0"/>
              <a:t>  - Native Americans were not identified until 1860</a:t>
            </a:r>
          </a:p>
          <a:p>
            <a:r>
              <a:rPr lang="en-US" sz="3200" b="1" dirty="0" smtClean="0"/>
              <a:t>  - On reservations they were not counted until 1900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360"/>
                                          </p:val>
                                        </p:tav>
                                        <p:tav tm="100000">
                                          <p:val>
                                            <p:fltVal val="0"/>
                                          </p:val>
                                        </p:tav>
                                      </p:tavLst>
                                    </p:anim>
                                    <p:animEffect transition="in" filter="fade">
                                      <p:cBhvr>
                                        <p:cTn id="17" dur="1000"/>
                                        <p:tgtEl>
                                          <p:spTgt spid="8"/>
                                        </p:tgtEl>
                                      </p:cBhvr>
                                    </p:animEffect>
                                  </p:childTnLst>
                                </p:cTn>
                              </p:par>
                              <p:par>
                                <p:cTn id="18" presetID="49" presetClass="entr" presetSubtype="0" decel="10000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360"/>
                                          </p:val>
                                        </p:tav>
                                        <p:tav tm="100000">
                                          <p:val>
                                            <p:fltVal val="0"/>
                                          </p:val>
                                        </p:tav>
                                      </p:tavLst>
                                    </p:anim>
                                    <p:animEffect transition="in" filter="fade">
                                      <p:cBhvr>
                                        <p:cTn id="23" dur="1000"/>
                                        <p:tgtEl>
                                          <p:spTgt spid="9"/>
                                        </p:tgtEl>
                                      </p:cBhvr>
                                    </p:animEffect>
                                  </p:childTnLst>
                                </p:cTn>
                              </p:par>
                              <p:par>
                                <p:cTn id="24" presetID="49" presetClass="entr" presetSubtype="0" decel="100000" fill="hold" grpId="0" nodeType="withEffect">
                                  <p:stCondLst>
                                    <p:cond delay="2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36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68962"/>
                                        </p:tgtEl>
                                        <p:attrNameLst>
                                          <p:attrName>style.visibility</p:attrName>
                                        </p:attrNameLst>
                                      </p:cBhvr>
                                      <p:to>
                                        <p:strVal val="visible"/>
                                      </p:to>
                                    </p:set>
                                    <p:animEffect transition="in" filter="dissolve">
                                      <p:cBhvr>
                                        <p:cTn id="34" dur="3000"/>
                                        <p:tgtEl>
                                          <p:spTgt spid="168962"/>
                                        </p:tgtEl>
                                      </p:cBhvr>
                                    </p:animEffect>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grpId="1" nodeType="clickEffect">
                                  <p:stCondLst>
                                    <p:cond delay="0"/>
                                  </p:stCondLst>
                                  <p:childTnLst>
                                    <p:animRot by="-4200000">
                                      <p:cBhvr>
                                        <p:cTn id="47" dur="1000" fill="hold"/>
                                        <p:tgtEl>
                                          <p:spTgt spid="16"/>
                                        </p:tgtEl>
                                        <p:attrNameLst>
                                          <p:attrName>r</p:attrName>
                                        </p:attrNameLst>
                                      </p:cBhvr>
                                    </p:animRot>
                                  </p:childTnLst>
                                </p:cTn>
                              </p:par>
                              <p:par>
                                <p:cTn id="48" presetID="42" presetClass="path" presetSubtype="0" accel="50000" decel="50000" fill="hold" grpId="2" nodeType="withEffect">
                                  <p:stCondLst>
                                    <p:cond delay="0"/>
                                  </p:stCondLst>
                                  <p:childTnLst>
                                    <p:animMotion origin="layout" path="M 3.05556E-6 4.9711E-6 L -0.22309 0.16231 " pathEditMode="relative" rAng="0" ptsTypes="AA">
                                      <p:cBhvr>
                                        <p:cTn id="49" dur="1000" fill="hold"/>
                                        <p:tgtEl>
                                          <p:spTgt spid="16"/>
                                        </p:tgtEl>
                                        <p:attrNameLst>
                                          <p:attrName>ppt_x</p:attrName>
                                          <p:attrName>ppt_y</p:attrName>
                                        </p:attrNameLst>
                                      </p:cBhvr>
                                      <p:rCtr x="-112" y="81"/>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3" nodeType="clickEffect">
                                  <p:stCondLst>
                                    <p:cond delay="0"/>
                                  </p:stCondLst>
                                  <p:childTnLst>
                                    <p:animMotion origin="layout" path="M -0.22309 0.16231 L -0.18143 0.24 " pathEditMode="relative" rAng="0" ptsTypes="AA">
                                      <p:cBhvr>
                                        <p:cTn id="53" dur="1000" fill="hold"/>
                                        <p:tgtEl>
                                          <p:spTgt spid="16"/>
                                        </p:tgtEl>
                                        <p:attrNameLst>
                                          <p:attrName>ppt_x</p:attrName>
                                          <p:attrName>ppt_y</p:attrName>
                                        </p:attrNameLst>
                                      </p:cBhvr>
                                      <p:rCtr x="21" y="39"/>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4" nodeType="clickEffect">
                                  <p:stCondLst>
                                    <p:cond delay="0"/>
                                  </p:stCondLst>
                                  <p:childTnLst>
                                    <p:animMotion origin="layout" path="M -0.18976 0.2289 L -0.21476 0.29549 " pathEditMode="relative" rAng="0" ptsTypes="AA">
                                      <p:cBhvr>
                                        <p:cTn id="57" dur="1000" fill="hold"/>
                                        <p:tgtEl>
                                          <p:spTgt spid="16"/>
                                        </p:tgtEl>
                                        <p:attrNameLst>
                                          <p:attrName>ppt_x</p:attrName>
                                          <p:attrName>ppt_y</p:attrName>
                                        </p:attrNameLst>
                                      </p:cBhvr>
                                      <p:rCtr x="-13" y="33"/>
                                    </p:animMotion>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5" nodeType="clickEffect">
                                  <p:stCondLst>
                                    <p:cond delay="0"/>
                                  </p:stCondLst>
                                  <p:childTnLst>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6" grpId="1" animBg="1"/>
      <p:bldP spid="16" grpId="2" animBg="1"/>
      <p:bldP spid="16" grpId="3" animBg="1"/>
      <p:bldP spid="16" grpId="4" animBg="1"/>
      <p:bldP spid="16" grpId="5" animBg="1"/>
      <p:bldP spid="24" grpId="0" animBg="1"/>
      <p:bldP spid="23" grpId="0" animBg="1"/>
      <p:bldP spid="2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60464"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1792</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1793</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1794</a:t>
            </a:r>
            <a:endParaRPr lang="en-US" sz="5400" b="1" dirty="0">
              <a:effectLst>
                <a:outerShdw dist="50800" dir="5400000" algn="ctr" rotWithShape="0">
                  <a:srgbClr val="FF0000"/>
                </a:outerShdw>
              </a:effectLst>
            </a:endParaRPr>
          </a:p>
        </p:txBody>
      </p:sp>
      <p:sp useBgFill="1">
        <p:nvSpPr>
          <p:cNvPr id="11" name="TextBox 10"/>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1795</a:t>
            </a:r>
            <a:endParaRPr lang="en-US" sz="5400" b="1" dirty="0">
              <a:effectLst>
                <a:outerShdw dist="50800" dir="5400000" algn="ctr" rotWithShape="0">
                  <a:srgbClr val="FF0000"/>
                </a:outerShdw>
              </a:effectLst>
            </a:endParaRPr>
          </a:p>
        </p:txBody>
      </p:sp>
      <p:pic>
        <p:nvPicPr>
          <p:cNvPr id="4" name="Picture 2" descr="Image result for united states in 1795"/>
          <p:cNvPicPr>
            <a:picLocks noChangeAspect="1" noChangeArrowheads="1"/>
          </p:cNvPicPr>
          <p:nvPr/>
        </p:nvPicPr>
        <p:blipFill>
          <a:blip r:embed="rId2" cstate="print"/>
          <a:srcRect/>
          <a:stretch>
            <a:fillRect/>
          </a:stretch>
        </p:blipFill>
        <p:spPr bwMode="auto">
          <a:xfrm>
            <a:off x="0" y="667511"/>
            <a:ext cx="9144000" cy="6190489"/>
          </a:xfrm>
          <a:prstGeom prst="rect">
            <a:avLst/>
          </a:prstGeom>
          <a:noFill/>
        </p:spPr>
      </p:pic>
      <p:pic>
        <p:nvPicPr>
          <p:cNvPr id="167938" name="Picture 2" descr="Image result for united states in 1795"/>
          <p:cNvPicPr>
            <a:picLocks noChangeAspect="1" noChangeArrowheads="1"/>
          </p:cNvPicPr>
          <p:nvPr/>
        </p:nvPicPr>
        <p:blipFill>
          <a:blip r:embed="rId3" cstate="print"/>
          <a:srcRect/>
          <a:stretch>
            <a:fillRect/>
          </a:stretch>
        </p:blipFill>
        <p:spPr bwMode="auto">
          <a:xfrm>
            <a:off x="0" y="671511"/>
            <a:ext cx="9144000" cy="6186489"/>
          </a:xfrm>
          <a:prstGeom prst="rect">
            <a:avLst/>
          </a:prstGeom>
          <a:noFill/>
        </p:spPr>
      </p:pic>
      <p:grpSp>
        <p:nvGrpSpPr>
          <p:cNvPr id="21" name="Group 20"/>
          <p:cNvGrpSpPr/>
          <p:nvPr/>
        </p:nvGrpSpPr>
        <p:grpSpPr>
          <a:xfrm>
            <a:off x="-846364" y="506185"/>
            <a:ext cx="10477500" cy="6477001"/>
            <a:chOff x="-846364" y="506185"/>
            <a:chExt cx="10477500" cy="6477001"/>
          </a:xfrm>
        </p:grpSpPr>
        <p:sp>
          <p:nvSpPr>
            <p:cNvPr id="22" name="Freeform 21"/>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0" y="5181600"/>
            <a:ext cx="3352800" cy="1676400"/>
            <a:chOff x="0" y="5181600"/>
            <a:chExt cx="3352800" cy="1676400"/>
          </a:xfrm>
        </p:grpSpPr>
        <p:sp>
          <p:nvSpPr>
            <p:cNvPr id="6" name="Rectangle 5"/>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5410200" y="472440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752600" y="4038600"/>
            <a:ext cx="1143000" cy="457200"/>
          </a:xfrm>
          <a:prstGeom prst="rect">
            <a:avLst/>
          </a:prstGeom>
          <a:noFill/>
        </p:spPr>
      </p:pic>
      <p:grpSp>
        <p:nvGrpSpPr>
          <p:cNvPr id="16" name="Group 15"/>
          <p:cNvGrpSpPr>
            <a:grpSpLocks noChangeAspect="1"/>
          </p:cNvGrpSpPr>
          <p:nvPr/>
        </p:nvGrpSpPr>
        <p:grpSpPr>
          <a:xfrm>
            <a:off x="152400" y="3657600"/>
            <a:ext cx="2478906" cy="3048000"/>
            <a:chOff x="168803" y="685800"/>
            <a:chExt cx="2726797" cy="3352800"/>
          </a:xfrm>
        </p:grpSpPr>
        <p:pic>
          <p:nvPicPr>
            <p:cNvPr id="17" name="Picture 2" descr="Image result for george washington"/>
            <p:cNvPicPr>
              <a:picLocks noChangeAspect="1" noChangeArrowheads="1"/>
            </p:cNvPicPr>
            <p:nvPr/>
          </p:nvPicPr>
          <p:blipFill>
            <a:blip r:embed="rId5" cstate="print"/>
            <a:srcRect/>
            <a:stretch>
              <a:fillRect/>
            </a:stretch>
          </p:blipFill>
          <p:spPr bwMode="auto">
            <a:xfrm>
              <a:off x="228600" y="685800"/>
              <a:ext cx="2667000" cy="3341298"/>
            </a:xfrm>
            <a:prstGeom prst="rect">
              <a:avLst/>
            </a:prstGeom>
            <a:noFill/>
            <a:ln w="50800">
              <a:solidFill>
                <a:srgbClr val="FF0000"/>
              </a:solidFill>
            </a:ln>
          </p:spPr>
        </p:pic>
        <p:sp>
          <p:nvSpPr>
            <p:cNvPr id="18" name="TextBox 17"/>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20" name="TextBox 19"/>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4.2 Million</a:t>
            </a:r>
            <a:endParaRPr lang="en-US" sz="3200" dirty="0">
              <a:effectLst>
                <a:outerShdw dist="50800" dir="5400000" algn="ctr" rotWithShape="0">
                  <a:srgbClr val="FF0000"/>
                </a:outerShdw>
              </a:effectLst>
            </a:endParaRPr>
          </a:p>
        </p:txBody>
      </p:sp>
      <p:sp>
        <p:nvSpPr>
          <p:cNvPr id="19" name="TextBox 18"/>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4.6 Million</a:t>
            </a:r>
            <a:endParaRPr lang="en-US" sz="3200" dirty="0">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style.rotation</p:attrName>
                                        </p:attrNameLst>
                                      </p:cBhvr>
                                      <p:tavLst>
                                        <p:tav tm="0">
                                          <p:val>
                                            <p:fltVal val="360"/>
                                          </p:val>
                                        </p:tav>
                                        <p:tav tm="100000">
                                          <p:val>
                                            <p:fltVal val="0"/>
                                          </p:val>
                                        </p:tav>
                                      </p:tavLst>
                                    </p:anim>
                                    <p:animEffect transition="in" filter="fade">
                                      <p:cBhvr>
                                        <p:cTn id="13" dur="1000"/>
                                        <p:tgtEl>
                                          <p:spTgt spid="9"/>
                                        </p:tgtEl>
                                      </p:cBhvr>
                                    </p:animEffect>
                                  </p:childTnLst>
                                </p:cTn>
                              </p:par>
                              <p:par>
                                <p:cTn id="14" presetID="49" presetClass="entr" presetSubtype="0" decel="10000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49" presetClass="entr" presetSubtype="0" decel="10000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36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67938"/>
                                        </p:tgtEl>
                                        <p:attrNameLst>
                                          <p:attrName>style.visibility</p:attrName>
                                        </p:attrNameLst>
                                      </p:cBhvr>
                                      <p:to>
                                        <p:strVal val="visible"/>
                                      </p:to>
                                    </p:set>
                                    <p:animEffect transition="in" filter="dissolve">
                                      <p:cBhvr>
                                        <p:cTn id="30" dur="3000"/>
                                        <p:tgtEl>
                                          <p:spTgt spid="167938"/>
                                        </p:tgtEl>
                                      </p:cBhvr>
                                    </p:animEffect>
                                  </p:childTnLst>
                                </p:cTn>
                              </p:par>
                            </p:childTnLst>
                          </p:cTn>
                        </p:par>
                        <p:par>
                          <p:cTn id="31" fill="hold">
                            <p:stCondLst>
                              <p:cond delay="3000"/>
                            </p:stCondLst>
                            <p:childTnLst>
                              <p:par>
                                <p:cTn id="32" presetID="10" presetClass="exit" presetSubtype="0" fill="hold" nodeType="afterEffect">
                                  <p:stCondLst>
                                    <p:cond delay="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20" grpId="0" animBg="1"/>
      <p:bldP spid="1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60464"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1795</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1796</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1797</a:t>
            </a:r>
            <a:endParaRPr lang="en-US" sz="5400" b="1" dirty="0">
              <a:effectLst>
                <a:outerShdw dist="50800" dir="5400000" algn="ctr" rotWithShape="0">
                  <a:srgbClr val="FF0000"/>
                </a:outerShdw>
              </a:effectLst>
            </a:endParaRPr>
          </a:p>
        </p:txBody>
      </p:sp>
      <p:sp useBgFill="1">
        <p:nvSpPr>
          <p:cNvPr id="11" name="TextBox 10"/>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1798</a:t>
            </a:r>
            <a:endParaRPr lang="en-US" sz="5400" b="1" dirty="0">
              <a:effectLst>
                <a:outerShdw dist="50800" dir="5400000" algn="ctr" rotWithShape="0">
                  <a:srgbClr val="FF0000"/>
                </a:outerShdw>
              </a:effectLst>
            </a:endParaRPr>
          </a:p>
        </p:txBody>
      </p:sp>
      <p:sp useBgFill="1">
        <p:nvSpPr>
          <p:cNvPr id="16" name="TextBox 15"/>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1799</a:t>
            </a:r>
            <a:endParaRPr lang="en-US" sz="5400" b="1" dirty="0">
              <a:effectLst>
                <a:outerShdw dist="50800" dir="5400000" algn="ctr" rotWithShape="0">
                  <a:srgbClr val="FF0000"/>
                </a:outerShdw>
              </a:effectLst>
            </a:endParaRPr>
          </a:p>
        </p:txBody>
      </p:sp>
      <p:sp useBgFill="1">
        <p:nvSpPr>
          <p:cNvPr id="17" name="TextBox 16"/>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1800</a:t>
            </a:r>
            <a:endParaRPr lang="en-US" sz="5400" b="1" dirty="0">
              <a:effectLst>
                <a:outerShdw dist="50800" dir="5400000" algn="ctr" rotWithShape="0">
                  <a:srgbClr val="FF0000"/>
                </a:outerShdw>
              </a:effectLst>
            </a:endParaRPr>
          </a:p>
        </p:txBody>
      </p:sp>
      <p:pic>
        <p:nvPicPr>
          <p:cNvPr id="18" name="Picture 2" descr="Image result for united states in 1795"/>
          <p:cNvPicPr>
            <a:picLocks noChangeAspect="1" noChangeArrowheads="1"/>
          </p:cNvPicPr>
          <p:nvPr/>
        </p:nvPicPr>
        <p:blipFill>
          <a:blip r:embed="rId2" cstate="print"/>
          <a:srcRect/>
          <a:stretch>
            <a:fillRect/>
          </a:stretch>
        </p:blipFill>
        <p:spPr bwMode="auto">
          <a:xfrm>
            <a:off x="0" y="671511"/>
            <a:ext cx="9144000" cy="6186489"/>
          </a:xfrm>
          <a:prstGeom prst="rect">
            <a:avLst/>
          </a:prstGeom>
          <a:noFill/>
        </p:spPr>
      </p:pic>
      <p:pic>
        <p:nvPicPr>
          <p:cNvPr id="164866" name="Picture 2" descr="Image result for united states in 1776"/>
          <p:cNvPicPr>
            <a:picLocks noChangeAspect="1" noChangeArrowheads="1"/>
          </p:cNvPicPr>
          <p:nvPr/>
        </p:nvPicPr>
        <p:blipFill>
          <a:blip r:embed="rId3" cstate="print"/>
          <a:srcRect/>
          <a:stretch>
            <a:fillRect/>
          </a:stretch>
        </p:blipFill>
        <p:spPr bwMode="auto">
          <a:xfrm>
            <a:off x="0" y="667511"/>
            <a:ext cx="9144000" cy="6190489"/>
          </a:xfrm>
          <a:prstGeom prst="rect">
            <a:avLst/>
          </a:prstGeom>
          <a:noFill/>
        </p:spPr>
      </p:pic>
      <p:grpSp>
        <p:nvGrpSpPr>
          <p:cNvPr id="33" name="Group 32"/>
          <p:cNvGrpSpPr/>
          <p:nvPr/>
        </p:nvGrpSpPr>
        <p:grpSpPr>
          <a:xfrm>
            <a:off x="-846364" y="506185"/>
            <a:ext cx="10477500" cy="6477001"/>
            <a:chOff x="-846364" y="506185"/>
            <a:chExt cx="10477500" cy="6477001"/>
          </a:xfrm>
        </p:grpSpPr>
        <p:sp>
          <p:nvSpPr>
            <p:cNvPr id="34" name="Freeform 33"/>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0" y="5181600"/>
            <a:ext cx="3352800" cy="1676400"/>
            <a:chOff x="0" y="5181600"/>
            <a:chExt cx="3352800" cy="1676400"/>
          </a:xfrm>
        </p:grpSpPr>
        <p:sp>
          <p:nvSpPr>
            <p:cNvPr id="6" name="Rectangle 5"/>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5410200" y="472440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33800" y="3124200"/>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23" name="TextBox 22"/>
          <p:cNvSpPr txBox="1"/>
          <p:nvPr/>
        </p:nvSpPr>
        <p:spPr>
          <a:xfrm>
            <a:off x="3657600" y="3124200"/>
            <a:ext cx="1219200" cy="461665"/>
          </a:xfrm>
          <a:prstGeom prst="rect">
            <a:avLst/>
          </a:prstGeom>
          <a:solidFill>
            <a:schemeClr val="bg1"/>
          </a:solidFill>
        </p:spPr>
        <p:txBody>
          <a:bodyPr wrap="square" rtlCol="0">
            <a:spAutoFit/>
          </a:bodyPr>
          <a:lstStyle/>
          <a:p>
            <a:r>
              <a:rPr lang="en-US" sz="2400" b="1" dirty="0" smtClean="0">
                <a:solidFill>
                  <a:srgbClr val="FF0000"/>
                </a:solidFill>
                <a:effectLst>
                  <a:outerShdw dist="50800" dir="5400000" algn="ctr" rotWithShape="0">
                    <a:schemeClr val="tx1"/>
                  </a:outerShdw>
                </a:effectLst>
              </a:rPr>
              <a:t>FRANCE</a:t>
            </a:r>
            <a:endParaRPr lang="en-US" sz="2400" b="1" dirty="0">
              <a:solidFill>
                <a:srgbClr val="FF0000"/>
              </a:solidFill>
              <a:effectLst>
                <a:outerShdw dist="50800" dir="5400000" algn="ctr" rotWithShape="0">
                  <a:schemeClr val="tx1"/>
                </a:outerShdw>
              </a:effectLst>
            </a:endParaRPr>
          </a:p>
        </p:txBody>
      </p:sp>
      <p:sp>
        <p:nvSpPr>
          <p:cNvPr id="21" name="Oval 20"/>
          <p:cNvSpPr/>
          <p:nvPr/>
        </p:nvSpPr>
        <p:spPr>
          <a:xfrm rot="5400000">
            <a:off x="5200650" y="2647950"/>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4.6 Million</a:t>
            </a:r>
            <a:endParaRPr lang="en-US" sz="3200" dirty="0">
              <a:effectLst>
                <a:outerShdw dist="50800" dir="5400000" algn="ctr" rotWithShape="0">
                  <a:srgbClr val="FF0000"/>
                </a:outerShdw>
              </a:effectLst>
            </a:endParaRPr>
          </a:p>
        </p:txBody>
      </p:sp>
      <p:sp>
        <p:nvSpPr>
          <p:cNvPr id="24" name="TextBox 23"/>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5.3 Million</a:t>
            </a:r>
            <a:endParaRPr lang="en-US" sz="3200" dirty="0">
              <a:effectLst>
                <a:outerShdw dist="50800" dir="5400000" algn="ctr" rotWithShape="0">
                  <a:srgbClr val="FF0000"/>
                </a:outerShdw>
              </a:effectLst>
            </a:endParaRPr>
          </a:p>
        </p:txBody>
      </p:sp>
      <p:pic>
        <p:nvPicPr>
          <p:cNvPr id="32"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752600" y="4038600"/>
            <a:ext cx="1143000" cy="457200"/>
          </a:xfrm>
          <a:prstGeom prst="rect">
            <a:avLst/>
          </a:prstGeom>
          <a:noFill/>
        </p:spPr>
      </p:pic>
      <p:grpSp>
        <p:nvGrpSpPr>
          <p:cNvPr id="25" name="Group 24"/>
          <p:cNvGrpSpPr>
            <a:grpSpLocks noChangeAspect="1"/>
          </p:cNvGrpSpPr>
          <p:nvPr/>
        </p:nvGrpSpPr>
        <p:grpSpPr>
          <a:xfrm>
            <a:off x="152400" y="3657600"/>
            <a:ext cx="2478906" cy="3048000"/>
            <a:chOff x="168803" y="685800"/>
            <a:chExt cx="2726797" cy="3352800"/>
          </a:xfrm>
        </p:grpSpPr>
        <p:pic>
          <p:nvPicPr>
            <p:cNvPr id="26" name="Picture 2" descr="Image result for george washington"/>
            <p:cNvPicPr>
              <a:picLocks noChangeAspect="1" noChangeArrowheads="1"/>
            </p:cNvPicPr>
            <p:nvPr/>
          </p:nvPicPr>
          <p:blipFill>
            <a:blip r:embed="rId5" cstate="print"/>
            <a:srcRect/>
            <a:stretch>
              <a:fillRect/>
            </a:stretch>
          </p:blipFill>
          <p:spPr bwMode="auto">
            <a:xfrm>
              <a:off x="228600" y="685800"/>
              <a:ext cx="2667000" cy="3341298"/>
            </a:xfrm>
            <a:prstGeom prst="rect">
              <a:avLst/>
            </a:prstGeom>
            <a:noFill/>
            <a:ln w="50800">
              <a:solidFill>
                <a:srgbClr val="FF0000"/>
              </a:solidFill>
            </a:ln>
          </p:spPr>
        </p:pic>
        <p:sp>
          <p:nvSpPr>
            <p:cNvPr id="27" name="TextBox 26"/>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grpSp>
        <p:nvGrpSpPr>
          <p:cNvPr id="28" name="Group 27"/>
          <p:cNvGrpSpPr>
            <a:grpSpLocks noChangeAspect="1"/>
          </p:cNvGrpSpPr>
          <p:nvPr/>
        </p:nvGrpSpPr>
        <p:grpSpPr>
          <a:xfrm>
            <a:off x="228600" y="3657600"/>
            <a:ext cx="2422922" cy="3048000"/>
            <a:chOff x="2895601" y="3505200"/>
            <a:chExt cx="2665214" cy="3352800"/>
          </a:xfrm>
        </p:grpSpPr>
        <p:pic>
          <p:nvPicPr>
            <p:cNvPr id="29" name="Picture 4" descr="Image result for 2nd president of us"/>
            <p:cNvPicPr>
              <a:picLocks noChangeAspect="1" noChangeArrowheads="1"/>
            </p:cNvPicPr>
            <p:nvPr/>
          </p:nvPicPr>
          <p:blipFill>
            <a:blip r:embed="rId6" cstate="print"/>
            <a:srcRect/>
            <a:stretch>
              <a:fillRect/>
            </a:stretch>
          </p:blipFill>
          <p:spPr bwMode="auto">
            <a:xfrm>
              <a:off x="2895601" y="3505200"/>
              <a:ext cx="2665214" cy="3352800"/>
            </a:xfrm>
            <a:prstGeom prst="rect">
              <a:avLst/>
            </a:prstGeom>
            <a:noFill/>
            <a:ln w="50800">
              <a:solidFill>
                <a:srgbClr val="FF0000"/>
              </a:solidFill>
            </a:ln>
          </p:spPr>
        </p:pic>
        <p:sp>
          <p:nvSpPr>
            <p:cNvPr id="30" name="TextBox 29"/>
            <p:cNvSpPr txBox="1"/>
            <p:nvPr/>
          </p:nvSpPr>
          <p:spPr>
            <a:xfrm>
              <a:off x="3429000" y="6396335"/>
              <a:ext cx="1689886" cy="461665"/>
            </a:xfrm>
            <a:prstGeom prst="rect">
              <a:avLst/>
            </a:prstGeom>
            <a:noFill/>
          </p:spPr>
          <p:txBody>
            <a:bodyPr wrap="none" rtlCol="0">
              <a:spAutoFit/>
            </a:bodyPr>
            <a:lstStyle/>
            <a:p>
              <a:r>
                <a:rPr lang="en-US" sz="2400" dirty="0" smtClean="0">
                  <a:solidFill>
                    <a:schemeClr val="bg1"/>
                  </a:solidFill>
                </a:rPr>
                <a:t>John Adams</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360"/>
                                          </p:val>
                                        </p:tav>
                                        <p:tav tm="100000">
                                          <p:val>
                                            <p:fltVal val="0"/>
                                          </p:val>
                                        </p:tav>
                                      </p:tavLst>
                                    </p:anim>
                                    <p:animEffect transition="in" filter="fade">
                                      <p:cBhvr>
                                        <p:cTn id="17" dur="1000"/>
                                        <p:tgtEl>
                                          <p:spTgt spid="9"/>
                                        </p:tgtEl>
                                      </p:cBhvr>
                                    </p:animEffect>
                                  </p:childTnLst>
                                </p:cTn>
                              </p:par>
                              <p:par>
                                <p:cTn id="18" presetID="49" presetClass="entr" presetSubtype="0" decel="10000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36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25"/>
                                        </p:tgtEl>
                                      </p:cBhvr>
                                    </p:animEffect>
                                    <p:set>
                                      <p:cBhvr>
                                        <p:cTn id="28" dur="1" fill="hold">
                                          <p:stCondLst>
                                            <p:cond delay="1999"/>
                                          </p:stCondLst>
                                        </p:cTn>
                                        <p:tgtEl>
                                          <p:spTgt spid="25"/>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360"/>
                                          </p:val>
                                        </p:tav>
                                        <p:tav tm="100000">
                                          <p:val>
                                            <p:fltVal val="0"/>
                                          </p:val>
                                        </p:tav>
                                      </p:tavLst>
                                    </p:anim>
                                    <p:animEffect transition="in" filter="fade">
                                      <p:cBhvr>
                                        <p:cTn id="41" dur="1000"/>
                                        <p:tgtEl>
                                          <p:spTgt spid="11"/>
                                        </p:tgtEl>
                                      </p:cBhvr>
                                    </p:animEffect>
                                  </p:childTnLst>
                                </p:cTn>
                              </p:par>
                              <p:par>
                                <p:cTn id="42" presetID="49" presetClass="entr" presetSubtype="0" decel="100000" fill="hold" grpId="0" nodeType="withEffect">
                                  <p:stCondLst>
                                    <p:cond delay="100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360"/>
                                          </p:val>
                                        </p:tav>
                                        <p:tav tm="100000">
                                          <p:val>
                                            <p:fltVal val="0"/>
                                          </p:val>
                                        </p:tav>
                                      </p:tavLst>
                                    </p:anim>
                                    <p:animEffect transition="in" filter="fade">
                                      <p:cBhvr>
                                        <p:cTn id="47" dur="1000"/>
                                        <p:tgtEl>
                                          <p:spTgt spid="16"/>
                                        </p:tgtEl>
                                      </p:cBhvr>
                                    </p:animEffect>
                                  </p:childTnLst>
                                </p:cTn>
                              </p:par>
                              <p:par>
                                <p:cTn id="48" presetID="49" presetClass="entr" presetSubtype="0" decel="100000" fill="hold" grpId="0" nodeType="withEffect">
                                  <p:stCondLst>
                                    <p:cond delay="20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fltVal val="0"/>
                                          </p:val>
                                        </p:tav>
                                        <p:tav tm="100000">
                                          <p:val>
                                            <p:strVal val="#ppt_w"/>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style.rotation</p:attrName>
                                        </p:attrNameLst>
                                      </p:cBhvr>
                                      <p:tavLst>
                                        <p:tav tm="0">
                                          <p:val>
                                            <p:fltVal val="360"/>
                                          </p:val>
                                        </p:tav>
                                        <p:tav tm="100000">
                                          <p:val>
                                            <p:fltVal val="0"/>
                                          </p:val>
                                        </p:tav>
                                      </p:tavLst>
                                    </p:anim>
                                    <p:animEffect transition="in" filter="fade">
                                      <p:cBhvr>
                                        <p:cTn id="53" dur="1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64866"/>
                                        </p:tgtEl>
                                        <p:attrNameLst>
                                          <p:attrName>style.visibility</p:attrName>
                                        </p:attrNameLst>
                                      </p:cBhvr>
                                      <p:to>
                                        <p:strVal val="visible"/>
                                      </p:to>
                                    </p:set>
                                    <p:animEffect transition="in" filter="dissolve">
                                      <p:cBhvr>
                                        <p:cTn id="58" dur="3000"/>
                                        <p:tgtEl>
                                          <p:spTgt spid="164866"/>
                                        </p:tgtEl>
                                      </p:cBhvr>
                                    </p:animEffect>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1000"/>
                                        <p:tgtEl>
                                          <p:spTgt spid="18"/>
                                        </p:tgtEl>
                                      </p:cBhvr>
                                    </p:animEffect>
                                    <p:set>
                                      <p:cBhvr>
                                        <p:cTn id="62" dur="1" fill="hold">
                                          <p:stCondLst>
                                            <p:cond delay="9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grpId="1" nodeType="clickEffect">
                                  <p:stCondLst>
                                    <p:cond delay="0"/>
                                  </p:stCondLst>
                                  <p:childTnLst>
                                    <p:animMotion origin="layout" path="M -3.33333E-6 -6.35838E-7 L 0.08125 0.0111 " pathEditMode="relative" rAng="0" ptsTypes="AA">
                                      <p:cBhvr>
                                        <p:cTn id="71" dur="1000" fill="hold"/>
                                        <p:tgtEl>
                                          <p:spTgt spid="21"/>
                                        </p:tgtEl>
                                        <p:attrNameLst>
                                          <p:attrName>ppt_x</p:attrName>
                                          <p:attrName>ppt_y</p:attrName>
                                        </p:attrNameLst>
                                      </p:cBhvr>
                                      <p:rCtr x="41" y="6"/>
                                    </p:animMotion>
                                  </p:childTnLst>
                                </p:cTn>
                              </p:par>
                            </p:childTnLst>
                          </p:cTn>
                        </p:par>
                      </p:childTnLst>
                    </p:cTn>
                  </p:par>
                  <p:par>
                    <p:cTn id="72" fill="hold">
                      <p:stCondLst>
                        <p:cond delay="indefinite"/>
                      </p:stCondLst>
                      <p:childTnLst>
                        <p:par>
                          <p:cTn id="73" fill="hold">
                            <p:stCondLst>
                              <p:cond delay="0"/>
                            </p:stCondLst>
                            <p:childTnLst>
                              <p:par>
                                <p:cTn id="74" presetID="8" presetClass="emph" presetSubtype="0" fill="hold" grpId="2" nodeType="clickEffect">
                                  <p:stCondLst>
                                    <p:cond delay="0"/>
                                  </p:stCondLst>
                                  <p:childTnLst>
                                    <p:animRot by="-5400000">
                                      <p:cBhvr>
                                        <p:cTn id="75" dur="1000" fill="hold"/>
                                        <p:tgtEl>
                                          <p:spTgt spid="21"/>
                                        </p:tgtEl>
                                        <p:attrNameLst>
                                          <p:attrName>r</p:attrName>
                                        </p:attrNameLst>
                                      </p:cBhvr>
                                    </p:animRot>
                                  </p:childTnLst>
                                </p:cTn>
                              </p:par>
                              <p:par>
                                <p:cTn id="76" presetID="42" presetClass="path" presetSubtype="0" accel="50000" decel="50000" fill="hold" grpId="3" nodeType="withEffect">
                                  <p:stCondLst>
                                    <p:cond delay="0"/>
                                  </p:stCondLst>
                                  <p:childTnLst>
                                    <p:animMotion origin="layout" path="M 0.08125 0.0111 L 0.04792 0.15538 " pathEditMode="relative" rAng="0" ptsTypes="AA">
                                      <p:cBhvr>
                                        <p:cTn id="77" dur="1000" fill="hold"/>
                                        <p:tgtEl>
                                          <p:spTgt spid="21"/>
                                        </p:tgtEl>
                                        <p:attrNameLst>
                                          <p:attrName>ppt_x</p:attrName>
                                          <p:attrName>ppt_y</p:attrName>
                                        </p:attrNameLst>
                                      </p:cBhvr>
                                      <p:rCtr x="-17" y="72"/>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4" nodeType="clickEffect">
                                  <p:stCondLst>
                                    <p:cond delay="0"/>
                                  </p:stCondLst>
                                  <p:childTnLst>
                                    <p:animMotion origin="layout" path="M 0.04792 0.15538 L 0.00625 0.25526 " pathEditMode="relative" rAng="0" ptsTypes="AA">
                                      <p:cBhvr>
                                        <p:cTn id="81" dur="1000" fill="hold"/>
                                        <p:tgtEl>
                                          <p:spTgt spid="21"/>
                                        </p:tgtEl>
                                        <p:attrNameLst>
                                          <p:attrName>ppt_x</p:attrName>
                                          <p:attrName>ppt_y</p:attrName>
                                        </p:attrNameLst>
                                      </p:cBhvr>
                                      <p:rCtr x="-21" y="50"/>
                                    </p:animMotion>
                                  </p:childTnLst>
                                </p:cTn>
                              </p:par>
                            </p:childTnLst>
                          </p:cTn>
                        </p:par>
                      </p:childTnLst>
                    </p:cTn>
                  </p:par>
                  <p:par>
                    <p:cTn id="82" fill="hold">
                      <p:stCondLst>
                        <p:cond delay="indefinite"/>
                      </p:stCondLst>
                      <p:childTnLst>
                        <p:par>
                          <p:cTn id="83" fill="hold">
                            <p:stCondLst>
                              <p:cond delay="0"/>
                            </p:stCondLst>
                            <p:childTnLst>
                              <p:par>
                                <p:cTn id="84" presetID="35" presetClass="path" presetSubtype="0" accel="50000" decel="50000" fill="hold" grpId="5" nodeType="clickEffect">
                                  <p:stCondLst>
                                    <p:cond delay="0"/>
                                  </p:stCondLst>
                                  <p:childTnLst>
                                    <p:animMotion origin="layout" path="M 0.01459 0.24416 L -0.18541 0.04439 " pathEditMode="relative" rAng="0" ptsTypes="AA">
                                      <p:cBhvr>
                                        <p:cTn id="85" dur="1000" fill="hold"/>
                                        <p:tgtEl>
                                          <p:spTgt spid="21"/>
                                        </p:tgtEl>
                                        <p:attrNameLst>
                                          <p:attrName>ppt_x</p:attrName>
                                          <p:attrName>ppt_y</p:attrName>
                                        </p:attrNameLst>
                                      </p:cBhvr>
                                      <p:rCtr x="-100" y="-100"/>
                                    </p:animMotion>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1000" fill="hold"/>
                                        <p:tgtEl>
                                          <p:spTgt spid="23"/>
                                        </p:tgtEl>
                                        <p:attrNameLst>
                                          <p:attrName>ppt_w</p:attrName>
                                        </p:attrNameLst>
                                      </p:cBhvr>
                                      <p:tavLst>
                                        <p:tav tm="0">
                                          <p:val>
                                            <p:fltVal val="0"/>
                                          </p:val>
                                        </p:tav>
                                        <p:tav tm="100000">
                                          <p:val>
                                            <p:strVal val="#ppt_w"/>
                                          </p:val>
                                        </p:tav>
                                      </p:tavLst>
                                    </p:anim>
                                    <p:anim calcmode="lin" valueType="num">
                                      <p:cBhvr>
                                        <p:cTn id="95" dur="1000" fill="hold"/>
                                        <p:tgtEl>
                                          <p:spTgt spid="23"/>
                                        </p:tgtEl>
                                        <p:attrNameLst>
                                          <p:attrName>ppt_h</p:attrName>
                                        </p:attrNameLst>
                                      </p:cBhvr>
                                      <p:tavLst>
                                        <p:tav tm="0">
                                          <p:val>
                                            <p:fltVal val="0"/>
                                          </p:val>
                                        </p:tav>
                                        <p:tav tm="100000">
                                          <p:val>
                                            <p:strVal val="#ppt_h"/>
                                          </p:val>
                                        </p:tav>
                                      </p:tavLst>
                                    </p:anim>
                                    <p:animEffect transition="in" filter="fade">
                                      <p:cBhvr>
                                        <p:cTn id="96" dur="1000"/>
                                        <p:tgtEl>
                                          <p:spTgt spid="2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left)">
                                      <p:cBhvr>
                                        <p:cTn id="10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P spid="20" grpId="0" animBg="1"/>
      <p:bldP spid="22" grpId="0" animBg="1"/>
      <p:bldP spid="23" grpId="0" animBg="1"/>
      <p:bldP spid="21" grpId="0" animBg="1"/>
      <p:bldP spid="21" grpId="1" animBg="1"/>
      <p:bldP spid="21" grpId="2" animBg="1"/>
      <p:bldP spid="21" grpId="3" animBg="1"/>
      <p:bldP spid="21" grpId="4" animBg="1"/>
      <p:bldP spid="21" grpId="5" animBg="1"/>
      <p:bldP spid="31" grpId="0" animBg="1"/>
      <p:bldP spid="2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7" name="TextBox 6"/>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1800</a:t>
            </a:r>
            <a:endParaRPr lang="en-US" sz="5400" b="1" dirty="0">
              <a:effectLst>
                <a:outerShdw dist="50800" dir="5400000" algn="ctr" rotWithShape="0">
                  <a:srgbClr val="FF0000"/>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11" name="Picture 2" descr="Image result for united states in 1776"/>
          <p:cNvPicPr>
            <a:picLocks noChangeAspect="1" noChangeArrowheads="1"/>
          </p:cNvPicPr>
          <p:nvPr/>
        </p:nvPicPr>
        <p:blipFill>
          <a:blip r:embed="rId2" cstate="print"/>
          <a:srcRect/>
          <a:stretch>
            <a:fillRect/>
          </a:stretch>
        </p:blipFill>
        <p:spPr bwMode="auto">
          <a:xfrm>
            <a:off x="0" y="667511"/>
            <a:ext cx="9144000" cy="6190489"/>
          </a:xfrm>
          <a:prstGeom prst="rect">
            <a:avLst/>
          </a:prstGeom>
          <a:noFill/>
        </p:spPr>
      </p:pic>
      <p:grpSp>
        <p:nvGrpSpPr>
          <p:cNvPr id="24" name="Group 23"/>
          <p:cNvGrpSpPr/>
          <p:nvPr/>
        </p:nvGrpSpPr>
        <p:grpSpPr>
          <a:xfrm>
            <a:off x="-846364" y="506185"/>
            <a:ext cx="10477500" cy="6477001"/>
            <a:chOff x="-846364" y="506185"/>
            <a:chExt cx="10477500" cy="6477001"/>
          </a:xfrm>
        </p:grpSpPr>
        <p:sp>
          <p:nvSpPr>
            <p:cNvPr id="25" name="Freeform 24"/>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657600" y="3124200"/>
            <a:ext cx="1219200" cy="461665"/>
          </a:xfrm>
          <a:prstGeom prst="rect">
            <a:avLst/>
          </a:prstGeom>
          <a:solidFill>
            <a:schemeClr val="bg1"/>
          </a:solidFill>
        </p:spPr>
        <p:txBody>
          <a:bodyPr wrap="square" rtlCol="0">
            <a:spAutoFit/>
          </a:bodyPr>
          <a:lstStyle/>
          <a:p>
            <a:r>
              <a:rPr lang="en-US" sz="2400" b="1" dirty="0" smtClean="0">
                <a:solidFill>
                  <a:srgbClr val="FF0000"/>
                </a:solidFill>
                <a:effectLst>
                  <a:outerShdw dist="50800" dir="5400000" algn="ctr" rotWithShape="0">
                    <a:schemeClr val="tx1"/>
                  </a:outerShdw>
                </a:effectLst>
              </a:rPr>
              <a:t>FRANCE</a:t>
            </a:r>
            <a:endParaRPr lang="en-US" sz="2400" b="1" dirty="0">
              <a:solidFill>
                <a:srgbClr val="FF0000"/>
              </a:solidFill>
              <a:effectLst>
                <a:outerShdw dist="50800" dir="5400000" algn="ctr" rotWithShape="0">
                  <a:schemeClr val="tx1"/>
                </a:outerShdw>
              </a:effectLst>
            </a:endParaRPr>
          </a:p>
        </p:txBody>
      </p:sp>
      <p:sp>
        <p:nvSpPr>
          <p:cNvPr id="13" name="Oval 12"/>
          <p:cNvSpPr/>
          <p:nvPr/>
        </p:nvSpPr>
        <p:spPr>
          <a:xfrm>
            <a:off x="3505200" y="2953512"/>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5.3 Million</a:t>
            </a:r>
            <a:endParaRPr lang="en-US" sz="3200" dirty="0">
              <a:effectLst>
                <a:outerShdw dist="50800" dir="5400000" algn="ctr" rotWithShape="0">
                  <a:srgbClr val="FF0000"/>
                </a:outerShdw>
              </a:effectLst>
            </a:endParaRPr>
          </a:p>
        </p:txBody>
      </p:sp>
      <p:pic>
        <p:nvPicPr>
          <p:cNvPr id="23"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grpSp>
        <p:nvGrpSpPr>
          <p:cNvPr id="16" name="Group 15"/>
          <p:cNvGrpSpPr>
            <a:grpSpLocks noChangeAspect="1"/>
          </p:cNvGrpSpPr>
          <p:nvPr/>
        </p:nvGrpSpPr>
        <p:grpSpPr>
          <a:xfrm>
            <a:off x="228600" y="3657600"/>
            <a:ext cx="2422922" cy="3048000"/>
            <a:chOff x="2895601" y="3505200"/>
            <a:chExt cx="2665214" cy="3352800"/>
          </a:xfrm>
        </p:grpSpPr>
        <p:pic>
          <p:nvPicPr>
            <p:cNvPr id="17" name="Picture 4" descr="Image result for 2nd president of us"/>
            <p:cNvPicPr>
              <a:picLocks noChangeAspect="1" noChangeArrowheads="1"/>
            </p:cNvPicPr>
            <p:nvPr/>
          </p:nvPicPr>
          <p:blipFill>
            <a:blip r:embed="rId4" cstate="print"/>
            <a:srcRect/>
            <a:stretch>
              <a:fillRect/>
            </a:stretch>
          </p:blipFill>
          <p:spPr bwMode="auto">
            <a:xfrm>
              <a:off x="2895601" y="3505200"/>
              <a:ext cx="2665214" cy="3352800"/>
            </a:xfrm>
            <a:prstGeom prst="rect">
              <a:avLst/>
            </a:prstGeom>
            <a:noFill/>
            <a:ln w="50800">
              <a:solidFill>
                <a:srgbClr val="FF0000"/>
              </a:solidFill>
            </a:ln>
          </p:spPr>
        </p:pic>
        <p:sp>
          <p:nvSpPr>
            <p:cNvPr id="18" name="TextBox 17"/>
            <p:cNvSpPr txBox="1"/>
            <p:nvPr/>
          </p:nvSpPr>
          <p:spPr>
            <a:xfrm>
              <a:off x="3429000" y="6396335"/>
              <a:ext cx="1689886" cy="461665"/>
            </a:xfrm>
            <a:prstGeom prst="rect">
              <a:avLst/>
            </a:prstGeom>
            <a:noFill/>
          </p:spPr>
          <p:txBody>
            <a:bodyPr wrap="none" rtlCol="0">
              <a:spAutoFit/>
            </a:bodyPr>
            <a:lstStyle/>
            <a:p>
              <a:r>
                <a:rPr lang="en-US" sz="2400" dirty="0" smtClean="0">
                  <a:solidFill>
                    <a:schemeClr val="bg1"/>
                  </a:solidFill>
                </a:rPr>
                <a:t>John Adams</a:t>
              </a:r>
              <a:endParaRPr lang="en-US" sz="2400" dirty="0">
                <a:solidFill>
                  <a:schemeClr val="bg1"/>
                </a:solidFill>
              </a:endParaRPr>
            </a:p>
          </p:txBody>
        </p:sp>
      </p:grpSp>
      <p:grpSp>
        <p:nvGrpSpPr>
          <p:cNvPr id="19"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5"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3"/>
                                        </p:tgtEl>
                                      </p:cBhvr>
                                    </p:animEffect>
                                    <p:set>
                                      <p:cBhvr>
                                        <p:cTn id="13" dur="1" fill="hold">
                                          <p:stCondLst>
                                            <p:cond delay="999"/>
                                          </p:stCondLst>
                                        </p:cTn>
                                        <p:tgtEl>
                                          <p:spTgt spid="13"/>
                                        </p:tgtEl>
                                        <p:attrNameLst>
                                          <p:attrName>style.visibility</p:attrName>
                                        </p:attrNameLst>
                                      </p:cBhvr>
                                      <p:to>
                                        <p:strVal val="hidden"/>
                                      </p:to>
                                    </p:se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36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2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25" name="Group 24"/>
          <p:cNvGrpSpPr/>
          <p:nvPr/>
        </p:nvGrpSpPr>
        <p:grpSpPr>
          <a:xfrm>
            <a:off x="-846364" y="-152400"/>
            <a:ext cx="10477500" cy="7135586"/>
            <a:chOff x="-846364" y="-152400"/>
            <a:chExt cx="10477500" cy="7135586"/>
          </a:xfrm>
        </p:grpSpPr>
        <p:grpSp>
          <p:nvGrpSpPr>
            <p:cNvPr id="28" name="Group 27"/>
            <p:cNvGrpSpPr/>
            <p:nvPr/>
          </p:nvGrpSpPr>
          <p:grpSpPr>
            <a:xfrm>
              <a:off x="0" y="-152400"/>
              <a:ext cx="9144000" cy="7010400"/>
              <a:chOff x="0" y="-152400"/>
              <a:chExt cx="9144000" cy="701040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8" name="TextBox 1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24" name="Picture 2" descr="Image result for united states in 1776"/>
              <p:cNvPicPr>
                <a:picLocks noChangeAspect="1" noChangeArrowheads="1"/>
              </p:cNvPicPr>
              <p:nvPr/>
            </p:nvPicPr>
            <p:blipFill>
              <a:blip r:embed="rId2" cstate="print"/>
              <a:srcRect/>
              <a:stretch>
                <a:fillRect/>
              </a:stretch>
            </p:blipFill>
            <p:spPr bwMode="auto">
              <a:xfrm>
                <a:off x="0" y="667511"/>
                <a:ext cx="9144000" cy="6190489"/>
              </a:xfrm>
              <a:prstGeom prst="rect">
                <a:avLst/>
              </a:prstGeom>
              <a:noFill/>
            </p:spPr>
          </p:pic>
          <p:grpSp>
            <p:nvGrpSpPr>
              <p:cNvPr id="27" name="Group 26"/>
              <p:cNvGrpSpPr/>
              <p:nvPr/>
            </p:nvGrpSpPr>
            <p:grpSpPr>
              <a:xfrm>
                <a:off x="0" y="4038600"/>
                <a:ext cx="3352800" cy="2819400"/>
                <a:chOff x="0" y="4038600"/>
                <a:chExt cx="3352800" cy="2819400"/>
              </a:xfrm>
            </p:grpSpPr>
            <p:pic>
              <p:nvPicPr>
                <p:cNvPr id="23"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grpSp>
              <p:nvGrpSpPr>
                <p:cNvPr id="2"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p:cNvGrpSpPr/>
            <p:nvPr/>
          </p:nvGrpSpPr>
          <p:grpSpPr>
            <a:xfrm>
              <a:off x="-846364" y="506185"/>
              <a:ext cx="10477500" cy="6477001"/>
              <a:chOff x="-846364" y="506185"/>
              <a:chExt cx="10477500" cy="6477001"/>
            </a:xfrm>
          </p:grpSpPr>
          <p:sp>
            <p:nvSpPr>
              <p:cNvPr id="17" name="Freeform 16"/>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4"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72222E-6 4.44444E-6 L -0.00503 -0.4 " pathEditMode="relative" rAng="0" ptsTypes="AA">
                                      <p:cBhvr>
                                        <p:cTn id="6" dur="1000" fill="hold"/>
                                        <p:tgtEl>
                                          <p:spTgt spid="4"/>
                                        </p:tgtEl>
                                        <p:attrNameLst>
                                          <p:attrName>ppt_x</p:attrName>
                                          <p:attrName>ppt_y</p:attrName>
                                        </p:attrNameLst>
                                      </p:cBhvr>
                                      <p:rCtr x="-3" y="-200"/>
                                    </p:animMotion>
                                  </p:childTnLst>
                                </p:cTn>
                              </p:par>
                              <p:par>
                                <p:cTn id="7" presetID="10" presetClass="exit" presetSubtype="0" fill="hold" nodeType="withEffect">
                                  <p:stCondLst>
                                    <p:cond delay="0"/>
                                  </p:stCondLst>
                                  <p:childTnLst>
                                    <p:animEffect transition="out" filter="fade">
                                      <p:cBhvr>
                                        <p:cTn id="8" dur="1000"/>
                                        <p:tgtEl>
                                          <p:spTgt spid="25"/>
                                        </p:tgtEl>
                                      </p:cBhvr>
                                    </p:animEffect>
                                    <p:set>
                                      <p:cBhvr>
                                        <p:cTn id="9"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9144000" cy="6370975"/>
          </a:xfrm>
          <a:prstGeom prst="rect">
            <a:avLst/>
          </a:prstGeom>
          <a:noFill/>
        </p:spPr>
        <p:txBody>
          <a:bodyPr wrap="square" rtlCol="0">
            <a:spAutoFit/>
          </a:bodyPr>
          <a:lstStyle/>
          <a:p>
            <a:pPr algn="ctr"/>
            <a:r>
              <a:rPr lang="en-US" sz="2400" dirty="0" smtClean="0"/>
              <a:t>TIME LINE FOR THOMAS JEFFERSON</a:t>
            </a:r>
          </a:p>
          <a:p>
            <a:endParaRPr lang="en-US" sz="2400" dirty="0" smtClean="0"/>
          </a:p>
          <a:p>
            <a:r>
              <a:rPr lang="en-US" sz="2400" dirty="0" smtClean="0"/>
              <a:t>1743 – born a British subject in Colony of Virginia</a:t>
            </a:r>
          </a:p>
          <a:p>
            <a:r>
              <a:rPr lang="en-US" sz="2400" dirty="0" smtClean="0"/>
              <a:t>1757 (age 14) – father died, Jefferson inherited 5000 acres @ Monticello</a:t>
            </a:r>
          </a:p>
          <a:p>
            <a:r>
              <a:rPr lang="en-US" sz="2400" dirty="0" smtClean="0"/>
              <a:t>1762-64 – attended/graduated College of William and Mary</a:t>
            </a:r>
          </a:p>
          <a:p>
            <a:r>
              <a:rPr lang="en-US" sz="2400" dirty="0" smtClean="0"/>
              <a:t>1767 – admitted to Virginia bar, briefly practiced law</a:t>
            </a:r>
          </a:p>
          <a:p>
            <a:r>
              <a:rPr lang="en-US" sz="2400" dirty="0" smtClean="0"/>
              <a:t>1768 – began constructing Monticello</a:t>
            </a:r>
          </a:p>
          <a:p>
            <a:r>
              <a:rPr lang="en-US" sz="2400" dirty="0" smtClean="0"/>
              <a:t>1770 – moved into Monticello</a:t>
            </a:r>
          </a:p>
          <a:p>
            <a:r>
              <a:rPr lang="en-US" sz="2400" dirty="0" smtClean="0"/>
              <a:t>1772 – married his 3</a:t>
            </a:r>
            <a:r>
              <a:rPr lang="en-US" sz="2400" baseline="30000" dirty="0" smtClean="0"/>
              <a:t>rd</a:t>
            </a:r>
            <a:r>
              <a:rPr lang="en-US" sz="2400" dirty="0" smtClean="0"/>
              <a:t> cousin, Mary </a:t>
            </a:r>
            <a:r>
              <a:rPr lang="en-US" sz="2400" dirty="0" err="1" smtClean="0"/>
              <a:t>Wayles</a:t>
            </a:r>
            <a:r>
              <a:rPr lang="en-US" sz="2400" dirty="0" smtClean="0"/>
              <a:t> Skelton</a:t>
            </a:r>
          </a:p>
          <a:p>
            <a:r>
              <a:rPr lang="en-US" sz="2400" dirty="0" smtClean="0"/>
              <a:t>1772-1782 – Thomas/Mary had 6 children, 2 survived to adulthood</a:t>
            </a:r>
          </a:p>
          <a:p>
            <a:r>
              <a:rPr lang="en-US" sz="2400" dirty="0" smtClean="0"/>
              <a:t>1782 – Mary died at age 33</a:t>
            </a:r>
          </a:p>
          <a:p>
            <a:r>
              <a:rPr lang="en-US" sz="2400" dirty="0" smtClean="0"/>
              <a:t>1775 – represented Virginia in the 2nd Continental Congress</a:t>
            </a:r>
          </a:p>
          <a:p>
            <a:r>
              <a:rPr lang="en-US" sz="2400" dirty="0" smtClean="0"/>
              <a:t> 1776 -  primary author of Declaration of Independence</a:t>
            </a:r>
          </a:p>
          <a:p>
            <a:r>
              <a:rPr lang="en-US" sz="2400" dirty="0" smtClean="0"/>
              <a:t>1776-1783 – Revolutionary War</a:t>
            </a:r>
          </a:p>
          <a:p>
            <a:r>
              <a:rPr lang="en-US" sz="2400" dirty="0" smtClean="0"/>
              <a:t>1790-1793 -  Secretary of State for George Washington</a:t>
            </a:r>
          </a:p>
          <a:p>
            <a:r>
              <a:rPr lang="en-US" sz="2400" dirty="0" smtClean="0"/>
              <a:t>1797-1801 – 2</a:t>
            </a:r>
            <a:r>
              <a:rPr lang="en-US" sz="2400" baseline="30000" dirty="0" smtClean="0"/>
              <a:t>nd</a:t>
            </a:r>
            <a:r>
              <a:rPr lang="en-US" sz="2400" dirty="0" smtClean="0"/>
              <a:t> vice-president of USA under John Adams</a:t>
            </a:r>
          </a:p>
          <a:p>
            <a:r>
              <a:rPr lang="en-US" sz="2400" dirty="0" smtClean="0"/>
              <a:t>1801-1809 – 3</a:t>
            </a:r>
            <a:r>
              <a:rPr lang="en-US" sz="2400" baseline="30000" dirty="0" smtClean="0"/>
              <a:t>rd</a:t>
            </a:r>
            <a:r>
              <a:rPr lang="en-US" sz="2400" dirty="0" smtClean="0"/>
              <a:t> president of USA</a:t>
            </a:r>
            <a:endParaRPr lang="en-US" sz="2400"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p:nvPr/>
        </p:nvSpPr>
        <p:spPr>
          <a:xfrm>
            <a:off x="2667000" y="685800"/>
            <a:ext cx="6477000" cy="1938992"/>
          </a:xfrm>
          <a:prstGeom prst="rect">
            <a:avLst/>
          </a:prstGeom>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practices law</a:t>
            </a:r>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3"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2"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9" name="Picture 3"/>
          <p:cNvPicPr>
            <a:picLocks noChangeAspect="1" noChangeArrowheads="1"/>
          </p:cNvPicPr>
          <p:nvPr/>
        </p:nvPicPr>
        <p:blipFill>
          <a:blip r:embed="rId3" cstate="print"/>
          <a:srcRect/>
          <a:stretch>
            <a:fillRect/>
          </a:stretch>
        </p:blipFill>
        <p:spPr bwMode="auto">
          <a:xfrm>
            <a:off x="3886201" y="1447800"/>
            <a:ext cx="4299228" cy="5257800"/>
          </a:xfrm>
          <a:prstGeom prst="rect">
            <a:avLst/>
          </a:prstGeom>
          <a:noFill/>
          <a:ln w="38100">
            <a:solidFill>
              <a:schemeClr val="tx1"/>
            </a:solidFill>
            <a:miter lim="800000"/>
            <a:headEnd/>
            <a:tailEnd/>
          </a:ln>
          <a:effectLst/>
        </p:spPr>
      </p:pic>
      <p:grpSp>
        <p:nvGrpSpPr>
          <p:cNvPr id="10" name="Group 9"/>
          <p:cNvGrpSpPr/>
          <p:nvPr/>
        </p:nvGrpSpPr>
        <p:grpSpPr>
          <a:xfrm>
            <a:off x="3505200" y="2133600"/>
            <a:ext cx="4648200" cy="4648200"/>
            <a:chOff x="3581400" y="1143000"/>
            <a:chExt cx="4271361" cy="4495800"/>
          </a:xfrm>
        </p:grpSpPr>
        <p:pic>
          <p:nvPicPr>
            <p:cNvPr id="11" name="Picture 2" descr="https://www.monticello.org/sites/default/files/uploaded-content-images/jeffersonfields.jpg"/>
            <p:cNvPicPr>
              <a:picLocks noChangeAspect="1" noChangeArrowheads="1"/>
            </p:cNvPicPr>
            <p:nvPr/>
          </p:nvPicPr>
          <p:blipFill>
            <a:blip r:embed="rId4" cstate="print"/>
            <a:srcRect l="24306" b="-425"/>
            <a:stretch>
              <a:fillRect/>
            </a:stretch>
          </p:blipFill>
          <p:spPr bwMode="auto">
            <a:xfrm>
              <a:off x="3581400" y="1143000"/>
              <a:ext cx="4271361" cy="4495800"/>
            </a:xfrm>
            <a:prstGeom prst="rect">
              <a:avLst/>
            </a:prstGeom>
            <a:noFill/>
            <a:ln w="38100">
              <a:solidFill>
                <a:schemeClr val="tx1"/>
              </a:solidFill>
            </a:ln>
          </p:spPr>
        </p:pic>
        <p:sp>
          <p:nvSpPr>
            <p:cNvPr id="12" name="Rectangle 11"/>
            <p:cNvSpPr/>
            <p:nvPr/>
          </p:nvSpPr>
          <p:spPr>
            <a:xfrm>
              <a:off x="3581400" y="52578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3"/>
          <p:cNvPicPr>
            <a:picLocks noChangeAspect="1" noChangeArrowheads="1"/>
          </p:cNvPicPr>
          <p:nvPr/>
        </p:nvPicPr>
        <p:blipFill>
          <a:blip r:embed="rId5" cstate="print"/>
          <a:srcRect/>
          <a:stretch>
            <a:fillRect/>
          </a:stretch>
        </p:blipFill>
        <p:spPr bwMode="auto">
          <a:xfrm>
            <a:off x="3276600" y="2580944"/>
            <a:ext cx="5181600" cy="4124656"/>
          </a:xfrm>
          <a:prstGeom prst="rect">
            <a:avLst/>
          </a:prstGeom>
          <a:noFill/>
          <a:ln w="38100">
            <a:solidFill>
              <a:schemeClr val="tx1"/>
            </a:solidFill>
            <a:miter lim="800000"/>
            <a:headEnd/>
            <a:tailEnd/>
          </a:ln>
          <a:effectLst/>
        </p:spPr>
      </p:pic>
      <p:grpSp>
        <p:nvGrpSpPr>
          <p:cNvPr id="15" name="Group 14"/>
          <p:cNvGrpSpPr/>
          <p:nvPr/>
        </p:nvGrpSpPr>
        <p:grpSpPr>
          <a:xfrm>
            <a:off x="219456" y="987552"/>
            <a:ext cx="2286000" cy="2514600"/>
            <a:chOff x="228600" y="914400"/>
            <a:chExt cx="2286000" cy="2514600"/>
          </a:xfrm>
        </p:grpSpPr>
        <p:sp>
          <p:nvSpPr>
            <p:cNvPr id="14" name="Rectangle 13"/>
            <p:cNvSpPr/>
            <p:nvPr/>
          </p:nvSpPr>
          <p:spPr>
            <a:xfrm>
              <a:off x="228600" y="914400"/>
              <a:ext cx="2286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4" name="Picture 2" descr="http://allpopart.com/images/articles/allpopart_sil_10_XL.gif"/>
            <p:cNvPicPr>
              <a:picLocks noChangeAspect="1" noChangeArrowheads="1"/>
            </p:cNvPicPr>
            <p:nvPr/>
          </p:nvPicPr>
          <p:blipFill>
            <a:blip r:embed="rId6" cstate="print"/>
            <a:srcRect l="10886" t="6210" r="12731" b="14638"/>
            <a:stretch>
              <a:fillRect/>
            </a:stretch>
          </p:blipFill>
          <p:spPr bwMode="auto">
            <a:xfrm flipH="1">
              <a:off x="762000" y="1069848"/>
              <a:ext cx="1371600" cy="1981200"/>
            </a:xfrm>
            <a:prstGeom prst="rect">
              <a:avLst/>
            </a:prstGeom>
            <a:noFill/>
          </p:spPr>
        </p:pic>
      </p:grpSp>
      <p:pic>
        <p:nvPicPr>
          <p:cNvPr id="17" name="Picture 2" descr="Portrait of Thomas Jefferson by Trumbull"/>
          <p:cNvPicPr>
            <a:picLocks noChangeAspect="1" noChangeArrowheads="1"/>
          </p:cNvPicPr>
          <p:nvPr/>
        </p:nvPicPr>
        <p:blipFill>
          <a:blip r:embed="rId7" cstate="print"/>
          <a:srcRect l="15452" t="15042" r="8792" b="22026"/>
          <a:stretch>
            <a:fillRect/>
          </a:stretch>
        </p:blipFill>
        <p:spPr bwMode="auto">
          <a:xfrm>
            <a:off x="228600" y="990600"/>
            <a:ext cx="2286000" cy="2514600"/>
          </a:xfrm>
          <a:prstGeom prst="rect">
            <a:avLst/>
          </a:prstGeom>
          <a:noFill/>
        </p:spPr>
      </p:pic>
      <p:pic>
        <p:nvPicPr>
          <p:cNvPr id="16" name="Picture 3" descr="C:\Users\Sandra\AppData\Local\Microsoft\Windows\INetCache\IE\8RMFJWGV\1280px-Balanced_scale_of_Justice.svg[1].png"/>
          <p:cNvPicPr>
            <a:picLocks noChangeAspect="1" noChangeArrowheads="1"/>
          </p:cNvPicPr>
          <p:nvPr/>
        </p:nvPicPr>
        <p:blipFill>
          <a:blip r:embed="rId8" cstate="print"/>
          <a:srcRect/>
          <a:stretch>
            <a:fillRect/>
          </a:stretch>
        </p:blipFill>
        <p:spPr bwMode="auto">
          <a:xfrm>
            <a:off x="4114800" y="3276600"/>
            <a:ext cx="3784979"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10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1000"/>
                                        <p:tgtEl>
                                          <p:spTgt spid="7">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10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1000"/>
                                        <p:tgtEl>
                                          <p:spTgt spid="17"/>
                                        </p:tgtEl>
                                      </p:cBhvr>
                                    </p:animEffect>
                                  </p:childTnLst>
                                </p:cTn>
                              </p:par>
                              <p:par>
                                <p:cTn id="35" presetID="10" presetClass="exit" presetSubtype="0" fill="hold" nodeType="withEffect">
                                  <p:stCondLst>
                                    <p:cond delay="0"/>
                                  </p:stCondLst>
                                  <p:childTnLst>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1000"/>
                                        <p:tgtEl>
                                          <p:spTgt spid="7">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1000"/>
                                        <p:tgtEl>
                                          <p:spTgt spid="15"/>
                                        </p:tgtEl>
                                      </p:cBhvr>
                                    </p:animEffect>
                                    <p:set>
                                      <p:cBhvr>
                                        <p:cTn id="48" dur="1" fill="hold">
                                          <p:stCondLst>
                                            <p:cond delay="9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wipe(left)">
                                      <p:cBhvr>
                                        <p:cTn id="53" dur="1000"/>
                                        <p:tgtEl>
                                          <p:spTgt spid="7">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childTnLst>
                                </p:cTn>
                              </p:par>
                              <p:par>
                                <p:cTn id="57" presetID="10" presetClass="exit" presetSubtype="0" fill="hold" nodeType="with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extBox 11"/>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sp>
        <p:nvSpPr>
          <p:cNvPr id="11" name="TextBox 10"/>
          <p:cNvSpPr txBox="1"/>
          <p:nvPr/>
        </p:nvSpPr>
        <p:spPr>
          <a:xfrm>
            <a:off x="-228600" y="1828800"/>
            <a:ext cx="7391400" cy="830997"/>
          </a:xfrm>
          <a:prstGeom prst="rect">
            <a:avLst/>
          </a:prstGeom>
          <a:noFill/>
        </p:spPr>
        <p:txBody>
          <a:bodyPr wrap="square" rtlCol="0">
            <a:spAutoFit/>
          </a:bodyPr>
          <a:lstStyle/>
          <a:p>
            <a:pPr lvl="2"/>
            <a:r>
              <a:rPr lang="en-US" sz="4800" dirty="0" smtClean="0">
                <a:effectLst>
                  <a:outerShdw dist="50800" dir="5400000" algn="ctr" rotWithShape="0">
                    <a:schemeClr val="bg1"/>
                  </a:outerShdw>
                </a:effectLst>
              </a:rPr>
              <a:t>Weathering &amp; Erosion </a:t>
            </a:r>
          </a:p>
        </p:txBody>
      </p:sp>
      <p:grpSp>
        <p:nvGrpSpPr>
          <p:cNvPr id="10" name="Group 9"/>
          <p:cNvGrpSpPr/>
          <p:nvPr/>
        </p:nvGrpSpPr>
        <p:grpSpPr>
          <a:xfrm>
            <a:off x="0" y="0"/>
            <a:ext cx="9144000" cy="1777663"/>
            <a:chOff x="0" y="0"/>
            <a:chExt cx="9144000" cy="1777663"/>
          </a:xfrm>
        </p:grpSpPr>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TextBox 6"/>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grpSp>
      <p:sp>
        <p:nvSpPr>
          <p:cNvPr id="15" name="Oval 14"/>
          <p:cNvSpPr/>
          <p:nvPr/>
        </p:nvSpPr>
        <p:spPr>
          <a:xfrm>
            <a:off x="381000" y="1752600"/>
            <a:ext cx="63246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9"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useBgFill="1">
        <p:nvSpPr>
          <p:cNvPr id="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6" presetClass="emph" presetSubtype="0" fill="hold" grpId="1" nodeType="withEffect">
                                  <p:stCondLst>
                                    <p:cond delay="0"/>
                                  </p:stCondLst>
                                  <p:childTnLst>
                                    <p:animScale>
                                      <p:cBhvr>
                                        <p:cTn id="18" dur="1000" fill="hold"/>
                                        <p:tgtEl>
                                          <p:spTgt spid="11"/>
                                        </p:tgtEl>
                                      </p:cBhvr>
                                      <p:by x="120000" y="120000"/>
                                    </p:animScale>
                                  </p:childTnLst>
                                </p:cTn>
                              </p:par>
                              <p:par>
                                <p:cTn id="19" presetID="64" presetClass="path" presetSubtype="0" accel="50000" decel="50000" fill="hold" grpId="2" nodeType="withEffect">
                                  <p:stCondLst>
                                    <p:cond delay="0"/>
                                  </p:stCondLst>
                                  <p:childTnLst>
                                    <p:animMotion origin="layout" path="M 3.33333E-6 -3.33333E-6 L 0.1375 -0.27152 " pathEditMode="relative" rAng="0" ptsTypes="AA">
                                      <p:cBhvr>
                                        <p:cTn id="20" dur="1000" fill="hold"/>
                                        <p:tgtEl>
                                          <p:spTgt spid="11"/>
                                        </p:tgtEl>
                                        <p:attrNameLst>
                                          <p:attrName>ppt_x</p:attrName>
                                          <p:attrName>ppt_y</p:attrName>
                                        </p:attrNameLst>
                                      </p:cBhvr>
                                      <p:rCtr x="69" y="-136"/>
                                    </p:animMotion>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xit" presetSubtype="0" fill="hold" grpId="3" nodeType="withEffect">
                                  <p:stCondLst>
                                    <p:cond delay="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par>
                                <p:cTn id="27" presetID="10" presetClass="entr" presetSubtype="0" fill="hold" nodeType="withEffect">
                                  <p:stCondLst>
                                    <p:cond delay="1000"/>
                                  </p:stCondLst>
                                  <p:childTnLst>
                                    <p:set>
                                      <p:cBhvr>
                                        <p:cTn id="28" dur="1" fill="hold">
                                          <p:stCondLst>
                                            <p:cond delay="0"/>
                                          </p:stCondLst>
                                        </p:cTn>
                                        <p:tgtEl>
                                          <p:spTgt spid="44034"/>
                                        </p:tgtEl>
                                        <p:attrNameLst>
                                          <p:attrName>style.visibility</p:attrName>
                                        </p:attrNameLst>
                                      </p:cBhvr>
                                      <p:to>
                                        <p:strVal val="visible"/>
                                      </p:to>
                                    </p:set>
                                    <p:animEffect transition="in" filter="fade">
                                      <p:cBhvr>
                                        <p:cTn id="29" dur="1000"/>
                                        <p:tgtEl>
                                          <p:spTgt spid="440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749">
                                            <p:txEl>
                                              <p:pRg st="0" end="0"/>
                                            </p:txEl>
                                          </p:spTgt>
                                        </p:tgtEl>
                                        <p:attrNameLst>
                                          <p:attrName>style.visibility</p:attrName>
                                        </p:attrNameLst>
                                      </p:cBhvr>
                                      <p:to>
                                        <p:strVal val="visible"/>
                                      </p:to>
                                    </p:set>
                                    <p:animEffect transition="in" filter="wipe(left)">
                                      <p:cBhvr>
                                        <p:cTn id="34" dur="1000"/>
                                        <p:tgtEl>
                                          <p:spTgt spid="31749">
                                            <p:txEl>
                                              <p:pRg st="0" end="0"/>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31749">
                                            <p:txEl>
                                              <p:pRg st="1" end="1"/>
                                            </p:txEl>
                                          </p:spTgt>
                                        </p:tgtEl>
                                        <p:attrNameLst>
                                          <p:attrName>style.visibility</p:attrName>
                                        </p:attrNameLst>
                                      </p:cBhvr>
                                      <p:to>
                                        <p:strVal val="visible"/>
                                      </p:to>
                                    </p:set>
                                    <p:animEffect transition="in" filter="wipe(left)">
                                      <p:cBhvr>
                                        <p:cTn id="38" dur="1000"/>
                                        <p:tgtEl>
                                          <p:spTgt spid="317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1" grpId="1"/>
      <p:bldP spid="11" grpId="2"/>
      <p:bldP spid="11" grpId="3"/>
      <p:bldP spid="15" grpId="1" animBg="1"/>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049" name="Rectangle 1"/>
          <p:cNvSpPr>
            <a:spLocks noChangeArrowheads="1"/>
          </p:cNvSpPr>
          <p:nvPr/>
        </p:nvSpPr>
        <p:spPr bwMode="auto">
          <a:xfrm>
            <a:off x="0" y="0"/>
            <a:ext cx="9144000" cy="7848302"/>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Thomas Jefferson was born on April 13, 1743 (April 2, 1743), at the family home in Shadwell in the Colony of Virginia, the third of ten children. He was of English and possibly Welsh descent and was born a British subject. His father Peter Jefferson was a planter and surveyor who died when Jefferson was fourteen; </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his mother was Jane Randolph</a:t>
            </a:r>
            <a:r>
              <a:rPr lang="en-US" sz="1200" dirty="0" smtClean="0">
                <a:solidFill>
                  <a:srgbClr val="000000"/>
                </a:solidFill>
                <a:latin typeface="Calibri" pitchFamily="34" charset="0"/>
                <a:ea typeface="Times New Roman" pitchFamily="18" charset="0"/>
                <a:cs typeface="Calibri" pitchFamily="34" charset="0"/>
              </a:rPr>
              <a:t>.</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Peter Jefferson moved his family to Tuckahoe Plantation in 1745 upon the death of a friend who had named him guardian of his children. The </a:t>
            </a:r>
            <a:r>
              <a:rPr kumimoji="0" lang="en-US" sz="120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Jeffersons</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returned to Shadwell in 1752, where Peter died in 1757; his estate was divided between his sons Thomas and Randolph</a:t>
            </a:r>
            <a:r>
              <a:rPr lang="en-US" sz="1200" dirty="0" smtClean="0">
                <a:solidFill>
                  <a:srgbClr val="000000"/>
                </a:solidFill>
                <a:latin typeface="Calibri" pitchFamily="34" charset="0"/>
                <a:ea typeface="Times New Roman" pitchFamily="18" charset="0"/>
                <a:cs typeface="Calibri" pitchFamily="34" charset="0"/>
              </a:rPr>
              <a:t>. </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Thomas inherited approximately 5,000 acres (2,000 ha; 7.8 sq mi) of land, including Monticello. He assumed full authority over his property at age 21.</a:t>
            </a:r>
            <a:endParaRPr kumimoji="0" lang="en-US" sz="1200" i="0" strike="noStrike" cap="none" normalizeH="0" baseline="30000" dirty="0" smtClean="0">
              <a:ln>
                <a:noFill/>
              </a:ln>
              <a:solidFill>
                <a:srgbClr val="000000"/>
              </a:solidFill>
              <a:effectLst/>
              <a:latin typeface="Calibri" pitchFamily="34" charset="0"/>
              <a:ea typeface="Times New Roman" pitchFamily="18" charset="0"/>
              <a:cs typeface="Calibri" pitchFamily="34" charset="0"/>
            </a:endParaRPr>
          </a:p>
          <a:p>
            <a:r>
              <a:rPr lang="en-US" sz="1200" dirty="0" smtClean="0"/>
              <a:t>Jefferson began his childhood education beside the Randolph children with tutors at Tuckahoe. In 1752, he began attending a local school run by a Scottish Presbyterian minister. At age nine, he started studying Latin, Greek, and French; he learned to ride horses and began nature studies. He was taught from 1758 to 1760 by Reverend James Maury near Gordonsville, Virginia, where he studied history, science, and the classics while boarding with </a:t>
            </a:r>
            <a:r>
              <a:rPr lang="en-US" sz="1200" dirty="0" err="1" smtClean="0"/>
              <a:t>Maury's</a:t>
            </a:r>
            <a:r>
              <a:rPr lang="en-US" sz="1200" dirty="0" smtClean="0"/>
              <a:t> family.</a:t>
            </a:r>
          </a:p>
          <a:p>
            <a:r>
              <a:rPr lang="en-US" sz="1200" dirty="0" smtClean="0"/>
              <a:t>Jefferson entered the College of William &amp; Mary in Williamsburg, Virginia, at age 16 and studied mathematics, metaphysics, and philosophy under Professor William Small. Small introduced him to the British Empiricists including John Locke, Francis Bacon, and Isaac Newton. Jefferson improved his French and Greek and his skill at the violin. He graduated two years after starting in 1762. He read the law under Professor George </a:t>
            </a:r>
            <a:r>
              <a:rPr lang="en-US" sz="1200" dirty="0" err="1" smtClean="0"/>
              <a:t>Wythe's</a:t>
            </a:r>
            <a:r>
              <a:rPr lang="en-US" sz="1200" dirty="0" smtClean="0"/>
              <a:t> tutelage to obtain his law license, while working as a law clerk in </a:t>
            </a:r>
            <a:r>
              <a:rPr lang="en-US" sz="1200" dirty="0" err="1" smtClean="0"/>
              <a:t>Wythe's</a:t>
            </a:r>
            <a:r>
              <a:rPr lang="en-US" sz="1200" dirty="0" smtClean="0"/>
              <a:t> office. He also read a wide variety of English classics and political works.</a:t>
            </a:r>
          </a:p>
          <a:p>
            <a:r>
              <a:rPr lang="en-US" sz="1200" dirty="0" smtClean="0"/>
              <a:t>Jefferson was admitted to the Virginia bar in 1767 and then lived with his mother at Shadwell. In addition to practicing law, Jefferson represented Albemarle County as a delegate in the Virginia House of Burgesses from 1769 until 1775. He pursued reforms to slavery. He introduced legislation in 1769 allowing masters to take control over the emancipation of slaves, taking discretion away from the royal Governor and General Court. He persuaded his cousin Richard Bland to spearhead the legislation's passage, but reaction was strongly negative.</a:t>
            </a:r>
          </a:p>
          <a:p>
            <a:r>
              <a:rPr lang="en-US" sz="1200" dirty="0" smtClean="0"/>
              <a:t>Jefferson took seven cases for freedom-seeking slaves</a:t>
            </a:r>
            <a:r>
              <a:rPr lang="en-US" sz="1200" baseline="30000" dirty="0" smtClean="0"/>
              <a:t> </a:t>
            </a:r>
            <a:r>
              <a:rPr lang="en-US" sz="1200" dirty="0" smtClean="0"/>
              <a:t>and waived his fee for one client, who claimed that he should be freed before the statutory age of thirty-one required for emancipation in cases with inter-racial grandparents. He invoked Natural Law to argue, "everyone comes into the world with a right to his own person and using it at his own will ... This is what is called personal liberty, and is given him by the author of nature, because it is necessary for his own sustenance." The judge cut him off and ruled against his client. As a consolation, Jefferson gave his client some money, conceivably used to aid his escape shortly thereafter. He later incorporated this sentiment into the Declaration of Independence. He also took on 68 cases for the General Court of Virginia in 1767, in addition to three notable cases: </a:t>
            </a:r>
            <a:r>
              <a:rPr lang="en-US" sz="1200" i="1" dirty="0" smtClean="0"/>
              <a:t>Howell v. Netherland</a:t>
            </a:r>
            <a:r>
              <a:rPr lang="en-US" sz="1200" dirty="0" smtClean="0"/>
              <a:t> (1770), </a:t>
            </a:r>
            <a:r>
              <a:rPr lang="en-US" sz="1200" i="1" dirty="0" err="1" smtClean="0"/>
              <a:t>Bolling</a:t>
            </a:r>
            <a:r>
              <a:rPr lang="en-US" sz="1200" i="1" dirty="0" smtClean="0"/>
              <a:t> v. </a:t>
            </a:r>
            <a:r>
              <a:rPr lang="en-US" sz="1200" i="1" dirty="0" err="1" smtClean="0"/>
              <a:t>Bolling</a:t>
            </a:r>
            <a:r>
              <a:rPr lang="en-US" sz="1200" dirty="0" smtClean="0"/>
              <a:t> (1771), and </a:t>
            </a:r>
            <a:r>
              <a:rPr lang="en-US" sz="1200" i="1" dirty="0" smtClean="0"/>
              <a:t>Blair v. Blair</a:t>
            </a:r>
            <a:r>
              <a:rPr lang="en-US" sz="1200" dirty="0" smtClean="0"/>
              <a:t> (1772).</a:t>
            </a:r>
          </a:p>
          <a:p>
            <a:r>
              <a:rPr lang="en-US" sz="1200" dirty="0" smtClean="0"/>
              <a:t>The British Parliament passed the Intolerable Acts in 1774, and Jefferson wrote a resolution calling for a "Day of Fasting and Prayer" in protest, as well as a boycott of all British goods. His resolution was later expanded into </a:t>
            </a:r>
            <a:r>
              <a:rPr lang="en-US" sz="1200" i="1" dirty="0" smtClean="0"/>
              <a:t>A Summary View of the Rights of British America</a:t>
            </a:r>
            <a:r>
              <a:rPr lang="en-US" sz="1200" dirty="0" smtClean="0"/>
              <a:t>, in which he argued that people have the right to govern themselves.</a:t>
            </a:r>
          </a:p>
          <a:p>
            <a:r>
              <a:rPr lang="en-US" sz="1200" dirty="0" smtClean="0"/>
              <a:t>In 1768, Jefferson began constructing his primary residence Monticello (Italian for "Little Mountain") on a hilltop overlooking his 5,000-acre plantation. Construction was done mostly by local masons and carpenters, assisted by Jefferson's slaves.</a:t>
            </a:r>
          </a:p>
          <a:p>
            <a:r>
              <a:rPr lang="en-US" sz="1200" dirty="0" smtClean="0"/>
              <a:t>He moved into the South Pavilion in 1770. Turning Monticello into a neoclassical masterpiece in the Palladian style was his perennial project.</a:t>
            </a:r>
          </a:p>
          <a:p>
            <a:r>
              <a:rPr lang="en-US" sz="1200" dirty="0" smtClean="0"/>
              <a:t>On January 1, 1772, Jefferson married his third cousin Martha </a:t>
            </a:r>
            <a:r>
              <a:rPr lang="en-US" sz="1200" dirty="0" err="1" smtClean="0"/>
              <a:t>Wayles</a:t>
            </a:r>
            <a:r>
              <a:rPr lang="en-US" sz="1200" dirty="0" smtClean="0"/>
              <a:t> Skelton, the 23-year-old widow of Bathurst Skelton, and she moved into the South Pavilion. She was a frequent hostess for Jefferson and managed the large household. Biographer Dumas Malone described the marriage as the happiest period of Jefferson's life.</a:t>
            </a:r>
            <a:r>
              <a:rPr lang="en-US" sz="1200" baseline="30000" dirty="0" smtClean="0"/>
              <a:t> </a:t>
            </a:r>
            <a:r>
              <a:rPr lang="en-US" sz="1200" dirty="0" smtClean="0"/>
              <a:t>Martha read widely, did fine needlework, and was a skilled pianist; Jefferson often accompanied her on the violin or cello. During their ten years of marriage, Martha bore six children: Martha "Patsy" (1772–1836); Jane (1774–1775); a son who lived for only a few weeks in 1777; Mary </a:t>
            </a:r>
            <a:r>
              <a:rPr lang="en-US" sz="1200" dirty="0" err="1" smtClean="0"/>
              <a:t>Wayles</a:t>
            </a:r>
            <a:r>
              <a:rPr lang="en-US" sz="1200" dirty="0" smtClean="0"/>
              <a:t> "Polly" (1778–1804); Lucy Elizabeth (1780–1781); and another Lucy Elizabeth (1782–1785). Only Martha and Mary survived more than a few years.</a:t>
            </a:r>
          </a:p>
          <a:p>
            <a:endParaRPr kumimoji="0" lang="en-US" sz="120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14"/>
          <p:cNvSpPr txBox="1"/>
          <p:nvPr/>
        </p:nvSpPr>
        <p:spPr>
          <a:xfrm>
            <a:off x="2667000" y="2513588"/>
            <a:ext cx="6477000" cy="1938992"/>
          </a:xfrm>
          <a:prstGeom prst="rect">
            <a:avLst/>
          </a:prstGeom>
        </p:spPr>
        <p:txBody>
          <a:bodyPr wrap="square" rtlCol="0">
            <a:spAutoFit/>
          </a:bodyPr>
          <a:lstStyle/>
          <a:p>
            <a:r>
              <a:rPr lang="en-US" sz="2400" dirty="0" smtClean="0"/>
              <a:t>age 25:  begins construction at Monticello</a:t>
            </a:r>
          </a:p>
          <a:p>
            <a:r>
              <a:rPr lang="en-US" sz="2400" dirty="0" smtClean="0"/>
              <a:t>age 27:  moves into Monticello</a:t>
            </a:r>
          </a:p>
          <a:p>
            <a:r>
              <a:rPr lang="en-US" sz="2400" dirty="0" smtClean="0"/>
              <a:t>age 29:  marries 3</a:t>
            </a:r>
            <a:r>
              <a:rPr lang="en-US" sz="2400" baseline="30000" dirty="0" smtClean="0"/>
              <a:t>rd</a:t>
            </a:r>
            <a:r>
              <a:rPr lang="en-US" sz="2400" dirty="0" smtClean="0"/>
              <a:t> cousin, Martha </a:t>
            </a:r>
            <a:r>
              <a:rPr lang="en-US" sz="2400" dirty="0" err="1" smtClean="0"/>
              <a:t>Wayles</a:t>
            </a:r>
            <a:r>
              <a:rPr lang="en-US" sz="2400" dirty="0" smtClean="0"/>
              <a:t> Skelton</a:t>
            </a:r>
          </a:p>
          <a:p>
            <a:r>
              <a:rPr lang="en-US" sz="2400" dirty="0" smtClean="0"/>
              <a:t>age 29-39:  the couple has 6 children, 2 survive</a:t>
            </a:r>
          </a:p>
          <a:p>
            <a:r>
              <a:rPr lang="en-US" sz="2400" dirty="0" smtClean="0"/>
              <a:t>age 39:  wife Martha dies at age 33</a:t>
            </a:r>
            <a:endParaRPr lang="en-US" sz="2400" dirty="0"/>
          </a:p>
        </p:txBody>
      </p:sp>
      <p:pic>
        <p:nvPicPr>
          <p:cNvPr id="20" name="Picture 3" descr="C:\Users\Sandra\AppData\Local\Microsoft\Windows\INetCache\IE\8RMFJWGV\1280px-Balanced_scale_of_Justice.svg[1].png"/>
          <p:cNvPicPr>
            <a:picLocks noChangeAspect="1" noChangeArrowheads="1"/>
          </p:cNvPicPr>
          <p:nvPr/>
        </p:nvPicPr>
        <p:blipFill>
          <a:blip r:embed="rId2" cstate="print"/>
          <a:srcRect/>
          <a:stretch>
            <a:fillRect/>
          </a:stretch>
        </p:blipFill>
        <p:spPr bwMode="auto">
          <a:xfrm>
            <a:off x="4114800" y="3276600"/>
            <a:ext cx="3784979" cy="2971800"/>
          </a:xfrm>
          <a:prstGeom prst="rect">
            <a:avLst/>
          </a:prstGeom>
          <a:noFill/>
        </p:spPr>
      </p:pic>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2"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3"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7" name="TextBox 6"/>
          <p:cNvSpPr txBox="1"/>
          <p:nvPr/>
        </p:nvSpPr>
        <p:spPr>
          <a:xfrm>
            <a:off x="2667000" y="685800"/>
            <a:ext cx="6477000" cy="1938992"/>
          </a:xfrm>
          <a:prstGeom prst="rect">
            <a:avLst/>
          </a:prstGeom>
          <a:noFill/>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practices law</a:t>
            </a:r>
          </a:p>
        </p:txBody>
      </p:sp>
      <p:pic>
        <p:nvPicPr>
          <p:cNvPr id="14" name="Picture 2" descr="Portrait of Thomas Jefferson by Trumbull"/>
          <p:cNvPicPr>
            <a:picLocks noChangeAspect="1" noChangeArrowheads="1"/>
          </p:cNvPicPr>
          <p:nvPr/>
        </p:nvPicPr>
        <p:blipFill>
          <a:blip r:embed="rId4" cstate="print"/>
          <a:srcRect l="15452" t="15042" r="8792" b="22026"/>
          <a:stretch>
            <a:fillRect/>
          </a:stretch>
        </p:blipFill>
        <p:spPr bwMode="auto">
          <a:xfrm>
            <a:off x="228600" y="990600"/>
            <a:ext cx="2286000" cy="2514600"/>
          </a:xfrm>
          <a:prstGeom prst="rect">
            <a:avLst/>
          </a:prstGeom>
          <a:noFill/>
        </p:spPr>
      </p:pic>
      <p:pic>
        <p:nvPicPr>
          <p:cNvPr id="16" name="Picture 2" descr="Building Trades at Monticello"/>
          <p:cNvPicPr>
            <a:picLocks noChangeAspect="1" noChangeArrowheads="1"/>
          </p:cNvPicPr>
          <p:nvPr/>
        </p:nvPicPr>
        <p:blipFill>
          <a:blip r:embed="rId5" cstate="print"/>
          <a:srcRect t="2000" r="645" b="12000"/>
          <a:stretch>
            <a:fillRect/>
          </a:stretch>
        </p:blipFill>
        <p:spPr bwMode="auto">
          <a:xfrm>
            <a:off x="2819400" y="3733800"/>
            <a:ext cx="5458047" cy="3048000"/>
          </a:xfrm>
          <a:prstGeom prst="rect">
            <a:avLst/>
          </a:prstGeom>
          <a:noFill/>
          <a:ln w="38100">
            <a:solidFill>
              <a:schemeClr val="tx1"/>
            </a:solidFill>
          </a:ln>
        </p:spPr>
      </p:pic>
      <p:pic>
        <p:nvPicPr>
          <p:cNvPr id="17" name="Picture 2" descr="Mary, Cornelia, and George Wythe Randolph"/>
          <p:cNvPicPr>
            <a:picLocks noChangeAspect="1" noChangeArrowheads="1"/>
          </p:cNvPicPr>
          <p:nvPr/>
        </p:nvPicPr>
        <p:blipFill>
          <a:blip r:embed="rId6" cstate="print"/>
          <a:srcRect t="7873" r="1516" b="33036"/>
          <a:stretch>
            <a:fillRect/>
          </a:stretch>
        </p:blipFill>
        <p:spPr bwMode="auto">
          <a:xfrm>
            <a:off x="2971800" y="3718560"/>
            <a:ext cx="5105400" cy="3063240"/>
          </a:xfrm>
          <a:prstGeom prst="rect">
            <a:avLst/>
          </a:prstGeom>
          <a:noFill/>
          <a:ln w="38100">
            <a:solidFill>
              <a:schemeClr val="tx1"/>
            </a:solidFill>
          </a:ln>
        </p:spPr>
      </p:pic>
      <p:pic>
        <p:nvPicPr>
          <p:cNvPr id="18" name="Picture 2" descr="School Lessons in the South Square Room"/>
          <p:cNvPicPr>
            <a:picLocks noChangeAspect="1" noChangeArrowheads="1"/>
          </p:cNvPicPr>
          <p:nvPr/>
        </p:nvPicPr>
        <p:blipFill>
          <a:blip r:embed="rId7" cstate="print"/>
          <a:srcRect l="2581" t="15315" r="3225" b="9009"/>
          <a:stretch>
            <a:fillRect/>
          </a:stretch>
        </p:blipFill>
        <p:spPr bwMode="auto">
          <a:xfrm>
            <a:off x="3233057" y="4038600"/>
            <a:ext cx="4767943" cy="2743200"/>
          </a:xfrm>
          <a:prstGeom prst="rect">
            <a:avLst/>
          </a:prstGeom>
          <a:noFill/>
          <a:ln w="38100">
            <a:solidFill>
              <a:schemeClr val="tx1"/>
            </a:solidFill>
          </a:ln>
        </p:spPr>
      </p:pic>
      <p:sp>
        <p:nvSpPr>
          <p:cNvPr id="19" name="Rectangle 18"/>
          <p:cNvSpPr/>
          <p:nvPr/>
        </p:nvSpPr>
        <p:spPr>
          <a:xfrm>
            <a:off x="0" y="4572000"/>
            <a:ext cx="9144000" cy="2462213"/>
          </a:xfrm>
          <a:prstGeom prst="rect">
            <a:avLst/>
          </a:prstGeom>
          <a:solidFill>
            <a:schemeClr val="tx1">
              <a:lumMod val="95000"/>
              <a:lumOff val="5000"/>
            </a:schemeClr>
          </a:solidFill>
        </p:spPr>
        <p:txBody>
          <a:bodyPr wrap="square">
            <a:spAutoFit/>
          </a:bodyPr>
          <a:lstStyle/>
          <a:p>
            <a:pPr algn="ctr"/>
            <a:endParaRPr lang="en-US" sz="1000" dirty="0" smtClean="0">
              <a:solidFill>
                <a:schemeClr val="bg1"/>
              </a:solidFill>
            </a:endParaRPr>
          </a:p>
          <a:p>
            <a:pPr algn="ctr"/>
            <a:r>
              <a:rPr lang="en-US" sz="3600" dirty="0" smtClean="0">
                <a:solidFill>
                  <a:schemeClr val="bg1"/>
                </a:solidFill>
              </a:rPr>
              <a:t>Shortly before her death, </a:t>
            </a:r>
          </a:p>
          <a:p>
            <a:pPr algn="ctr"/>
            <a:r>
              <a:rPr lang="en-US" sz="3600" dirty="0" smtClean="0">
                <a:solidFill>
                  <a:schemeClr val="bg1"/>
                </a:solidFill>
              </a:rPr>
              <a:t>Martha extracts a promise that</a:t>
            </a:r>
          </a:p>
          <a:p>
            <a:pPr algn="ctr"/>
            <a:r>
              <a:rPr lang="en-US" sz="3600" dirty="0" smtClean="0">
                <a:solidFill>
                  <a:schemeClr val="bg1"/>
                </a:solidFill>
              </a:rPr>
              <a:t>Thomas will never marry again</a:t>
            </a:r>
          </a:p>
          <a:p>
            <a:pPr algn="ctr"/>
            <a:endParaRPr lang="en-US" sz="36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1000"/>
                                        <p:tgtEl>
                                          <p:spTgt spid="1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1000"/>
                                        <p:tgtEl>
                                          <p:spTgt spid="15">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xit" presetSubtype="0" fill="hold" nodeType="withEffect">
                                  <p:stCondLst>
                                    <p:cond delay="5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wipe(left)">
                                      <p:cBhvr>
                                        <p:cTn id="30" dur="10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par>
                                <p:cTn id="36" presetID="10" presetClass="exit" presetSubtype="0" fill="hold" nodeType="withEffect">
                                  <p:stCondLst>
                                    <p:cond delay="500"/>
                                  </p:stCondLst>
                                  <p:childTnLst>
                                    <p:animEffect transition="out" filter="fade">
                                      <p:cBhvr>
                                        <p:cTn id="37" dur="1000"/>
                                        <p:tgtEl>
                                          <p:spTgt spid="17"/>
                                        </p:tgtEl>
                                      </p:cBhvr>
                                    </p:animEffect>
                                    <p:set>
                                      <p:cBhvr>
                                        <p:cTn id="38" dur="1" fill="hold">
                                          <p:stCondLst>
                                            <p:cond delay="999"/>
                                          </p:stCondLst>
                                        </p:cTn>
                                        <p:tgtEl>
                                          <p:spTgt spid="17"/>
                                        </p:tgtEl>
                                        <p:attrNameLst>
                                          <p:attrName>style.visibility</p:attrName>
                                        </p:attrNameLst>
                                      </p:cBhvr>
                                      <p:to>
                                        <p:strVal val="hidden"/>
                                      </p:to>
                                    </p:se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wipe(left)">
                                      <p:cBhvr>
                                        <p:cTn id="42" dur="10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left)">
                                      <p:cBhvr>
                                        <p:cTn id="51" dur="10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4801314"/>
          </a:xfrm>
          <a:prstGeom prst="rect">
            <a:avLst/>
          </a:prstGeom>
        </p:spPr>
        <p:txBody>
          <a:bodyPr wrap="square">
            <a:spAutoFit/>
          </a:bodyPr>
          <a:lstStyle/>
          <a:p>
            <a:r>
              <a:rPr lang="en-US" dirty="0" smtClean="0">
                <a:hlinkClick r:id="rId2"/>
              </a:rPr>
              <a:t>http://classroom.monticello.org/kids/resources/profile/84/Martha-Wayles-Jefferson-Jeffersons-wife/</a:t>
            </a:r>
            <a:endParaRPr lang="en-US" dirty="0" smtClean="0"/>
          </a:p>
          <a:p>
            <a:r>
              <a:rPr lang="en-US" dirty="0" smtClean="0"/>
              <a:t>Martha </a:t>
            </a:r>
            <a:r>
              <a:rPr lang="en-US" dirty="0" err="1" smtClean="0"/>
              <a:t>Wayles</a:t>
            </a:r>
            <a:r>
              <a:rPr lang="en-US" dirty="0" smtClean="0"/>
              <a:t> Jefferson, Jefferson's wife</a:t>
            </a:r>
          </a:p>
          <a:p>
            <a:r>
              <a:rPr lang="en-US" b="1" dirty="0" smtClean="0"/>
              <a:t>1748 - 1782</a:t>
            </a:r>
          </a:p>
          <a:p>
            <a:endParaRPr lang="en-US" dirty="0" smtClean="0"/>
          </a:p>
          <a:p>
            <a:r>
              <a:rPr lang="en-US" dirty="0" smtClean="0"/>
              <a:t>Only a few facts are known about Thomas Jefferson’s wife. There are no letters written by her. There are no pictures of her.</a:t>
            </a:r>
          </a:p>
          <a:p>
            <a:r>
              <a:rPr lang="en-US" dirty="0" smtClean="0"/>
              <a:t>Martha </a:t>
            </a:r>
            <a:r>
              <a:rPr lang="en-US" dirty="0" err="1" smtClean="0"/>
              <a:t>Wayles</a:t>
            </a:r>
            <a:r>
              <a:rPr lang="en-US" dirty="0" smtClean="0"/>
              <a:t> was born October 19, 1748 in Charles City County, Virginia. She married Thomas Jefferson in 1772 on New Year’s Day. She was twenty-three years old. Martha shared with Jefferson a love of music and record-keeping.</a:t>
            </a:r>
          </a:p>
          <a:p>
            <a:r>
              <a:rPr lang="en-US" dirty="0" smtClean="0"/>
              <a:t>Martha gave birth to six children. Two daughters and a son died as infants. In 1782, her daughter Lucy was born. Four months later, Martha died. She was thirty-three years old. Lucy died two years later from whooping cough. Only two daughters, Martha and Mary, lived to become adults.</a:t>
            </a:r>
          </a:p>
          <a:p>
            <a:r>
              <a:rPr lang="en-US" dirty="0" smtClean="0"/>
              <a:t>Thomas Jefferson loved his home and his wife. He believed that his "heart would be happier enjoying the affections of a family fireside." He was overcome with sadness by his wife’s death.</a:t>
            </a:r>
          </a:p>
          <a:p>
            <a:endParaRPr lang="en-US"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67000" y="685800"/>
            <a:ext cx="6477000" cy="1938992"/>
          </a:xfrm>
          <a:prstGeom prst="rect">
            <a:avLst/>
          </a:prstGeom>
          <a:noFill/>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practices law</a:t>
            </a:r>
          </a:p>
        </p:txBody>
      </p:sp>
      <p:grpSp>
        <p:nvGrpSpPr>
          <p:cNvPr id="2"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2"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14" name="Picture 2" descr="Portrait of Thomas Jefferson by Trumbull"/>
          <p:cNvPicPr>
            <a:picLocks noChangeAspect="1" noChangeArrowheads="1"/>
          </p:cNvPicPr>
          <p:nvPr/>
        </p:nvPicPr>
        <p:blipFill>
          <a:blip r:embed="rId3" cstate="print"/>
          <a:srcRect l="15452" t="15042" r="8792" b="22026"/>
          <a:stretch>
            <a:fillRect/>
          </a:stretch>
        </p:blipFill>
        <p:spPr bwMode="auto">
          <a:xfrm>
            <a:off x="228600" y="990600"/>
            <a:ext cx="2286000" cy="2514600"/>
          </a:xfrm>
          <a:prstGeom prst="rect">
            <a:avLst/>
          </a:prstGeom>
          <a:noFill/>
        </p:spPr>
      </p:pic>
      <p:grpSp>
        <p:nvGrpSpPr>
          <p:cNvPr id="24" name="Group 23"/>
          <p:cNvGrpSpPr/>
          <p:nvPr/>
        </p:nvGrpSpPr>
        <p:grpSpPr>
          <a:xfrm>
            <a:off x="228600" y="914400"/>
            <a:ext cx="2286000" cy="2667000"/>
            <a:chOff x="228600" y="914400"/>
            <a:chExt cx="2286000" cy="2667000"/>
          </a:xfrm>
        </p:grpSpPr>
        <p:sp>
          <p:nvSpPr>
            <p:cNvPr id="23" name="Rectangle 22"/>
            <p:cNvSpPr/>
            <p:nvPr/>
          </p:nvSpPr>
          <p:spPr>
            <a:xfrm>
              <a:off x="228600" y="914400"/>
              <a:ext cx="22860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homas Jefferson">
              <a:hlinkClick r:id="rId4"/>
            </p:cNvPr>
            <p:cNvPicPr/>
            <p:nvPr/>
          </p:nvPicPr>
          <p:blipFill>
            <a:blip r:embed="rId5" cstate="print"/>
            <a:srcRect b="11111"/>
            <a:stretch>
              <a:fillRect/>
            </a:stretch>
          </p:blipFill>
          <p:spPr bwMode="auto">
            <a:xfrm>
              <a:off x="304800" y="990600"/>
              <a:ext cx="2133600" cy="2514600"/>
            </a:xfrm>
            <a:prstGeom prst="rect">
              <a:avLst/>
            </a:prstGeom>
            <a:noFill/>
            <a:ln w="9525">
              <a:noFill/>
              <a:miter lim="800000"/>
              <a:headEnd/>
              <a:tailEnd/>
            </a:ln>
          </p:spPr>
        </p:pic>
      </p:grpSp>
      <p:pic>
        <p:nvPicPr>
          <p:cNvPr id="26" name="Picture 25" descr="Young Thomas Jefferson">
            <a:hlinkClick r:id="rId6"/>
          </p:cNvPr>
          <p:cNvPicPr/>
          <p:nvPr/>
        </p:nvPicPr>
        <p:blipFill>
          <a:blip r:embed="rId7" cstate="print"/>
          <a:srcRect l="18198" t="8521" r="30846" b="43195"/>
          <a:stretch>
            <a:fillRect/>
          </a:stretch>
        </p:blipFill>
        <p:spPr bwMode="auto">
          <a:xfrm>
            <a:off x="304800" y="914400"/>
            <a:ext cx="2133600" cy="2514600"/>
          </a:xfrm>
          <a:prstGeom prst="rect">
            <a:avLst/>
          </a:prstGeom>
          <a:noFill/>
          <a:ln w="9525">
            <a:noFill/>
            <a:miter lim="800000"/>
            <a:headEnd/>
            <a:tailEnd/>
          </a:ln>
        </p:spPr>
      </p:pic>
      <p:pic>
        <p:nvPicPr>
          <p:cNvPr id="27" name="Picture 7" descr="https://www.monticello.org/sites/default/files/uploaded-content-images/TJ-JamesDickPortrait-forWeb.jpg?itok=6QqHuduX"/>
          <p:cNvPicPr>
            <a:picLocks noChangeAspect="1" noChangeArrowheads="1"/>
          </p:cNvPicPr>
          <p:nvPr/>
        </p:nvPicPr>
        <p:blipFill>
          <a:blip r:embed="rId8" cstate="print"/>
          <a:srcRect l="6269" t="4786"/>
          <a:stretch>
            <a:fillRect/>
          </a:stretch>
        </p:blipFill>
        <p:spPr bwMode="auto">
          <a:xfrm>
            <a:off x="228600" y="914400"/>
            <a:ext cx="2278535" cy="3032125"/>
          </a:xfrm>
          <a:prstGeom prst="rect">
            <a:avLst/>
          </a:prstGeom>
          <a:noFill/>
        </p:spPr>
      </p:pic>
      <p:sp>
        <p:nvSpPr>
          <p:cNvPr id="25" name="Rectangle 24"/>
          <p:cNvSpPr/>
          <p:nvPr/>
        </p:nvSpPr>
        <p:spPr>
          <a:xfrm>
            <a:off x="0" y="4572000"/>
            <a:ext cx="9144000" cy="2462213"/>
          </a:xfrm>
          <a:prstGeom prst="rect">
            <a:avLst/>
          </a:prstGeom>
          <a:solidFill>
            <a:schemeClr val="tx1">
              <a:lumMod val="95000"/>
              <a:lumOff val="5000"/>
            </a:schemeClr>
          </a:solidFill>
        </p:spPr>
        <p:txBody>
          <a:bodyPr wrap="square">
            <a:spAutoFit/>
          </a:bodyPr>
          <a:lstStyle/>
          <a:p>
            <a:pPr algn="ctr"/>
            <a:endParaRPr lang="en-US" sz="1000" dirty="0" smtClean="0">
              <a:solidFill>
                <a:schemeClr val="bg1"/>
              </a:solidFill>
            </a:endParaRPr>
          </a:p>
          <a:p>
            <a:pPr algn="ctr"/>
            <a:r>
              <a:rPr lang="en-US" sz="3600" dirty="0" smtClean="0">
                <a:solidFill>
                  <a:schemeClr val="bg1"/>
                </a:solidFill>
              </a:rPr>
              <a:t>Shortly before her death, </a:t>
            </a:r>
          </a:p>
          <a:p>
            <a:pPr algn="ctr"/>
            <a:r>
              <a:rPr lang="en-US" sz="3600" dirty="0" smtClean="0">
                <a:solidFill>
                  <a:schemeClr val="bg1"/>
                </a:solidFill>
              </a:rPr>
              <a:t>Martha extracts a promise that</a:t>
            </a:r>
          </a:p>
          <a:p>
            <a:pPr algn="ctr"/>
            <a:r>
              <a:rPr lang="en-US" sz="3600" dirty="0" smtClean="0">
                <a:solidFill>
                  <a:schemeClr val="bg1"/>
                </a:solidFill>
              </a:rPr>
              <a:t>Thomas will never marry again</a:t>
            </a:r>
          </a:p>
          <a:p>
            <a:pPr algn="ctr"/>
            <a:endParaRPr lang="en-US" sz="3600" dirty="0" smtClean="0">
              <a:solidFill>
                <a:schemeClr val="bg1"/>
              </a:solidFill>
            </a:endParaRPr>
          </a:p>
        </p:txBody>
      </p:sp>
      <p:sp useBgFill="1">
        <p:nvSpPr>
          <p:cNvPr id="13" name="TextBox 12"/>
          <p:cNvSpPr txBox="1"/>
          <p:nvPr/>
        </p:nvSpPr>
        <p:spPr>
          <a:xfrm>
            <a:off x="228600" y="4397276"/>
            <a:ext cx="8915400" cy="2308324"/>
          </a:xfrm>
          <a:prstGeom prst="rect">
            <a:avLst/>
          </a:prstGeom>
        </p:spPr>
        <p:txBody>
          <a:bodyPr wrap="square" rtlCol="0">
            <a:spAutoFit/>
          </a:bodyPr>
          <a:lstStyle/>
          <a:p>
            <a:r>
              <a:rPr lang="en-US" sz="2400" dirty="0" smtClean="0"/>
              <a:t>age 32:  represents Virginia in the 2nd Continental Congress in (1775)</a:t>
            </a:r>
          </a:p>
          <a:p>
            <a:r>
              <a:rPr lang="en-US" sz="2400" dirty="0" smtClean="0"/>
              <a:t>age 33:  primary author of Declaration of Independence (1776)</a:t>
            </a:r>
          </a:p>
          <a:p>
            <a:r>
              <a:rPr lang="en-US" sz="2400" dirty="0" smtClean="0"/>
              <a:t>age 33-40:  Revolutionary War years (1776-1783)</a:t>
            </a:r>
          </a:p>
          <a:p>
            <a:r>
              <a:rPr lang="en-US" sz="2400" dirty="0" smtClean="0"/>
              <a:t>age 47-50:  Secretary of State for George Washington (1790-1793)</a:t>
            </a:r>
          </a:p>
          <a:p>
            <a:r>
              <a:rPr lang="en-US" sz="2400" dirty="0" smtClean="0"/>
              <a:t>age 54-58:  Vice-President of USA under John Adams (1797-1801)</a:t>
            </a:r>
          </a:p>
          <a:p>
            <a:r>
              <a:rPr lang="en-US" sz="2400" dirty="0" smtClean="0"/>
              <a:t>age 58: elected 3</a:t>
            </a:r>
            <a:r>
              <a:rPr lang="en-US" sz="2400" baseline="30000" dirty="0" smtClean="0"/>
              <a:t>rd</a:t>
            </a:r>
            <a:r>
              <a:rPr lang="en-US" sz="2400" dirty="0" smtClean="0"/>
              <a:t> president of USA - 1801</a:t>
            </a:r>
            <a:endParaRPr lang="en-US" sz="2400" dirty="0"/>
          </a:p>
        </p:txBody>
      </p:sp>
      <p:sp useBgFill="1">
        <p:nvSpPr>
          <p:cNvPr id="15" name="TextBox 14"/>
          <p:cNvSpPr txBox="1"/>
          <p:nvPr/>
        </p:nvSpPr>
        <p:spPr>
          <a:xfrm>
            <a:off x="2667000" y="2513588"/>
            <a:ext cx="6477000" cy="1938992"/>
          </a:xfrm>
          <a:prstGeom prst="rect">
            <a:avLst/>
          </a:prstGeom>
        </p:spPr>
        <p:txBody>
          <a:bodyPr wrap="square" rtlCol="0">
            <a:spAutoFit/>
          </a:bodyPr>
          <a:lstStyle/>
          <a:p>
            <a:r>
              <a:rPr lang="en-US" sz="2400" dirty="0" smtClean="0"/>
              <a:t>age 25:  begins construction at Monticello</a:t>
            </a:r>
          </a:p>
          <a:p>
            <a:r>
              <a:rPr lang="en-US" sz="2400" dirty="0" smtClean="0"/>
              <a:t>age 27:  moves into Monticello</a:t>
            </a:r>
          </a:p>
          <a:p>
            <a:r>
              <a:rPr lang="en-US" sz="2400" dirty="0" smtClean="0"/>
              <a:t>age 29:  marries 3</a:t>
            </a:r>
            <a:r>
              <a:rPr lang="en-US" sz="2400" baseline="30000" dirty="0" smtClean="0"/>
              <a:t>rd</a:t>
            </a:r>
            <a:r>
              <a:rPr lang="en-US" sz="2400" dirty="0" smtClean="0"/>
              <a:t> cousin, Martha </a:t>
            </a:r>
            <a:r>
              <a:rPr lang="en-US" sz="2400" dirty="0" err="1" smtClean="0"/>
              <a:t>Wayles</a:t>
            </a:r>
            <a:r>
              <a:rPr lang="en-US" sz="2400" dirty="0" smtClean="0"/>
              <a:t> Skelton</a:t>
            </a:r>
          </a:p>
          <a:p>
            <a:r>
              <a:rPr lang="en-US" sz="2400" dirty="0" smtClean="0"/>
              <a:t>age 29-39:  the couple has 6 children, 2 survive</a:t>
            </a:r>
          </a:p>
          <a:p>
            <a:r>
              <a:rPr lang="en-US" sz="2400" dirty="0" smtClean="0"/>
              <a:t>age 39:  wife Martha dies at age 33</a:t>
            </a:r>
            <a:endParaRPr lang="en-US" sz="2400" dirty="0"/>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sp>
        <p:nvSpPr>
          <p:cNvPr id="21" name="Freeform 20"/>
          <p:cNvSpPr/>
          <p:nvPr/>
        </p:nvSpPr>
        <p:spPr>
          <a:xfrm>
            <a:off x="685800" y="4038601"/>
            <a:ext cx="2133600" cy="381000"/>
          </a:xfrm>
          <a:custGeom>
            <a:avLst/>
            <a:gdLst>
              <a:gd name="connsiteX0" fmla="*/ 2286000 w 2393496"/>
              <a:gd name="connsiteY0" fmla="*/ 5443 h 527957"/>
              <a:gd name="connsiteX1" fmla="*/ 2220685 w 2393496"/>
              <a:gd name="connsiteY1" fmla="*/ 5443 h 527957"/>
              <a:gd name="connsiteX2" fmla="*/ 604157 w 2393496"/>
              <a:gd name="connsiteY2" fmla="*/ 70757 h 527957"/>
              <a:gd name="connsiteX3" fmla="*/ 130628 w 2393496"/>
              <a:gd name="connsiteY3" fmla="*/ 168729 h 527957"/>
              <a:gd name="connsiteX4" fmla="*/ 0 w 2393496"/>
              <a:gd name="connsiteY4" fmla="*/ 527957 h 52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496" h="527957">
                <a:moveTo>
                  <a:pt x="2286000" y="5443"/>
                </a:moveTo>
                <a:cubicBezTo>
                  <a:pt x="2393496" y="0"/>
                  <a:pt x="2220685" y="5443"/>
                  <a:pt x="2220685" y="5443"/>
                </a:cubicBezTo>
                <a:cubicBezTo>
                  <a:pt x="1940378" y="16329"/>
                  <a:pt x="952500" y="43543"/>
                  <a:pt x="604157" y="70757"/>
                </a:cubicBezTo>
                <a:cubicBezTo>
                  <a:pt x="255814" y="97971"/>
                  <a:pt x="231321" y="92529"/>
                  <a:pt x="130628" y="168729"/>
                </a:cubicBezTo>
                <a:cubicBezTo>
                  <a:pt x="29935" y="244929"/>
                  <a:pt x="24493" y="468086"/>
                  <a:pt x="0" y="527957"/>
                </a:cubicBezTo>
              </a:path>
            </a:pathLst>
          </a:custGeom>
          <a:ln w="101600">
            <a:solidFill>
              <a:schemeClr val="tx1"/>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5" descr="Coat of arms or logo"/>
          <p:cNvPicPr>
            <a:picLocks noChangeAspect="1" noChangeArrowheads="1"/>
          </p:cNvPicPr>
          <p:nvPr/>
        </p:nvPicPr>
        <p:blipFill>
          <a:blip r:embed="rId9" cstate="print"/>
          <a:srcRect/>
          <a:stretch>
            <a:fillRect/>
          </a:stretch>
        </p:blipFill>
        <p:spPr bwMode="auto">
          <a:xfrm>
            <a:off x="3352800" y="799592"/>
            <a:ext cx="4876800" cy="3543808"/>
          </a:xfrm>
          <a:prstGeom prst="rect">
            <a:avLst/>
          </a:prstGeom>
          <a:noFill/>
          <a:ln w="38100">
            <a:solidFill>
              <a:schemeClr val="tx1"/>
            </a:solidFill>
          </a:ln>
        </p:spPr>
      </p:pic>
      <p:pic>
        <p:nvPicPr>
          <p:cNvPr id="180226" name="Picture 2"/>
          <p:cNvPicPr>
            <a:picLocks noChangeAspect="1" noChangeArrowheads="1"/>
          </p:cNvPicPr>
          <p:nvPr/>
        </p:nvPicPr>
        <p:blipFill>
          <a:blip r:embed="rId10" cstate="print"/>
          <a:srcRect/>
          <a:stretch>
            <a:fillRect/>
          </a:stretch>
        </p:blipFill>
        <p:spPr bwMode="auto">
          <a:xfrm rot="995182">
            <a:off x="4964928" y="372176"/>
            <a:ext cx="3153651" cy="3746500"/>
          </a:xfrm>
          <a:prstGeom prst="rect">
            <a:avLst/>
          </a:prstGeom>
          <a:noFill/>
          <a:ln w="9525">
            <a:noFill/>
            <a:miter lim="800000"/>
            <a:headEnd/>
            <a:tailEnd/>
          </a:ln>
          <a:effectLst/>
        </p:spPr>
      </p:pic>
      <p:pic>
        <p:nvPicPr>
          <p:cNvPr id="180228" name="Picture 4" descr="http://www.missmeller.com/uploads/9/9/3/5/9935995/524756600.jpg?423"/>
          <p:cNvPicPr>
            <a:picLocks noChangeAspect="1" noChangeArrowheads="1"/>
          </p:cNvPicPr>
          <p:nvPr/>
        </p:nvPicPr>
        <p:blipFill>
          <a:blip r:embed="rId11" cstate="print"/>
          <a:srcRect/>
          <a:stretch>
            <a:fillRect/>
          </a:stretch>
        </p:blipFill>
        <p:spPr bwMode="auto">
          <a:xfrm>
            <a:off x="3429000" y="862518"/>
            <a:ext cx="4572000" cy="3404682"/>
          </a:xfrm>
          <a:prstGeom prst="rect">
            <a:avLst/>
          </a:prstGeom>
          <a:noFill/>
          <a:ln w="38100">
            <a:solidFill>
              <a:schemeClr val="tx1"/>
            </a:solidFill>
          </a:ln>
        </p:spPr>
      </p:pic>
      <p:pic>
        <p:nvPicPr>
          <p:cNvPr id="29" name="Picture 7" descr="Seal of the Secretary of State.svg"/>
          <p:cNvPicPr>
            <a:picLocks noChangeAspect="1" noChangeArrowheads="1"/>
          </p:cNvPicPr>
          <p:nvPr/>
        </p:nvPicPr>
        <p:blipFill>
          <a:blip r:embed="rId12" cstate="print"/>
          <a:srcRect/>
          <a:stretch>
            <a:fillRect/>
          </a:stretch>
        </p:blipFill>
        <p:spPr bwMode="auto">
          <a:xfrm>
            <a:off x="4419600" y="1066800"/>
            <a:ext cx="2971800" cy="2971800"/>
          </a:xfrm>
          <a:prstGeom prst="rect">
            <a:avLst/>
          </a:prstGeom>
          <a:noFill/>
        </p:spPr>
      </p:pic>
      <p:pic>
        <p:nvPicPr>
          <p:cNvPr id="30" name="Picture 11" descr="Seal of the Vice President of the United States.svg"/>
          <p:cNvPicPr>
            <a:picLocks noChangeAspect="1" noChangeArrowheads="1"/>
          </p:cNvPicPr>
          <p:nvPr/>
        </p:nvPicPr>
        <p:blipFill>
          <a:blip r:embed="rId13" cstate="print"/>
          <a:srcRect/>
          <a:stretch>
            <a:fillRect/>
          </a:stretch>
        </p:blipFill>
        <p:spPr bwMode="auto">
          <a:xfrm>
            <a:off x="4267200" y="914400"/>
            <a:ext cx="3248025" cy="3248025"/>
          </a:xfrm>
          <a:prstGeom prst="rect">
            <a:avLst/>
          </a:prstGeom>
          <a:noFill/>
        </p:spPr>
      </p:pic>
      <p:pic>
        <p:nvPicPr>
          <p:cNvPr id="31" name="Picture 5" descr="US flag 15 stars.svg"/>
          <p:cNvPicPr>
            <a:picLocks noChangeAspect="1" noChangeArrowheads="1"/>
          </p:cNvPicPr>
          <p:nvPr/>
        </p:nvPicPr>
        <p:blipFill>
          <a:blip r:embed="rId14" cstate="print"/>
          <a:srcRect/>
          <a:stretch>
            <a:fillRect/>
          </a:stretch>
        </p:blipFill>
        <p:spPr bwMode="auto">
          <a:xfrm>
            <a:off x="2971800" y="883920"/>
            <a:ext cx="5638800" cy="3383280"/>
          </a:xfrm>
          <a:prstGeom prst="rect">
            <a:avLst/>
          </a:prstGeom>
          <a:noFill/>
          <a:effectLst>
            <a:outerShdw dist="76200" dir="84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par>
                                <p:cTn id="8" presetID="22" presetClass="entr" presetSubtype="2"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3">
                                            <p:bg/>
                                          </p:spTgt>
                                        </p:tgtEl>
                                        <p:attrNameLst>
                                          <p:attrName>style.visibility</p:attrName>
                                        </p:attrNameLst>
                                      </p:cBhvr>
                                      <p:to>
                                        <p:strVal val="visible"/>
                                      </p:to>
                                    </p:set>
                                    <p:animEffect transition="in" filter="fade">
                                      <p:cBhvr>
                                        <p:cTn id="14" dur="1000"/>
                                        <p:tgtEl>
                                          <p:spTgt spid="13">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1000"/>
                                        <p:tgtEl>
                                          <p:spTgt spid="13">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1000"/>
                                        <p:tgtEl>
                                          <p:spTgt spid="24"/>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par>
                                <p:cTn id="25" presetID="10" presetClass="exit" presetSubtype="0" fill="hold" grpId="0" nodeType="with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15"/>
                                        </p:tgtEl>
                                      </p:cBhvr>
                                    </p:animEffect>
                                    <p:set>
                                      <p:cBhvr>
                                        <p:cTn id="30" dur="1" fill="hold">
                                          <p:stCondLst>
                                            <p:cond delay="9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21"/>
                                        </p:tgtEl>
                                      </p:cBhvr>
                                    </p:animEffect>
                                    <p:set>
                                      <p:cBhvr>
                                        <p:cTn id="33" dur="1" fill="hold">
                                          <p:stCondLst>
                                            <p:cond delay="999"/>
                                          </p:stCondLst>
                                        </p:cTn>
                                        <p:tgtEl>
                                          <p:spTgt spid="2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wipe(left)">
                                      <p:cBhvr>
                                        <p:cTn id="38" dur="1000"/>
                                        <p:tgtEl>
                                          <p:spTgt spid="13">
                                            <p:txEl>
                                              <p:pRg st="1" end="1"/>
                                            </p:txEl>
                                          </p:spTgt>
                                        </p:tgtEl>
                                      </p:cBhvr>
                                    </p:animEffect>
                                  </p:childTnLst>
                                </p:cTn>
                              </p:par>
                              <p:par>
                                <p:cTn id="39" presetID="31" presetClass="entr" presetSubtype="0" fill="hold" nodeType="withEffect">
                                  <p:stCondLst>
                                    <p:cond delay="0"/>
                                  </p:stCondLst>
                                  <p:iterate type="lt">
                                    <p:tmPct val="5000"/>
                                  </p:iterate>
                                  <p:childTnLst>
                                    <p:set>
                                      <p:cBhvr>
                                        <p:cTn id="40" dur="1" fill="hold">
                                          <p:stCondLst>
                                            <p:cond delay="0"/>
                                          </p:stCondLst>
                                        </p:cTn>
                                        <p:tgtEl>
                                          <p:spTgt spid="180226"/>
                                        </p:tgtEl>
                                        <p:attrNameLst>
                                          <p:attrName>style.visibility</p:attrName>
                                        </p:attrNameLst>
                                      </p:cBhvr>
                                      <p:to>
                                        <p:strVal val="visible"/>
                                      </p:to>
                                    </p:set>
                                    <p:anim calcmode="lin" valueType="num">
                                      <p:cBhvr>
                                        <p:cTn id="41" dur="1000" fill="hold"/>
                                        <p:tgtEl>
                                          <p:spTgt spid="180226"/>
                                        </p:tgtEl>
                                        <p:attrNameLst>
                                          <p:attrName>ppt_w</p:attrName>
                                        </p:attrNameLst>
                                      </p:cBhvr>
                                      <p:tavLst>
                                        <p:tav tm="0">
                                          <p:val>
                                            <p:fltVal val="0"/>
                                          </p:val>
                                        </p:tav>
                                        <p:tav tm="100000">
                                          <p:val>
                                            <p:strVal val="#ppt_w"/>
                                          </p:val>
                                        </p:tav>
                                      </p:tavLst>
                                    </p:anim>
                                    <p:anim calcmode="lin" valueType="num">
                                      <p:cBhvr>
                                        <p:cTn id="42" dur="1000" fill="hold"/>
                                        <p:tgtEl>
                                          <p:spTgt spid="180226"/>
                                        </p:tgtEl>
                                        <p:attrNameLst>
                                          <p:attrName>ppt_h</p:attrName>
                                        </p:attrNameLst>
                                      </p:cBhvr>
                                      <p:tavLst>
                                        <p:tav tm="0">
                                          <p:val>
                                            <p:fltVal val="0"/>
                                          </p:val>
                                        </p:tav>
                                        <p:tav tm="100000">
                                          <p:val>
                                            <p:strVal val="#ppt_h"/>
                                          </p:val>
                                        </p:tav>
                                      </p:tavLst>
                                    </p:anim>
                                    <p:anim calcmode="lin" valueType="num">
                                      <p:cBhvr>
                                        <p:cTn id="43" dur="1000" fill="hold"/>
                                        <p:tgtEl>
                                          <p:spTgt spid="180226"/>
                                        </p:tgtEl>
                                        <p:attrNameLst>
                                          <p:attrName>style.rotation</p:attrName>
                                        </p:attrNameLst>
                                      </p:cBhvr>
                                      <p:tavLst>
                                        <p:tav tm="0">
                                          <p:val>
                                            <p:fltVal val="90"/>
                                          </p:val>
                                        </p:tav>
                                        <p:tav tm="100000">
                                          <p:val>
                                            <p:fltVal val="0"/>
                                          </p:val>
                                        </p:tav>
                                      </p:tavLst>
                                    </p:anim>
                                    <p:animEffect transition="in" filter="fade">
                                      <p:cBhvr>
                                        <p:cTn id="44" dur="1000"/>
                                        <p:tgtEl>
                                          <p:spTgt spid="1802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wipe(left)">
                                      <p:cBhvr>
                                        <p:cTn id="49" dur="1000"/>
                                        <p:tgtEl>
                                          <p:spTgt spid="13">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80228"/>
                                        </p:tgtEl>
                                        <p:attrNameLst>
                                          <p:attrName>style.visibility</p:attrName>
                                        </p:attrNameLst>
                                      </p:cBhvr>
                                      <p:to>
                                        <p:strVal val="visible"/>
                                      </p:to>
                                    </p:set>
                                    <p:animEffect transition="in" filter="fade">
                                      <p:cBhvr>
                                        <p:cTn id="52" dur="1000"/>
                                        <p:tgtEl>
                                          <p:spTgt spid="180228"/>
                                        </p:tgtEl>
                                      </p:cBhvr>
                                    </p:animEffect>
                                  </p:childTnLst>
                                </p:cTn>
                              </p:par>
                              <p:par>
                                <p:cTn id="53" presetID="31" presetClass="exit" presetSubtype="0" fill="hold" nodeType="withEffect">
                                  <p:stCondLst>
                                    <p:cond delay="0"/>
                                  </p:stCondLst>
                                  <p:iterate type="lt">
                                    <p:tmPct val="5000"/>
                                  </p:iterate>
                                  <p:childTnLst>
                                    <p:anim calcmode="lin" valueType="num">
                                      <p:cBhvr>
                                        <p:cTn id="54" dur="1000"/>
                                        <p:tgtEl>
                                          <p:spTgt spid="180226"/>
                                        </p:tgtEl>
                                        <p:attrNameLst>
                                          <p:attrName>ppt_w</p:attrName>
                                        </p:attrNameLst>
                                      </p:cBhvr>
                                      <p:tavLst>
                                        <p:tav tm="0">
                                          <p:val>
                                            <p:strVal val="ppt_w"/>
                                          </p:val>
                                        </p:tav>
                                        <p:tav tm="100000">
                                          <p:val>
                                            <p:fltVal val="0"/>
                                          </p:val>
                                        </p:tav>
                                      </p:tavLst>
                                    </p:anim>
                                    <p:anim calcmode="lin" valueType="num">
                                      <p:cBhvr>
                                        <p:cTn id="55" dur="1000"/>
                                        <p:tgtEl>
                                          <p:spTgt spid="180226"/>
                                        </p:tgtEl>
                                        <p:attrNameLst>
                                          <p:attrName>ppt_h</p:attrName>
                                        </p:attrNameLst>
                                      </p:cBhvr>
                                      <p:tavLst>
                                        <p:tav tm="0">
                                          <p:val>
                                            <p:strVal val="ppt_h"/>
                                          </p:val>
                                        </p:tav>
                                        <p:tav tm="100000">
                                          <p:val>
                                            <p:fltVal val="0"/>
                                          </p:val>
                                        </p:tav>
                                      </p:tavLst>
                                    </p:anim>
                                    <p:anim calcmode="lin" valueType="num">
                                      <p:cBhvr>
                                        <p:cTn id="56" dur="1000"/>
                                        <p:tgtEl>
                                          <p:spTgt spid="180226"/>
                                        </p:tgtEl>
                                        <p:attrNameLst>
                                          <p:attrName>style.rotation</p:attrName>
                                        </p:attrNameLst>
                                      </p:cBhvr>
                                      <p:tavLst>
                                        <p:tav tm="0">
                                          <p:val>
                                            <p:fltVal val="0"/>
                                          </p:val>
                                        </p:tav>
                                        <p:tav tm="100000">
                                          <p:val>
                                            <p:fltVal val="90"/>
                                          </p:val>
                                        </p:tav>
                                      </p:tavLst>
                                    </p:anim>
                                    <p:animEffect transition="out" filter="fade">
                                      <p:cBhvr>
                                        <p:cTn id="57" dur="1000"/>
                                        <p:tgtEl>
                                          <p:spTgt spid="180226"/>
                                        </p:tgtEl>
                                      </p:cBhvr>
                                    </p:animEffect>
                                    <p:set>
                                      <p:cBhvr>
                                        <p:cTn id="58" dur="1" fill="hold">
                                          <p:stCondLst>
                                            <p:cond delay="999"/>
                                          </p:stCondLst>
                                        </p:cTn>
                                        <p:tgtEl>
                                          <p:spTgt spid="180226"/>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xEl>
                                              <p:pRg st="3" end="3"/>
                                            </p:txEl>
                                          </p:spTgt>
                                        </p:tgtEl>
                                        <p:attrNameLst>
                                          <p:attrName>style.visibility</p:attrName>
                                        </p:attrNameLst>
                                      </p:cBhvr>
                                      <p:to>
                                        <p:strVal val="visible"/>
                                      </p:to>
                                    </p:set>
                                    <p:animEffect transition="in" filter="wipe(left)">
                                      <p:cBhvr>
                                        <p:cTn id="66" dur="1000"/>
                                        <p:tgtEl>
                                          <p:spTgt spid="13">
                                            <p:txEl>
                                              <p:pRg st="3" end="3"/>
                                            </p:txEl>
                                          </p:spTgt>
                                        </p:tgtEl>
                                      </p:cBhvr>
                                    </p:animEffect>
                                  </p:childTnLst>
                                </p:cTn>
                              </p:par>
                              <p:par>
                                <p:cTn id="67" presetID="9"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1000"/>
                                        <p:tgtEl>
                                          <p:spTgt spid="26"/>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par>
                                <p:cTn id="73" presetID="10" presetClass="exit" presetSubtype="0" fill="hold" nodeType="withEffect">
                                  <p:stCondLst>
                                    <p:cond delay="0"/>
                                  </p:stCondLst>
                                  <p:childTnLst>
                                    <p:animEffect transition="out" filter="fade">
                                      <p:cBhvr>
                                        <p:cTn id="74" dur="1000"/>
                                        <p:tgtEl>
                                          <p:spTgt spid="180228"/>
                                        </p:tgtEl>
                                      </p:cBhvr>
                                    </p:animEffect>
                                    <p:set>
                                      <p:cBhvr>
                                        <p:cTn id="75" dur="1" fill="hold">
                                          <p:stCondLst>
                                            <p:cond delay="999"/>
                                          </p:stCondLst>
                                        </p:cTn>
                                        <p:tgtEl>
                                          <p:spTgt spid="180228"/>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3">
                                            <p:txEl>
                                              <p:pRg st="4" end="4"/>
                                            </p:txEl>
                                          </p:spTgt>
                                        </p:tgtEl>
                                        <p:attrNameLst>
                                          <p:attrName>style.visibility</p:attrName>
                                        </p:attrNameLst>
                                      </p:cBhvr>
                                      <p:to>
                                        <p:strVal val="visible"/>
                                      </p:to>
                                    </p:set>
                                    <p:animEffect transition="in" filter="wipe(left)">
                                      <p:cBhvr>
                                        <p:cTn id="83" dur="1000"/>
                                        <p:tgtEl>
                                          <p:spTgt spid="13">
                                            <p:txEl>
                                              <p:pRg st="4" end="4"/>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dissolve">
                                      <p:cBhvr>
                                        <p:cTn id="86" dur="1000"/>
                                        <p:tgtEl>
                                          <p:spTgt spid="27"/>
                                        </p:tgtEl>
                                      </p:cBhvr>
                                    </p:animEffect>
                                  </p:childTnLst>
                                </p:cTn>
                              </p:par>
                              <p:par>
                                <p:cTn id="87" presetID="9"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dissolve">
                                      <p:cBhvr>
                                        <p:cTn id="89" dur="1000"/>
                                        <p:tgtEl>
                                          <p:spTgt spid="30"/>
                                        </p:tgtEl>
                                      </p:cBhvr>
                                    </p:animEffect>
                                  </p:childTnLst>
                                </p:cTn>
                              </p:par>
                              <p:par>
                                <p:cTn id="90" presetID="10" presetClass="exit" presetSubtype="0" fill="hold" nodeType="withEffect">
                                  <p:stCondLst>
                                    <p:cond delay="0"/>
                                  </p:stCondLst>
                                  <p:childTnLst>
                                    <p:animEffect transition="out" filter="fade">
                                      <p:cBhvr>
                                        <p:cTn id="91" dur="1000"/>
                                        <p:tgtEl>
                                          <p:spTgt spid="29"/>
                                        </p:tgtEl>
                                      </p:cBhvr>
                                    </p:animEffect>
                                    <p:set>
                                      <p:cBhvr>
                                        <p:cTn id="92" dur="1" fill="hold">
                                          <p:stCondLst>
                                            <p:cond delay="9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3">
                                            <p:txEl>
                                              <p:pRg st="5" end="5"/>
                                            </p:txEl>
                                          </p:spTgt>
                                        </p:tgtEl>
                                        <p:attrNameLst>
                                          <p:attrName>style.visibility</p:attrName>
                                        </p:attrNameLst>
                                      </p:cBhvr>
                                      <p:to>
                                        <p:strVal val="visible"/>
                                      </p:to>
                                    </p:set>
                                    <p:animEffect transition="in" filter="wipe(left)">
                                      <p:cBhvr>
                                        <p:cTn id="97" dur="1000"/>
                                        <p:tgtEl>
                                          <p:spTgt spid="13">
                                            <p:txEl>
                                              <p:pRg st="5" end="5"/>
                                            </p:txEl>
                                          </p:spTgt>
                                        </p:tgtEl>
                                      </p:cBhvr>
                                    </p:animEffect>
                                  </p:childTnLst>
                                </p:cTn>
                              </p:par>
                              <p:par>
                                <p:cTn id="98" presetID="9" presetClass="exit" presetSubtype="0" fill="hold" nodeType="withEffect">
                                  <p:stCondLst>
                                    <p:cond delay="0"/>
                                  </p:stCondLst>
                                  <p:childTnLst>
                                    <p:animEffect transition="out" filter="dissolve">
                                      <p:cBhvr>
                                        <p:cTn id="99" dur="1000"/>
                                        <p:tgtEl>
                                          <p:spTgt spid="27"/>
                                        </p:tgtEl>
                                      </p:cBhvr>
                                    </p:animEffect>
                                    <p:set>
                                      <p:cBhvr>
                                        <p:cTn id="100" dur="1" fill="hold">
                                          <p:stCondLst>
                                            <p:cond delay="999"/>
                                          </p:stCondLst>
                                        </p:cTn>
                                        <p:tgtEl>
                                          <p:spTgt spid="2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30"/>
                                        </p:tgtEl>
                                      </p:cBhvr>
                                    </p:animEffect>
                                    <p:set>
                                      <p:cBhvr>
                                        <p:cTn id="103" dur="1" fill="hold">
                                          <p:stCondLst>
                                            <p:cond delay="999"/>
                                          </p:stCondLst>
                                        </p:cTn>
                                        <p:tgtEl>
                                          <p:spTgt spid="30"/>
                                        </p:tgtEl>
                                        <p:attrNameLst>
                                          <p:attrName>style.visibility</p:attrName>
                                        </p:attrNameLst>
                                      </p:cBhvr>
                                      <p:to>
                                        <p:strVal val="hidden"/>
                                      </p:to>
                                    </p:set>
                                  </p:childTnLst>
                                </p:cTn>
                              </p:par>
                              <p:par>
                                <p:cTn id="104" presetID="10" presetClass="exit" presetSubtype="0" fill="hold" nodeType="withEffect">
                                  <p:stCondLst>
                                    <p:cond delay="500"/>
                                  </p:stCondLst>
                                  <p:childTnLst>
                                    <p:animEffect transition="out" filter="fade">
                                      <p:cBhvr>
                                        <p:cTn id="105" dur="500"/>
                                        <p:tgtEl>
                                          <p:spTgt spid="26"/>
                                        </p:tgtEl>
                                      </p:cBhvr>
                                    </p:animEffect>
                                    <p:set>
                                      <p:cBhvr>
                                        <p:cTn id="106" dur="1" fill="hold">
                                          <p:stCondLst>
                                            <p:cond delay="499"/>
                                          </p:stCondLst>
                                        </p:cTn>
                                        <p:tgtEl>
                                          <p:spTgt spid="26"/>
                                        </p:tgtEl>
                                        <p:attrNameLst>
                                          <p:attrName>style.visibility</p:attrName>
                                        </p:attrNameLst>
                                      </p:cBhvr>
                                      <p:to>
                                        <p:strVal val="hidden"/>
                                      </p:to>
                                    </p:set>
                                  </p:childTnLst>
                                </p:cTn>
                              </p:par>
                              <p:par>
                                <p:cTn id="107" presetID="10" presetClass="exit" presetSubtype="0" fill="hold" nodeType="withEffect">
                                  <p:stCondLst>
                                    <p:cond delay="50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par>
                                <p:cTn id="110" presetID="7" presetClass="entr" presetSubtype="4" fill="hold" nodeType="withEffect">
                                  <p:stCondLst>
                                    <p:cond delay="500"/>
                                  </p:stCondLst>
                                  <p:childTnLst>
                                    <p:set>
                                      <p:cBhvr>
                                        <p:cTn id="111" dur="1" fill="hold">
                                          <p:stCondLst>
                                            <p:cond delay="0"/>
                                          </p:stCondLst>
                                        </p:cTn>
                                        <p:tgtEl>
                                          <p:spTgt spid="31"/>
                                        </p:tgtEl>
                                        <p:attrNameLst>
                                          <p:attrName>style.visibility</p:attrName>
                                        </p:attrNameLst>
                                      </p:cBhvr>
                                      <p:to>
                                        <p:strVal val="visible"/>
                                      </p:to>
                                    </p:set>
                                    <p:anim calcmode="lin" valueType="num">
                                      <p:cBhvr additive="base">
                                        <p:cTn id="112" dur="1000" fill="hold"/>
                                        <p:tgtEl>
                                          <p:spTgt spid="31"/>
                                        </p:tgtEl>
                                        <p:attrNameLst>
                                          <p:attrName>ppt_x</p:attrName>
                                        </p:attrNameLst>
                                      </p:cBhvr>
                                      <p:tavLst>
                                        <p:tav tm="0">
                                          <p:val>
                                            <p:strVal val="#ppt_x"/>
                                          </p:val>
                                        </p:tav>
                                        <p:tav tm="100000">
                                          <p:val>
                                            <p:strVal val="#ppt_x"/>
                                          </p:val>
                                        </p:tav>
                                      </p:tavLst>
                                    </p:anim>
                                    <p:anim calcmode="lin" valueType="num">
                                      <p:cBhvr additive="base">
                                        <p:cTn id="113"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13" grpId="0" uiExpand="1" build="allAtOnce" animBg="1"/>
      <p:bldP spid="15" grpId="0" animBg="1"/>
      <p:bldP spid="21" grpId="0" animBg="1"/>
      <p:bldP spid="21" grpId="1"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72033" name="Rectangle 1"/>
          <p:cNvSpPr>
            <a:spLocks noChangeArrowheads="1"/>
          </p:cNvSpPr>
          <p:nvPr/>
        </p:nvSpPr>
        <p:spPr bwMode="auto">
          <a:xfrm>
            <a:off x="0" y="0"/>
            <a:ext cx="9144000" cy="10895290"/>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u="sng" dirty="0" smtClean="0">
                <a:hlinkClick r:id="rId2"/>
              </a:rPr>
              <a:t>https://en.wikipedia.org/wiki/Thomas_Jefferson</a:t>
            </a:r>
            <a:endParaRPr lang="en-US" sz="1200" u="sng" dirty="0" smtClean="0"/>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252525"/>
              </a:solidFill>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Jefferson was the primary author of the Declaration of Independence. At age 33, he was one of the youngest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delegates to the Second Continental Congress</a:t>
            </a:r>
            <a:r>
              <a:rPr kumimoji="0" lang="en-US" sz="1200" b="0" i="0" u="none" strike="noStrike" cap="none" normalizeH="0" dirty="0" smtClean="0">
                <a:ln>
                  <a:noFill/>
                </a:ln>
                <a:effectLst/>
                <a:latin typeface="Calibri" pitchFamily="34" charset="0"/>
                <a:ea typeface="Times New Roman" pitchFamily="18" charset="0"/>
                <a:cs typeface="Calibri" pitchFamily="34" charset="0"/>
              </a:rPr>
              <a:t>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 beginning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in 1775 at the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outbreak of the American Revolutionary War,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where a formal declaration of independence from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Britain was overwhelmingly favored.</a:t>
            </a:r>
            <a:r>
              <a:rPr lang="en-US" sz="1200" baseline="30000" dirty="0" smtClean="0">
                <a:latin typeface="Calibri" pitchFamily="34" charset="0"/>
                <a:ea typeface="Times New Roman" pitchFamily="18" charset="0"/>
                <a:cs typeface="Calibri" pitchFamily="34" charset="0"/>
              </a:rPr>
              <a:t> </a:t>
            </a:r>
            <a:r>
              <a:rPr lang="en-US" sz="1200" dirty="0" smtClean="0">
                <a:latin typeface="Calibri" pitchFamily="34" charset="0"/>
                <a:ea typeface="Times New Roman" pitchFamily="18" charset="0"/>
                <a:cs typeface="Calibri" pitchFamily="34" charset="0"/>
              </a:rPr>
              <a:t> J</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efferson chose his words for the Declaration in June 1775, shortly after the war had begun, where the idea of Independence from Britain had long since become popular among the colonies. He was also inspired by the Enlightenment ideals of the sanctity of the individual, as well as by the writings of Locke and Montesquieu.</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He sought out John Adams who had emerged as a leader of the Congress. They became close friends and Adams supported Jefferson's appointment to the Committee of Five formed to draft a declaration of independence in furtherance of the Lee Resolution passed by the Congress, which declared the United Colonies independent. The committee initially thought that Adams should write the document, but Adams persuaded the committee to choose Jefferson.</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Jefferson consulted with other committee members over the next seventeen days, and drew on his own proposed draft of the Virginia Constitution, George Mason's draft of the Virginia Declaration of Rights, and other sources. The other committee members made some changes, and a final draft was presented to the Congress on June 28, 1776.</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The declaration was introduced on Friday, June 28, and congress began debate over its contents on Monday, July 1, resulting in the omission of a fourth of the text, including a passage critical of King George III and the slave trade. Jefferson resented the changes, but he did not speak publicly about the revisions. On July 4, 1776, the Congress ratified the Declaration, and delegates signed it on August 2; in doing so, they were committing an act of treason against the Crown. Jefferson's preamble is regarded as an enduring statement of human rights, and the phrase "all men are created equal" has been called "one of the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best-known sentences in the English language" containing "the most potent and consequential words in American history“</a:t>
            </a:r>
          </a:p>
          <a:p>
            <a:r>
              <a:rPr lang="en-US" sz="1200" dirty="0" smtClean="0"/>
              <a:t>At the start of the Revolution, Jefferson was a Colonel and was named commander of the Albemarle County Militia on September 26, 1775. He was then elected to the Virginia House of Delegates for Albemarle County in September 1776, when finalizing a state constitution was a priority.</a:t>
            </a:r>
            <a:r>
              <a:rPr lang="en-US" sz="1200" baseline="30000" dirty="0" smtClean="0"/>
              <a:t>[</a:t>
            </a:r>
            <a:r>
              <a:rPr lang="en-US" sz="1200" dirty="0" smtClean="0"/>
              <a:t> For nearly three years, he assisted with the constitution and was especially proud of his Bill for Establishing Religious Freedom, which forbade state support of religious institutions or enforcement of religious doctrine. The bill failed to pass, as did his legislation to disestablish the Anglican church, but both were later revived by James Madison.</a:t>
            </a:r>
          </a:p>
          <a:p>
            <a:r>
              <a:rPr lang="en-US" sz="1200" dirty="0" smtClean="0"/>
              <a:t>In 1778, Jefferson was given the task of revising the state's laws. He drafted 126 bills in three years, including laws to streamline the judicial system. Jefferson's proposed statutes provided for general education, which he considered the basis of "republican government". He had become alarmed that Virginia's powerful landed gentry were becoming a hereditary aristocracy. He took the lead in abolishing what he called "feudal and unnatural distinctions." He targeted laws such as entail and primogeniture by which the oldest son inherited all the land. The entail laws made it perpetual: the one who inherited the land could not sell it, but had to bequeath it to his oldest son. As a result, increasingly large plantations, worked by white tenant farmers and by black slaves, gained in size and wealth and political power in the eastern ("Tidewater") tobacco areas. During the Revolutionary era, all such laws were repealed by the states that had them.</a:t>
            </a:r>
          </a:p>
          <a:p>
            <a:r>
              <a:rPr lang="en-US" sz="1200" dirty="0" smtClean="0"/>
              <a:t>Jefferson was elected governor for one-year terms in 1779 and 1780. He transferred the state capital from Williamsburg to Richmond, and introduced measures for public education, religious freedom, and revision of inheritance laws.</a:t>
            </a:r>
          </a:p>
          <a:p>
            <a:r>
              <a:rPr lang="en-US" sz="1200" dirty="0" smtClean="0"/>
              <a:t>During General Benedict Arnold's 1781 invasion of Virginia, Jefferson escaped Richmond just ahead of the British forces, and the city was burned to the ground.</a:t>
            </a:r>
            <a:r>
              <a:rPr lang="en-US" sz="1200" baseline="30000" dirty="0" smtClean="0"/>
              <a:t> </a:t>
            </a:r>
            <a:r>
              <a:rPr lang="en-US" sz="1200" dirty="0" smtClean="0"/>
              <a:t> General Charles Cornwallis that spring dispatched a cavalry force led by </a:t>
            </a:r>
            <a:r>
              <a:rPr lang="en-US" sz="1200" dirty="0" err="1" smtClean="0"/>
              <a:t>Banastre</a:t>
            </a:r>
            <a:r>
              <a:rPr lang="en-US" sz="1200" dirty="0" smtClean="0"/>
              <a:t> Tarleton to capture Jefferson and members of the Assembly at Monticello, but Jack </a:t>
            </a:r>
            <a:r>
              <a:rPr lang="en-US" sz="1200" dirty="0" err="1" smtClean="0"/>
              <a:t>Jouett</a:t>
            </a:r>
            <a:r>
              <a:rPr lang="en-US" sz="1200" dirty="0" smtClean="0"/>
              <a:t> of the Virginia militia thwarted the British plan. Jefferson escaped to Poplar Forest, his plantation to the west. When the General Assembly reconvened in June 1781, it conducted an inquiry into Jefferson's actions which eventually concluded that Jefferson had acted with honor—but he was not re-elected.</a:t>
            </a:r>
          </a:p>
          <a:p>
            <a:r>
              <a:rPr lang="en-US" sz="1200" dirty="0" smtClean="0"/>
              <a:t>The United States formed a Congress of the Confederation following victory in the Revolutionary War and a peace treaty with Great Britain in 1783, to which Jefferson was appointed as a Virginia delegate. He was a member of the committee setting foreign exchange rates and recommended an American currency based on the decimal system which was adopted. He advised formation of the Committee of the States to fill the power vacuum when Congress was in recess. The Committee met when Congress adjourned, but disagreements rendered it dysfunctional.</a:t>
            </a:r>
          </a:p>
          <a:p>
            <a:r>
              <a:rPr lang="en-US" sz="1200" dirty="0" smtClean="0"/>
              <a:t>In the Congress's 1783–84 session, Jefferson acted as chairman of committees to establish a viable system of government for the new Republic and to propose a policy for the settlement of the western territories. Jefferson was the principal author of the Land Ordinance of 1784, whereby Virginia ceded to the national government the vast area that it claimed northwest of the Ohio River. He insisted that this territory should not be used as colonial territory by any of the thirteen states, but that it should be divided into sections which could become states. He plotted borders for nine new states in their initial stages and wrote an ordinance banning slavery in all the nation's territories. Congress made extensive revisions, including rejection of the ban on slavery. The provisions banning slavery were known later as the "Jefferson Proviso;" they were modified and implemented three years later in the Northwest Ordinance of 1787 and became the law for the entire Northwest.</a:t>
            </a:r>
            <a:r>
              <a:rPr lang="en-US" sz="1200" baseline="30000" dirty="0" smtClean="0"/>
              <a:t> </a:t>
            </a:r>
            <a:r>
              <a:rPr lang="en-US" sz="1200" dirty="0" smtClean="0"/>
              <a:t> Jefferson was sent by the Congress of the Confederation to join Benjamin Franklin and John Adams as ministers in Europe for negotiation of trade agreements with England, Spain, and France. Some believed that the recently widowed Jefferson was depressed and that the assignment would distract him from his wife's death.</a:t>
            </a:r>
            <a:r>
              <a:rPr lang="en-US" sz="1200" baseline="30000" dirty="0" smtClean="0"/>
              <a:t> </a:t>
            </a:r>
            <a:r>
              <a:rPr lang="en-US" sz="1200" dirty="0" smtClean="0"/>
              <a:t>With his young daughter Patsy and two servants, he departed in July 1784, arriving in Paris the next month. French foreign minister Count de Vergennes commented, "You replace Monsieur Franklin, I hear." Jefferson replied, "I </a:t>
            </a:r>
            <a:r>
              <a:rPr lang="en-US" sz="1200" i="1" dirty="0" smtClean="0"/>
              <a:t>succeed</a:t>
            </a:r>
            <a:r>
              <a:rPr lang="en-US" sz="1200" dirty="0" smtClean="0"/>
              <a:t>. No man can replace him.“</a:t>
            </a:r>
            <a:r>
              <a:rPr lang="en-US" sz="1200" u="sng" baseline="30000" dirty="0" smtClean="0"/>
              <a:t> </a:t>
            </a:r>
            <a:r>
              <a:rPr lang="en-US" sz="1200" dirty="0" smtClean="0"/>
              <a:t> Franklin resigned as minister in March 1785 and departed in July.</a:t>
            </a:r>
            <a:endParaRPr kumimoji="0" lang="en-US" sz="1200" b="0" i="0" u="none" strike="noStrike" cap="none" normalizeH="0" baseline="30000" dirty="0" smtClean="0">
              <a:ln>
                <a:noFill/>
              </a:ln>
              <a:solidFill>
                <a:srgbClr val="0B0080"/>
              </a:solidFill>
              <a:effectLst/>
              <a:latin typeface="Calibri"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0064294"/>
          </a:xfrm>
          <a:prstGeom prst="rect">
            <a:avLst/>
          </a:prstGeom>
        </p:spPr>
        <p:txBody>
          <a:bodyPr wrap="square">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lang="en-US" sz="1200" u="sng" dirty="0" smtClean="0"/>
          </a:p>
          <a:p>
            <a:r>
              <a:rPr lang="en-US" sz="1200" dirty="0" smtClean="0"/>
              <a:t>Soon after returning from France, Jefferson accepted Washington's invitation to serve as Secretary of State.</a:t>
            </a:r>
            <a:r>
              <a:rPr lang="en-US" sz="1200" baseline="30000" dirty="0" smtClean="0"/>
              <a:t> </a:t>
            </a:r>
            <a:r>
              <a:rPr lang="en-US" sz="1200" dirty="0" smtClean="0"/>
              <a:t>Jefferson had initially expected to return to France, but Washington insisted that he be on his new Cabinet. Pressing issues at this time were the national debt and the permanent location of the capital. Jefferson opposed a national debt, preferring that each state retire its own, in contrast to Secretary of the Treasury Alexander Hamilton, who desired consolidation of various states' debts by the federal government.</a:t>
            </a:r>
            <a:r>
              <a:rPr lang="en-US" sz="1200" baseline="30000" dirty="0" smtClean="0"/>
              <a:t> </a:t>
            </a:r>
            <a:r>
              <a:rPr lang="en-US" sz="1200" dirty="0" smtClean="0"/>
              <a:t> Hamilton also had bold plans to establish the national credit and a national bank, but Jefferson strenuously opposed this and attempted to undermine his agenda, which nearly led Washington to dismiss him from his cabinet. Jefferson later left the cabinet voluntarily; Washington never forgave him, and never spoke to him again.</a:t>
            </a:r>
          </a:p>
          <a:p>
            <a:r>
              <a:rPr lang="en-US" sz="1200" dirty="0" smtClean="0"/>
              <a:t>The second major issue was the capital's permanent location. Hamilton favored a capital close to the major commercial centers of the Northeast, while Washington, Jefferson, and other agrarians wanted it located to the south. After lengthy deadlock, the Compromise of 1790 was struck, permanently locating the capital on the Potomac River, and the federal government assumed the war debts of all thirteen states.</a:t>
            </a:r>
          </a:p>
          <a:p>
            <a:r>
              <a:rPr lang="en-US" sz="1200" dirty="0" smtClean="0"/>
              <a:t>been suffering from migraines and he was tired of Hamilton in-fighting. In May 1792, Jefferson was alarmed at the political rivalries taking shape; he wrote to Washington, urging him to run for re-election that year as a unifying influence. He urged the president to rally the citizenry to a party that would defend democracy against the corrupting influence of banks and </a:t>
            </a:r>
            <a:r>
              <a:rPr lang="en-US" sz="1200" dirty="0" err="1" smtClean="0"/>
              <a:t>monied</a:t>
            </a:r>
            <a:r>
              <a:rPr lang="en-US" sz="1200" dirty="0" smtClean="0"/>
              <a:t> interests, as espoused by the Federalists. Historians recognize this letter as the earliest delineation of Democratic-Republican Party principles.</a:t>
            </a:r>
            <a:r>
              <a:rPr lang="en-US" sz="1200" baseline="30000" dirty="0" smtClean="0"/>
              <a:t> </a:t>
            </a:r>
            <a:r>
              <a:rPr lang="en-US" sz="1200" dirty="0" smtClean="0"/>
              <a:t>Jefferson, Madison, and other Democratic-Republican organizers favored states' rights and local control and opposed federal concentration of power, whereas Hamilton sought more power for the federal government.</a:t>
            </a:r>
          </a:p>
          <a:p>
            <a:r>
              <a:rPr lang="en-US" sz="1200" dirty="0" smtClean="0"/>
              <a:t>Jefferson supported France against Britain when the two nations fought in 1793, though his arguments in the Cabinet were undercut by French Revolutionary envoy Edmond-Charles </a:t>
            </a:r>
            <a:r>
              <a:rPr lang="en-US" sz="1200" dirty="0" err="1" smtClean="0"/>
              <a:t>Genêt's</a:t>
            </a:r>
            <a:r>
              <a:rPr lang="en-US" sz="1200" dirty="0" smtClean="0"/>
              <a:t> open scorn for President Washington. In his discussions with British Minister George Hammond, Jefferson tried unsuccessfully to persuade the British to acknowledge their violation of the Treaty of Paris, to vacate their posts in the Northwest, and to compensate the U.S. for slaves whom the British had freed at the end of the war. Seeking a return to private life, Jefferson resigned the cabinet position in December 1793, perhaps to bolster his political influence from outside the administration.</a:t>
            </a:r>
          </a:p>
          <a:p>
            <a:r>
              <a:rPr lang="en-US" sz="1200" dirty="0" smtClean="0"/>
              <a:t>In the presidential campaign of 1796, Jefferson lost the electoral college vote to Federalist John Adams by 71–68 and was elected vice president because of a mistake in voting for Adams' running mate. As presiding officer of the Senate, he assumed a more passive role than his predecessor John Adams. He allowed the Senate to freely conduct debates and confined his participation to procedural issues, which he called an "honorable and easy" role.</a:t>
            </a:r>
            <a:r>
              <a:rPr lang="en-US" sz="1200" baseline="30000" dirty="0" smtClean="0"/>
              <a:t> </a:t>
            </a:r>
            <a:r>
              <a:rPr lang="en-US" sz="1200" dirty="0" smtClean="0"/>
              <a:t>Jefferson had previously studied parliamentary law and procedure for forty years, making him unusually well qualified to serve as presiding officer. In 1800, he published his assembled notes on Senate procedure as </a:t>
            </a:r>
            <a:r>
              <a:rPr lang="en-US" sz="1200" i="1" dirty="0" smtClean="0"/>
              <a:t>A Manual of Parliamentary Practice</a:t>
            </a:r>
            <a:r>
              <a:rPr lang="en-US" sz="1200" dirty="0" smtClean="0"/>
              <a:t>.</a:t>
            </a:r>
          </a:p>
          <a:p>
            <a:r>
              <a:rPr lang="en-US" sz="1200" dirty="0" smtClean="0"/>
              <a:t>Jefferson held four confidential talks with French consul Joseph </a:t>
            </a:r>
            <a:r>
              <a:rPr lang="en-US" sz="1200" dirty="0" err="1" smtClean="0"/>
              <a:t>Létombe</a:t>
            </a:r>
            <a:r>
              <a:rPr lang="en-US" sz="1200" dirty="0" smtClean="0"/>
              <a:t> in the spring of 1797 where he attacked Adams, predicting that his rival would serve only one term. He also encouraged France to invade England, and advised </a:t>
            </a:r>
            <a:r>
              <a:rPr lang="en-US" sz="1200" dirty="0" err="1" smtClean="0"/>
              <a:t>Létombe</a:t>
            </a:r>
            <a:r>
              <a:rPr lang="en-US" sz="1200" dirty="0" smtClean="0"/>
              <a:t> to stall any American envoys sent to Paris by instructing him to "listen to them and then drag out the negotiations at length and mollify them by the urbanity of the proceedings.“</a:t>
            </a:r>
            <a:r>
              <a:rPr lang="en-US" sz="1200" baseline="30000" dirty="0" smtClean="0"/>
              <a:t>  </a:t>
            </a:r>
            <a:r>
              <a:rPr lang="en-US" sz="1200" dirty="0" smtClean="0"/>
              <a:t>This toughened the tone that the French government adopted toward the Adams administration. After Adams' initial peace envoys were rebuffed, Jefferson and his supporters lobbied for the release of papers related to the incident, called the XYZ Affair after the letters used to disguise the identities of the French officials involved.</a:t>
            </a:r>
            <a:r>
              <a:rPr lang="en-US" sz="1200" baseline="30000" dirty="0" smtClean="0"/>
              <a:t> </a:t>
            </a:r>
            <a:r>
              <a:rPr lang="en-US" sz="1200" dirty="0" smtClean="0"/>
              <a:t> However, the tactic backfired when it was revealed that French officials had demanded bribes, rallying public support against France. The U.S. began an undeclared naval war with France known as the Quasi-War.</a:t>
            </a:r>
          </a:p>
          <a:p>
            <a:r>
              <a:rPr lang="en-US" sz="1200" dirty="0" smtClean="0"/>
              <a:t>During the Adams presidency, the Federalists rebuilt the military, levied new taxes, and enacted the Alien and Sedition Acts. Jefferson believed that these laws were intended to suppress Democratic-Republicans, rather than prosecute enemy aliens, and considered them unconstitutional. To rally opposition, he and James Madison anonymously wrote the Kentucky and Virginia Resolutions, declaring that the federal government had no right to exercise powers not specifically delegated to it by the states. The resolutions followed the "interposition" approach of Madison, in which states may shield their citizens from federal laws that they deem unconstitutional. Jefferson advocated nullification, allowing states to invalidate federal laws altogether.</a:t>
            </a:r>
            <a:r>
              <a:rPr lang="en-US" sz="1200" baseline="30000" dirty="0" smtClean="0"/>
              <a:t> </a:t>
            </a:r>
            <a:r>
              <a:rPr lang="en-US" sz="1200" dirty="0" smtClean="0"/>
              <a:t>Jefferson warned that, "unless arrested at the threshold", the Alien and Sedition Acts would "necessarily drive these states into revolution and blood".</a:t>
            </a:r>
          </a:p>
          <a:p>
            <a:r>
              <a:rPr lang="en-US" sz="1200" dirty="0" smtClean="0"/>
              <a:t>Historian Ron </a:t>
            </a:r>
            <a:r>
              <a:rPr lang="en-US" sz="1200" dirty="0" err="1" smtClean="0"/>
              <a:t>Chernow</a:t>
            </a:r>
            <a:r>
              <a:rPr lang="en-US" sz="1200" dirty="0" smtClean="0"/>
              <a:t> claims that "the theoretical damage of the Kentucky and Virginia Resolutions was deep and lasting, and was a recipe for disunion", contributing to the American Civil War as well as later events. Washington was so appalled by the resolutions that he told Patrick Henry that, if "systematically and </a:t>
            </a:r>
            <a:r>
              <a:rPr lang="en-US" sz="1200" dirty="0" err="1" smtClean="0"/>
              <a:t>pertinaciously</a:t>
            </a:r>
            <a:r>
              <a:rPr lang="en-US" sz="1200" dirty="0" smtClean="0"/>
              <a:t> pursued", the resolutions would "dissolve the union or produce coercion."</a:t>
            </a:r>
          </a:p>
          <a:p>
            <a:r>
              <a:rPr lang="en-US" sz="1200" dirty="0" smtClean="0"/>
              <a:t>Jefferson and Madison moved to Philadelphia and founded the National Gazette in 1791, along with poet and writer Phillip Freneau, in an effort to counter Hamilton's Federalist policies, which Hamilton was promoting through the influential Federalist newspaper the Gazette of the United States. The National Gazette made particular criticism of the policies promoted by Alexander Hamilton, often through anonymous essays signed by the pen name </a:t>
            </a:r>
            <a:r>
              <a:rPr lang="en-US" sz="1200" i="1" dirty="0" smtClean="0"/>
              <a:t>Brutus</a:t>
            </a:r>
            <a:r>
              <a:rPr lang="en-US" sz="1200" dirty="0" smtClean="0"/>
              <a:t> at Jefferson's urging, which were actually written by Madison.</a:t>
            </a:r>
          </a:p>
          <a:p>
            <a:r>
              <a:rPr lang="en-US" sz="1200" dirty="0" smtClean="0"/>
              <a:t>Jefferson had always admired Washington's leadership skills but felt that his Federalist party was leading the country in the wrong direction. Jefferson thought it wise not to attend his funeral in 1799 because of acute differences with Washington while serving as Secretary of State, and remained at Monticello.</a:t>
            </a:r>
          </a:p>
          <a:p>
            <a:endParaRPr lang="en-US" sz="1200" u="sng" dirty="0" smtClean="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7294305"/>
          </a:xfrm>
          <a:prstGeom prst="rect">
            <a:avLst/>
          </a:prstGeom>
        </p:spPr>
        <p:txBody>
          <a:bodyPr wrap="square">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lang="en-US" sz="1200" u="sng" dirty="0" smtClean="0"/>
          </a:p>
          <a:p>
            <a:r>
              <a:rPr lang="en-US" sz="1200" dirty="0" smtClean="0"/>
              <a:t>In the 1800 presidential election, Jefferson contended once more against Federalist John Adams. Adams' campaign was weakened by unpopular taxes and vicious Federalist infighting over his actions in the Quasi-War. Republicans pointed to the Alien and Sedition Acts and accused the Federalists of being secret monarchists, while Federalists charged that Jefferson was a godless libertine in thrall to the French. Historian Joyce Appleby said the election was "one of the most acrimonious in the annals of American history".</a:t>
            </a:r>
          </a:p>
          <a:p>
            <a:r>
              <a:rPr lang="en-US" sz="1200" dirty="0" smtClean="0"/>
              <a:t>Republicans ultimately won more electoral college votes, but Jefferson and his vice-presidential candidate Aaron Burr unexpectedly received an equal total. Due to the tie, the election was decided by the Federalist-dominated House of Representatives. Hamilton lobbied Federalist representatives on Jefferson's behalf, believing him a lesser political evil than Burr. On February 17, 1801, after thirty-six ballots, the House elected Jefferson president and Burr vice president.</a:t>
            </a:r>
          </a:p>
          <a:p>
            <a:r>
              <a:rPr lang="en-US" sz="1200" dirty="0" smtClean="0"/>
              <a:t>The win was marked by Republican celebrations throughout the country. Some of Jefferson's opponents argued that he owed his victory over Adams to the South's inflated number of electors, due to counting slaves as partial population under the Three-Fifths Compromise." Others alleged that Jefferson secured James </a:t>
            </a:r>
            <a:r>
              <a:rPr lang="en-US" sz="1200" dirty="0" err="1" smtClean="0"/>
              <a:t>Asheton</a:t>
            </a:r>
            <a:r>
              <a:rPr lang="en-US" sz="1200" dirty="0" smtClean="0"/>
              <a:t> Bayard's tie-breaking electoral vote by guaranteeing the retention of various Federalist posts in the government. Jefferson disputed the allegation, and the historical record is inconclusive.</a:t>
            </a:r>
          </a:p>
          <a:p>
            <a:r>
              <a:rPr lang="en-US" sz="1200" dirty="0" smtClean="0"/>
              <a:t>The transition proceeded smoothly, marking a watershed in American history. As historian Gordon S. Wood writes, "it was one of the first popular elections in modern history that resulted in the peaceful transfer of power from one 'party' to another.</a:t>
            </a:r>
          </a:p>
          <a:p>
            <a:r>
              <a:rPr lang="en-US" sz="1200" dirty="0" smtClean="0"/>
              <a:t>Jefferson was sworn in by Chief Justice John Marshall at the new Capitol in Washington, D.C. on March 4, 1801. In contrast to his predecessors, Jefferson exhibited a dislike of formal etiquette; he arrived alone on horseback without escort, dressed plainly and, after dismounting, retired his own horse to the nearby stable.</a:t>
            </a:r>
            <a:r>
              <a:rPr lang="en-US" sz="1200" baseline="30000" dirty="0" smtClean="0"/>
              <a:t> </a:t>
            </a:r>
            <a:r>
              <a:rPr lang="en-US" sz="1200" dirty="0" smtClean="0"/>
              <a:t> His inaugural address struck a note of reconciliation, declaring, "We have been called by different names brethren of the same principle. We are all Republicans, we are all Federalists.“</a:t>
            </a:r>
            <a:r>
              <a:rPr lang="en-US" sz="1200" baseline="30000" dirty="0" smtClean="0"/>
              <a:t> </a:t>
            </a:r>
            <a:r>
              <a:rPr lang="en-US" sz="1200" dirty="0" smtClean="0"/>
              <a:t>Ideologically, Jefferson stressed "equal and exact justice to all men", minority rights, and freedom of speech, religion, and press. He said that a free and democratic government was "the strongest government on earth." He nominated moderate Republicans to his cabinet: James Madison as Secretary of State, Henry Dearborn as Secretary of War, Levi Lincoln as Attorney General, and Robert Smith as Secretary of the Navy.</a:t>
            </a:r>
          </a:p>
          <a:p>
            <a:r>
              <a:rPr lang="en-US" sz="1200" dirty="0" smtClean="0"/>
              <a:t>Upon assuming office, he first confronted an $83 million national debt. He began dismantling Hamilton's Federalist fiscal system with help from Secretary of Treasury Albert Gallatin.  Jefferson's administration eliminated the whiskey excise and other taxes after closing "unnecessary offices" and cutting "useless establishments and expenses". They attempted to disassemble the national bank and its effect of increasing national debt, but were dissuaded by Gallatin.</a:t>
            </a:r>
            <a:r>
              <a:rPr lang="en-US" sz="1200" baseline="30000" dirty="0" smtClean="0"/>
              <a:t> </a:t>
            </a:r>
            <a:r>
              <a:rPr lang="en-US" sz="1200" dirty="0" smtClean="0"/>
              <a:t>Jefferson shrank the Navy, deeming it unnecessary in peacetime.</a:t>
            </a:r>
            <a:r>
              <a:rPr lang="en-US" sz="1200" baseline="30000" dirty="0" smtClean="0"/>
              <a:t> </a:t>
            </a:r>
            <a:r>
              <a:rPr lang="en-US" sz="1200" dirty="0" smtClean="0"/>
              <a:t> Instead, he incorporated a fleet of inexpensive gunboats used only for defense with the idea that they would not provoke foreign hostilities.</a:t>
            </a:r>
            <a:r>
              <a:rPr lang="en-US" sz="1200" baseline="30000" dirty="0" smtClean="0"/>
              <a:t> </a:t>
            </a:r>
            <a:r>
              <a:rPr lang="en-US" sz="1200" dirty="0" smtClean="0"/>
              <a:t> After two terms, he had lowered the national debt from $83 million to $57 million.</a:t>
            </a:r>
            <a:r>
              <a:rPr lang="en-US" sz="1200" baseline="30000" dirty="0" smtClean="0"/>
              <a:t> </a:t>
            </a:r>
            <a:endParaRPr lang="en-US" sz="1200" dirty="0" smtClean="0"/>
          </a:p>
          <a:p>
            <a:r>
              <a:rPr lang="en-US" sz="1200" dirty="0" smtClean="0"/>
              <a:t>Jefferson pardoned several of those imprisoned under the Alien and Sedition Acts. Congressional Republicans repealed the Judiciary Act of 1801, which removed nearly all of Adams' "midnight judges" from office. A subsequent appointment battle led to the Supreme Court's landmark decision in </a:t>
            </a:r>
            <a:r>
              <a:rPr lang="en-US" sz="1200" i="1" dirty="0" err="1" smtClean="0"/>
              <a:t>Marbury</a:t>
            </a:r>
            <a:r>
              <a:rPr lang="en-US" sz="1200" i="1" dirty="0" smtClean="0"/>
              <a:t> v. Madison</a:t>
            </a:r>
            <a:r>
              <a:rPr lang="en-US" sz="1200" dirty="0" smtClean="0"/>
              <a:t>, asserting judicial review over executive branch actions.</a:t>
            </a:r>
            <a:r>
              <a:rPr lang="en-US" sz="1200" baseline="30000" dirty="0" smtClean="0"/>
              <a:t> </a:t>
            </a:r>
            <a:r>
              <a:rPr lang="en-US" sz="1200" dirty="0" smtClean="0"/>
              <a:t> Jefferson appointed three Supreme Court justices: William Johnson (1804), Henry </a:t>
            </a:r>
            <a:r>
              <a:rPr lang="en-US" sz="1200" dirty="0" err="1" smtClean="0"/>
              <a:t>Brockholst</a:t>
            </a:r>
            <a:r>
              <a:rPr lang="en-US" sz="1200" dirty="0" smtClean="0"/>
              <a:t> Livingston (1807), and Thomas Todd (1807).</a:t>
            </a:r>
          </a:p>
          <a:p>
            <a:r>
              <a:rPr lang="en-US" sz="1200" dirty="0" smtClean="0"/>
              <a:t>Jefferson strongly felt the need for a national military university, producing an officer engineering corps for a national defense based on the advancement of the sciences, rather than having to rely on foreign sources for top grade engineers with questionable loyalty. He signed the Military Peace Establishment Act on March 16, 1802, thus founding the United States Military </a:t>
            </a:r>
            <a:r>
              <a:rPr lang="en-US" sz="1200" dirty="0" err="1" smtClean="0"/>
              <a:t>Academ</a:t>
            </a:r>
            <a:r>
              <a:rPr lang="en-US" sz="1200" dirty="0" smtClean="0"/>
              <a:t> at West Point. The Act documented in 29 sections a new set of laws and limits for the military. Jefferson was also hoping to bring reform to the Executive branch, replacing Federalists and active opponents throughout the officer corps to promote Republican values.</a:t>
            </a:r>
          </a:p>
          <a:p>
            <a:endParaRPr lang="en-US" sz="1200" u="sng" dirty="0" smtClean="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sp useBgFill="1">
        <p:nvSpPr>
          <p:cNvPr id="13" name="TextBox 12"/>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sp useBgFill="1">
        <p:nvSpPr>
          <p:cNvPr id="7" name="TextBox 6"/>
          <p:cNvSpPr txBox="1"/>
          <p:nvPr/>
        </p:nvSpPr>
        <p:spPr>
          <a:xfrm>
            <a:off x="228600" y="4397276"/>
            <a:ext cx="8915400" cy="2308324"/>
          </a:xfrm>
          <a:prstGeom prst="rect">
            <a:avLst/>
          </a:prstGeom>
        </p:spPr>
        <p:txBody>
          <a:bodyPr wrap="square" rtlCol="0">
            <a:spAutoFit/>
          </a:bodyPr>
          <a:lstStyle/>
          <a:p>
            <a:r>
              <a:rPr lang="en-US" sz="2400" dirty="0" smtClean="0"/>
              <a:t>age 32:  represents Virginia in the 2nd Continental Congress in (1775)</a:t>
            </a:r>
          </a:p>
          <a:p>
            <a:r>
              <a:rPr lang="en-US" sz="2400" dirty="0" smtClean="0"/>
              <a:t>age 33:  primary author of Declaration of Independence (1776)</a:t>
            </a:r>
          </a:p>
          <a:p>
            <a:r>
              <a:rPr lang="en-US" sz="2400" dirty="0" smtClean="0"/>
              <a:t>age 33-40:  Revolutionary War years (1776-1783)</a:t>
            </a:r>
          </a:p>
          <a:p>
            <a:r>
              <a:rPr lang="en-US" sz="2400" dirty="0" smtClean="0"/>
              <a:t>age 47-50:  Secretary of State for George Washington (1790-1793)</a:t>
            </a:r>
          </a:p>
          <a:p>
            <a:r>
              <a:rPr lang="en-US" sz="2400" dirty="0" smtClean="0"/>
              <a:t>age 54-58:  Vice-President of USA under John Adams (1797-1801)</a:t>
            </a:r>
          </a:p>
          <a:p>
            <a:r>
              <a:rPr lang="en-US" sz="2400" dirty="0" smtClean="0"/>
              <a:t>age 58: elected 3</a:t>
            </a:r>
            <a:r>
              <a:rPr lang="en-US" sz="2400" baseline="30000" dirty="0" smtClean="0"/>
              <a:t>rd</a:t>
            </a:r>
            <a:r>
              <a:rPr lang="en-US" sz="2400" dirty="0" smtClean="0"/>
              <a:t> president of USA - 1801</a:t>
            </a:r>
            <a:endParaRPr lang="en-US" sz="2400" dirty="0"/>
          </a:p>
        </p:txBody>
      </p:sp>
      <p:grpSp>
        <p:nvGrpSpPr>
          <p:cNvPr id="30" name="Group 29"/>
          <p:cNvGrpSpPr/>
          <p:nvPr/>
        </p:nvGrpSpPr>
        <p:grpSpPr>
          <a:xfrm>
            <a:off x="-846364" y="-152400"/>
            <a:ext cx="10477500" cy="7135586"/>
            <a:chOff x="-846364" y="-152400"/>
            <a:chExt cx="10477500" cy="7135586"/>
          </a:xfrm>
        </p:grpSpPr>
        <p:grpSp>
          <p:nvGrpSpPr>
            <p:cNvPr id="14" name="Group 13"/>
            <p:cNvGrpSpPr/>
            <p:nvPr/>
          </p:nvGrpSpPr>
          <p:grpSpPr>
            <a:xfrm>
              <a:off x="0" y="-152400"/>
              <a:ext cx="9144000" cy="7010400"/>
              <a:chOff x="0" y="-152400"/>
              <a:chExt cx="9144000" cy="7010400"/>
            </a:xfrm>
          </p:grpSpPr>
          <p:sp useBgFill="1">
            <p:nvSpPr>
              <p:cNvPr id="15" name="TextBox 14"/>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6" name="TextBox 15"/>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17" name="Picture 2" descr="Image result for united states in 1776"/>
              <p:cNvPicPr>
                <a:picLocks noChangeAspect="1" noChangeArrowheads="1"/>
              </p:cNvPicPr>
              <p:nvPr/>
            </p:nvPicPr>
            <p:blipFill>
              <a:blip r:embed="rId2" cstate="print"/>
              <a:srcRect/>
              <a:stretch>
                <a:fillRect/>
              </a:stretch>
            </p:blipFill>
            <p:spPr bwMode="auto">
              <a:xfrm>
                <a:off x="0" y="667511"/>
                <a:ext cx="9144000" cy="6190489"/>
              </a:xfrm>
              <a:prstGeom prst="rect">
                <a:avLst/>
              </a:prstGeom>
              <a:noFill/>
            </p:spPr>
          </p:pic>
          <p:grpSp>
            <p:nvGrpSpPr>
              <p:cNvPr id="18" name="Group 26"/>
              <p:cNvGrpSpPr/>
              <p:nvPr/>
            </p:nvGrpSpPr>
            <p:grpSpPr>
              <a:xfrm>
                <a:off x="0" y="4038600"/>
                <a:ext cx="3352800" cy="2819400"/>
                <a:chOff x="0" y="4038600"/>
                <a:chExt cx="3352800" cy="2819400"/>
              </a:xfrm>
            </p:grpSpPr>
            <p:pic>
              <p:nvPicPr>
                <p:cNvPr id="19"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grpSp>
              <p:nvGrpSpPr>
                <p:cNvPr id="20" name="Group 3"/>
                <p:cNvGrpSpPr/>
                <p:nvPr/>
              </p:nvGrpSpPr>
              <p:grpSpPr>
                <a:xfrm>
                  <a:off x="0" y="5181600"/>
                  <a:ext cx="3352800" cy="1676400"/>
                  <a:chOff x="0" y="5181600"/>
                  <a:chExt cx="3352800" cy="1676400"/>
                </a:xfrm>
              </p:grpSpPr>
              <p:sp>
                <p:nvSpPr>
                  <p:cNvPr id="21" name="Rectangle 2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25"/>
            <p:cNvGrpSpPr/>
            <p:nvPr/>
          </p:nvGrpSpPr>
          <p:grpSpPr>
            <a:xfrm>
              <a:off x="-846364" y="506185"/>
              <a:ext cx="10477500" cy="6477001"/>
              <a:chOff x="-846364" y="506185"/>
              <a:chExt cx="10477500" cy="6477001"/>
            </a:xfrm>
          </p:grpSpPr>
          <p:sp>
            <p:nvSpPr>
              <p:cNvPr id="27" name="Freeform 26"/>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4"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11" name="Picture 5" descr="US flag 15 stars.svg"/>
          <p:cNvPicPr>
            <a:picLocks noChangeAspect="1" noChangeArrowheads="1"/>
          </p:cNvPicPr>
          <p:nvPr/>
        </p:nvPicPr>
        <p:blipFill>
          <a:blip r:embed="rId5" cstate="print"/>
          <a:srcRect/>
          <a:stretch>
            <a:fillRect/>
          </a:stretch>
        </p:blipFill>
        <p:spPr bwMode="auto">
          <a:xfrm>
            <a:off x="2971800" y="883920"/>
            <a:ext cx="5638800" cy="3383280"/>
          </a:xfrm>
          <a:prstGeom prst="rect">
            <a:avLst/>
          </a:prstGeom>
          <a:noFill/>
          <a:effectLst>
            <a:outerShdw dist="76200" dir="8400000" algn="ctr" rotWithShape="0">
              <a:schemeClr val="tx1"/>
            </a:outerShdw>
          </a:effectLst>
        </p:spPr>
      </p:pic>
      <p:sp>
        <p:nvSpPr>
          <p:cNvPr id="12" name="TextBox 11"/>
          <p:cNvSpPr txBox="1"/>
          <p:nvPr/>
        </p:nvSpPr>
        <p:spPr>
          <a:xfrm>
            <a:off x="4876800" y="6167735"/>
            <a:ext cx="806631" cy="461665"/>
          </a:xfrm>
          <a:prstGeom prst="rect">
            <a:avLst/>
          </a:prstGeom>
          <a:noFill/>
        </p:spPr>
        <p:txBody>
          <a:bodyPr wrap="none" rtlCol="0">
            <a:spAutoFit/>
          </a:bodyPr>
          <a:lstStyle/>
          <a:p>
            <a:r>
              <a:rPr lang="en-US" sz="2400" dirty="0" smtClean="0">
                <a:effectLst>
                  <a:outerShdw dist="50800" dir="7200000" algn="ctr" rotWithShape="0">
                    <a:srgbClr val="FF0000"/>
                  </a:outerShdw>
                </a:effectLst>
              </a:rPr>
              <a:t>1801</a:t>
            </a:r>
            <a:endParaRPr lang="en-US" sz="2400" dirty="0">
              <a:effectLst>
                <a:outerShdw dist="50800" dir="7200000" algn="ctr" rotWithShape="0">
                  <a:srgbClr val="FF0000"/>
                </a:outerShdw>
              </a:effectLst>
            </a:endParaRPr>
          </a:p>
        </p:txBody>
      </p:sp>
      <p:grpSp>
        <p:nvGrpSpPr>
          <p:cNvPr id="23" name="Group 18"/>
          <p:cNvGrpSpPr>
            <a:grpSpLocks noChangeAspect="1"/>
          </p:cNvGrpSpPr>
          <p:nvPr/>
        </p:nvGrpSpPr>
        <p:grpSpPr>
          <a:xfrm>
            <a:off x="228600" y="3657600"/>
            <a:ext cx="2378927" cy="3048000"/>
            <a:chOff x="5867400" y="3733800"/>
            <a:chExt cx="2438400" cy="3124200"/>
          </a:xfrm>
        </p:grpSpPr>
        <p:pic>
          <p:nvPicPr>
            <p:cNvPr id="24" name="Picture 6" descr="http://www.history.org/almanack/people/images/thomasjefferson_sm.jpg"/>
            <p:cNvPicPr>
              <a:picLocks noChangeAspect="1" noChangeArrowheads="1"/>
            </p:cNvPicPr>
            <p:nvPr/>
          </p:nvPicPr>
          <p:blipFill>
            <a:blip r:embed="rId4"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25" name="TextBox 2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6" presetClass="emph" presetSubtype="0" fill="hold" grpId="1" nodeType="withEffect">
                                  <p:stCondLst>
                                    <p:cond delay="0"/>
                                  </p:stCondLst>
                                  <p:childTnLst>
                                    <p:animScale>
                                      <p:cBhvr>
                                        <p:cTn id="9" dur="1000" fill="hold"/>
                                        <p:tgtEl>
                                          <p:spTgt spid="12"/>
                                        </p:tgtEl>
                                      </p:cBhvr>
                                      <p:by x="200000" y="200000"/>
                                    </p:animScale>
                                  </p:childTnLst>
                                </p:cTn>
                              </p:par>
                            </p:childTnLst>
                          </p:cTn>
                        </p:par>
                        <p:par>
                          <p:cTn id="10" fill="hold">
                            <p:stCondLst>
                              <p:cond delay="1000"/>
                            </p:stCondLst>
                            <p:childTnLst>
                              <p:par>
                                <p:cTn id="11" presetID="64" presetClass="path" presetSubtype="0" accel="50000" decel="50000" fill="hold" grpId="2" nodeType="afterEffect">
                                  <p:stCondLst>
                                    <p:cond delay="0"/>
                                  </p:stCondLst>
                                  <p:childTnLst>
                                    <p:animMotion origin="layout" path="M -5.55556E-7 -3.7037E-7 L 0.24757 -0.87731 " pathEditMode="relative" rAng="0" ptsTypes="AA">
                                      <p:cBhvr>
                                        <p:cTn id="12" dur="1000" fill="hold"/>
                                        <p:tgtEl>
                                          <p:spTgt spid="12"/>
                                        </p:tgtEl>
                                        <p:attrNameLst>
                                          <p:attrName>ppt_x</p:attrName>
                                          <p:attrName>ppt_y</p:attrName>
                                        </p:attrNameLst>
                                      </p:cBhvr>
                                      <p:rCtr x="124" y="-439"/>
                                    </p:animMotion>
                                  </p:childTnLst>
                                </p:cTn>
                              </p:par>
                              <p:par>
                                <p:cTn id="13" presetID="10" presetClass="exit" presetSubtype="0" fill="hold" grpId="1" nodeType="withEffect">
                                  <p:stCondLst>
                                    <p:cond delay="0"/>
                                  </p:stCondLst>
                                  <p:childTnLst>
                                    <p:animEffect transition="out" filter="fade">
                                      <p:cBhvr>
                                        <p:cTn id="14" dur="2000"/>
                                        <p:tgtEl>
                                          <p:spTgt spid="7">
                                            <p:txEl>
                                              <p:pRg st="0" end="0"/>
                                            </p:txEl>
                                          </p:spTgt>
                                        </p:tgtEl>
                                      </p:cBhvr>
                                    </p:animEffect>
                                    <p:set>
                                      <p:cBhvr>
                                        <p:cTn id="15" dur="1" fill="hold">
                                          <p:stCondLst>
                                            <p:cond delay="1999"/>
                                          </p:stCondLst>
                                        </p:cTn>
                                        <p:tgtEl>
                                          <p:spTgt spid="7">
                                            <p:txEl>
                                              <p:pRg st="0" end="0"/>
                                            </p:txEl>
                                          </p:spTgt>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7">
                                            <p:txEl>
                                              <p:pRg st="1" end="1"/>
                                            </p:txEl>
                                          </p:spTgt>
                                        </p:tgtEl>
                                      </p:cBhvr>
                                    </p:animEffect>
                                    <p:set>
                                      <p:cBhvr>
                                        <p:cTn id="18" dur="1" fill="hold">
                                          <p:stCondLst>
                                            <p:cond delay="1999"/>
                                          </p:stCondLst>
                                        </p:cTn>
                                        <p:tgtEl>
                                          <p:spTgt spid="7">
                                            <p:txEl>
                                              <p:pRg st="1" end="1"/>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7">
                                            <p:txEl>
                                              <p:pRg st="2" end="2"/>
                                            </p:txEl>
                                          </p:spTgt>
                                        </p:tgtEl>
                                      </p:cBhvr>
                                    </p:animEffect>
                                    <p:set>
                                      <p:cBhvr>
                                        <p:cTn id="21" dur="1" fill="hold">
                                          <p:stCondLst>
                                            <p:cond delay="1999"/>
                                          </p:stCondLst>
                                        </p:cTn>
                                        <p:tgtEl>
                                          <p:spTgt spid="7">
                                            <p:txEl>
                                              <p:pRg st="2" end="2"/>
                                            </p:txEl>
                                          </p:spTgt>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7">
                                            <p:txEl>
                                              <p:pRg st="3" end="3"/>
                                            </p:txEl>
                                          </p:spTgt>
                                        </p:tgtEl>
                                      </p:cBhvr>
                                    </p:animEffect>
                                    <p:set>
                                      <p:cBhvr>
                                        <p:cTn id="24" dur="1" fill="hold">
                                          <p:stCondLst>
                                            <p:cond delay="1999"/>
                                          </p:stCondLst>
                                        </p:cTn>
                                        <p:tgtEl>
                                          <p:spTgt spid="7">
                                            <p:txEl>
                                              <p:pRg st="3" end="3"/>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7">
                                            <p:txEl>
                                              <p:pRg st="4" end="4"/>
                                            </p:txEl>
                                          </p:spTgt>
                                        </p:tgtEl>
                                      </p:cBhvr>
                                    </p:animEffect>
                                    <p:set>
                                      <p:cBhvr>
                                        <p:cTn id="27" dur="1" fill="hold">
                                          <p:stCondLst>
                                            <p:cond delay="1999"/>
                                          </p:stCondLst>
                                        </p:cTn>
                                        <p:tgtEl>
                                          <p:spTgt spid="7">
                                            <p:txEl>
                                              <p:pRg st="4" end="4"/>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7">
                                            <p:txEl>
                                              <p:pRg st="5" end="5"/>
                                            </p:txEl>
                                          </p:spTgt>
                                        </p:tgtEl>
                                      </p:cBhvr>
                                    </p:animEffect>
                                    <p:set>
                                      <p:cBhvr>
                                        <p:cTn id="30" dur="1" fill="hold">
                                          <p:stCondLst>
                                            <p:cond delay="1999"/>
                                          </p:stCondLst>
                                        </p:cTn>
                                        <p:tgtEl>
                                          <p:spTgt spid="7">
                                            <p:txEl>
                                              <p:pRg st="5" end="5"/>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7">
                                            <p:bg/>
                                          </p:spTgt>
                                        </p:tgtEl>
                                      </p:cBhvr>
                                    </p:animEffect>
                                    <p:set>
                                      <p:cBhvr>
                                        <p:cTn id="33" dur="1" fill="hold">
                                          <p:stCondLst>
                                            <p:cond delay="1999"/>
                                          </p:stCondLst>
                                        </p:cTn>
                                        <p:tgtEl>
                                          <p:spTgt spid="7">
                                            <p:bg/>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par>
                                <p:cTn id="37" presetID="10" presetClass="exit" presetSubtype="0" fill="hold" grpId="4" nodeType="withEffect">
                                  <p:stCondLst>
                                    <p:cond delay="500"/>
                                  </p:stCondLst>
                                  <p:childTnLst>
                                    <p:animEffect transition="out" filter="fade">
                                      <p:cBhvr>
                                        <p:cTn id="38" dur="1000"/>
                                        <p:tgtEl>
                                          <p:spTgt spid="12"/>
                                        </p:tgtEl>
                                      </p:cBhvr>
                                    </p:animEffect>
                                    <p:set>
                                      <p:cBhvr>
                                        <p:cTn id="39" dur="1" fill="hold">
                                          <p:stCondLst>
                                            <p:cond delay="9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childTnLst>
                                </p:cTn>
                              </p:par>
                              <p:par>
                                <p:cTn id="45" presetID="10" presetClass="exit" presetSubtype="0" fill="hold" grpId="0" nodeType="withEffect">
                                  <p:stCondLst>
                                    <p:cond delay="0"/>
                                  </p:stCondLst>
                                  <p:childTnLst>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par>
                                <p:cTn id="48" presetID="42" presetClass="path" presetSubtype="0" accel="50000" decel="50000" fill="hold" nodeType="withEffect">
                                  <p:stCondLst>
                                    <p:cond delay="0"/>
                                  </p:stCondLst>
                                  <p:childTnLst>
                                    <p:animMotion origin="layout" path="M 0 0  L 0 0.33333  E" pathEditMode="relative" ptsTypes="">
                                      <p:cBhvr>
                                        <p:cTn id="49" dur="1000" fill="hold"/>
                                        <p:tgtEl>
                                          <p:spTgt spid="3"/>
                                        </p:tgtEl>
                                        <p:attrNameLst>
                                          <p:attrName>ppt_x</p:attrName>
                                          <p:attrName>ppt_y</p:attrName>
                                        </p:attrNameLst>
                                      </p:cBhvr>
                                    </p:animMotion>
                                  </p:childTnLst>
                                </p:cTn>
                              </p:par>
                              <p:par>
                                <p:cTn id="50" presetID="53" presetClass="exit" presetSubtype="0" fill="hold" nodeType="with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par>
                                <p:cTn id="55" presetID="8" presetClass="emph" presetSubtype="0" fill="hold" nodeType="withEffect">
                                  <p:stCondLst>
                                    <p:cond delay="0"/>
                                  </p:stCondLst>
                                  <p:childTnLst>
                                    <p:animRot by="21600000">
                                      <p:cBhvr>
                                        <p:cTn id="56" dur="1000" fill="hold"/>
                                        <p:tgtEl>
                                          <p:spTgt spid="11"/>
                                        </p:tgtEl>
                                        <p:attrNameLst>
                                          <p:attrName>r</p:attrName>
                                        </p:attrNameLst>
                                      </p:cBhvr>
                                    </p:animRot>
                                  </p:childTnLst>
                                </p:cTn>
                              </p:par>
                              <p:par>
                                <p:cTn id="57" presetID="10" presetClass="entr" presetSubtype="0" fill="hold" nodeType="withEffect">
                                  <p:stCondLst>
                                    <p:cond delay="5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childTnLst>
                                </p:cTn>
                              </p:par>
                              <p:par>
                                <p:cTn id="60" presetID="10" presetClass="exit" presetSubtype="0" fill="hold" nodeType="withEffect">
                                  <p:stCondLst>
                                    <p:cond delay="500"/>
                                  </p:stCondLst>
                                  <p:childTnLst>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7" grpId="1" build="allAtOnce" animBg="1"/>
      <p:bldP spid="12" grpId="1"/>
      <p:bldP spid="12" grpId="2"/>
      <p:bldP spid="12" grpId="3"/>
      <p:bldP spid="12" grpId="4"/>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pic>
        <p:nvPicPr>
          <p:cNvPr id="11" name="Picture 2" descr="Image result for united states in 1776"/>
          <p:cNvPicPr>
            <a:picLocks noChangeAspect="1" noChangeArrowheads="1"/>
          </p:cNvPicPr>
          <p:nvPr/>
        </p:nvPicPr>
        <p:blipFill>
          <a:blip r:embed="rId2" cstate="print"/>
          <a:srcRect/>
          <a:stretch>
            <a:fillRect/>
          </a:stretch>
        </p:blipFill>
        <p:spPr bwMode="auto">
          <a:xfrm>
            <a:off x="0" y="667511"/>
            <a:ext cx="9144000" cy="6190489"/>
          </a:xfrm>
          <a:prstGeom prst="rect">
            <a:avLst/>
          </a:prstGeom>
          <a:noFill/>
        </p:spPr>
      </p:pic>
      <p:pic>
        <p:nvPicPr>
          <p:cNvPr id="162818" name="Picture 2" descr="Image result for united states in 1802"/>
          <p:cNvPicPr>
            <a:picLocks noChangeAspect="1" noChangeArrowheads="1"/>
          </p:cNvPicPr>
          <p:nvPr/>
        </p:nvPicPr>
        <p:blipFill>
          <a:blip r:embed="rId3" cstate="print"/>
          <a:srcRect/>
          <a:stretch>
            <a:fillRect/>
          </a:stretch>
        </p:blipFill>
        <p:spPr bwMode="auto">
          <a:xfrm>
            <a:off x="0" y="671511"/>
            <a:ext cx="9144000" cy="6186489"/>
          </a:xfrm>
          <a:prstGeom prst="rect">
            <a:avLst/>
          </a:prstGeom>
          <a:noFill/>
        </p:spPr>
      </p:pic>
      <p:grpSp>
        <p:nvGrpSpPr>
          <p:cNvPr id="25" name="Group 24"/>
          <p:cNvGrpSpPr/>
          <p:nvPr/>
        </p:nvGrpSpPr>
        <p:grpSpPr>
          <a:xfrm>
            <a:off x="-846364" y="506185"/>
            <a:ext cx="10477500" cy="6477001"/>
            <a:chOff x="-846364" y="506185"/>
            <a:chExt cx="10477500" cy="6477001"/>
          </a:xfrm>
        </p:grpSpPr>
        <p:sp>
          <p:nvSpPr>
            <p:cNvPr id="26" name="Freeform 25"/>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0" y="667512"/>
            <a:ext cx="5485220"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5.6 Million</a:t>
            </a:r>
            <a:endParaRPr lang="en-US" sz="3200" dirty="0">
              <a:effectLst>
                <a:outerShdw dist="50800" dir="5400000" algn="ctr" rotWithShape="0">
                  <a:srgbClr val="FF0000"/>
                </a:outerShdw>
              </a:effectLst>
            </a:endParaRPr>
          </a:p>
        </p:txBody>
      </p:sp>
      <p:sp>
        <p:nvSpPr>
          <p:cNvPr id="14" name="Oval 13"/>
          <p:cNvSpPr/>
          <p:nvPr/>
        </p:nvSpPr>
        <p:spPr>
          <a:xfrm>
            <a:off x="5257800" y="4191000"/>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752600" y="4114800"/>
            <a:ext cx="1143000" cy="457200"/>
          </a:xfrm>
          <a:prstGeom prst="rect">
            <a:avLst/>
          </a:prstGeom>
          <a:noFill/>
        </p:spPr>
      </p:pic>
      <p:grpSp>
        <p:nvGrpSpPr>
          <p:cNvPr id="4"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5"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16" name="Freeform 15"/>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18" name="Freeform 17"/>
          <p:cNvSpPr/>
          <p:nvPr/>
        </p:nvSpPr>
        <p:spPr>
          <a:xfrm>
            <a:off x="6611007" y="18288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blurRad="228600" dist="88900" dir="5400000" algn="ctr" rotWithShape="0">
              <a:schemeClr val="accent6">
                <a:lumMod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7862803">
            <a:off x="6355075" y="3528861"/>
            <a:ext cx="2384947"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~5,000,000</a:t>
            </a:r>
            <a:endParaRPr lang="en-US" sz="3600" dirty="0">
              <a:effectLst>
                <a:outerShdw dist="38100" dir="5400000" algn="ctr" rotWithShape="0">
                  <a:srgbClr val="FF0000"/>
                </a:outerShdw>
              </a:effectLst>
            </a:endParaRPr>
          </a:p>
        </p:txBody>
      </p:sp>
      <p:sp>
        <p:nvSpPr>
          <p:cNvPr id="24" name="TextBox 23"/>
          <p:cNvSpPr txBox="1"/>
          <p:nvPr/>
        </p:nvSpPr>
        <p:spPr>
          <a:xfrm rot="18002766">
            <a:off x="5548870" y="3381940"/>
            <a:ext cx="1981200"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~600,000</a:t>
            </a:r>
            <a:endParaRPr lang="en-US" sz="3600" dirty="0">
              <a:effectLst>
                <a:outerShdw dist="38100" dir="5400000" algn="ctr" rotWithShape="0">
                  <a:srgbClr val="FF0000"/>
                </a:outerShdw>
              </a:effectLst>
            </a:endParaRPr>
          </a:p>
        </p:txBody>
      </p:sp>
      <p:sp>
        <p:nvSpPr>
          <p:cNvPr id="19" name="TextBox 18"/>
          <p:cNvSpPr txBox="1"/>
          <p:nvPr/>
        </p:nvSpPr>
        <p:spPr>
          <a:xfrm>
            <a:off x="0" y="1219200"/>
            <a:ext cx="5029200" cy="523220"/>
          </a:xfrm>
          <a:prstGeom prst="rect">
            <a:avLst/>
          </a:prstGeom>
          <a:solidFill>
            <a:schemeClr val="bg1"/>
          </a:solidFill>
        </p:spPr>
        <p:txBody>
          <a:bodyPr wrap="square" rtlCol="0">
            <a:spAutoFit/>
          </a:bodyPr>
          <a:lstStyle/>
          <a:p>
            <a:r>
              <a:rPr lang="en-US" sz="2800" dirty="0" smtClean="0">
                <a:effectLst>
                  <a:outerShdw dist="38100" dir="5400000" algn="ctr" rotWithShape="0">
                    <a:srgbClr val="FF0000"/>
                  </a:outerShdw>
                </a:effectLst>
              </a:rPr>
              <a:t>  - 90% live east of the mountains</a:t>
            </a:r>
            <a:endParaRPr lang="en-US" sz="2800" dirty="0">
              <a:effectLst>
                <a:outerShdw dist="381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62818"/>
                                        </p:tgtEl>
                                        <p:attrNameLst>
                                          <p:attrName>style.visibility</p:attrName>
                                        </p:attrNameLst>
                                      </p:cBhvr>
                                      <p:to>
                                        <p:strVal val="visible"/>
                                      </p:to>
                                    </p:set>
                                    <p:animEffect transition="in" filter="fade">
                                      <p:cBhvr>
                                        <p:cTn id="19" dur="1000"/>
                                        <p:tgtEl>
                                          <p:spTgt spid="162818"/>
                                        </p:tgtEl>
                                      </p:cBhvr>
                                    </p:animEffect>
                                  </p:childTnLst>
                                </p:cTn>
                              </p:par>
                              <p:par>
                                <p:cTn id="20" presetID="10" presetClass="exit" presetSubtype="0" fill="hold" nodeType="withEffect">
                                  <p:stCondLst>
                                    <p:cond delay="50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1000"/>
                                        <p:tgtEl>
                                          <p:spTgt spid="16"/>
                                        </p:tgtEl>
                                      </p:cBhvr>
                                    </p:animEffect>
                                  </p:childTnLst>
                                </p:cTn>
                              </p:par>
                              <p:par>
                                <p:cTn id="33" presetID="10" presetClass="exit" presetSubtype="0" fill="hold" grpId="0"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1000" fill="hold"/>
                                        <p:tgtEl>
                                          <p:spTgt spid="22"/>
                                        </p:tgtEl>
                                        <p:attrNameLst>
                                          <p:attrName>ppt_w</p:attrName>
                                        </p:attrNameLst>
                                      </p:cBhvr>
                                      <p:tavLst>
                                        <p:tav tm="0">
                                          <p:val>
                                            <p:fltVal val="0"/>
                                          </p:val>
                                        </p:tav>
                                        <p:tav tm="100000">
                                          <p:val>
                                            <p:strVal val="#ppt_w"/>
                                          </p:val>
                                        </p:tav>
                                      </p:tavLst>
                                    </p:anim>
                                    <p:anim calcmode="lin" valueType="num">
                                      <p:cBhvr>
                                        <p:cTn id="58" dur="1000" fill="hold"/>
                                        <p:tgtEl>
                                          <p:spTgt spid="22"/>
                                        </p:tgtEl>
                                        <p:attrNameLst>
                                          <p:attrName>ppt_h</p:attrName>
                                        </p:attrNameLst>
                                      </p:cBhvr>
                                      <p:tavLst>
                                        <p:tav tm="0">
                                          <p:val>
                                            <p:fltVal val="0"/>
                                          </p:val>
                                        </p:tav>
                                        <p:tav tm="100000">
                                          <p:val>
                                            <p:strVal val="#ppt_h"/>
                                          </p:val>
                                        </p:tav>
                                      </p:tavLst>
                                    </p:anim>
                                    <p:animEffect transition="in" filter="fade">
                                      <p:cBhvr>
                                        <p:cTn id="59" dur="1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ppt_w</p:attrName>
                                        </p:attrNameLst>
                                      </p:cBhvr>
                                      <p:tavLst>
                                        <p:tav tm="0">
                                          <p:val>
                                            <p:fltVal val="0"/>
                                          </p:val>
                                        </p:tav>
                                        <p:tav tm="100000">
                                          <p:val>
                                            <p:strVal val="#ppt_w"/>
                                          </p:val>
                                        </p:tav>
                                      </p:tavLst>
                                    </p:anim>
                                    <p:anim calcmode="lin" valueType="num">
                                      <p:cBhvr>
                                        <p:cTn id="65" dur="1000" fill="hold"/>
                                        <p:tgtEl>
                                          <p:spTgt spid="24"/>
                                        </p:tgtEl>
                                        <p:attrNameLst>
                                          <p:attrName>ppt_h</p:attrName>
                                        </p:attrNameLst>
                                      </p:cBhvr>
                                      <p:tavLst>
                                        <p:tav tm="0">
                                          <p:val>
                                            <p:fltVal val="0"/>
                                          </p:val>
                                        </p:tav>
                                        <p:tav tm="100000">
                                          <p:val>
                                            <p:strVal val="#ppt_h"/>
                                          </p:val>
                                        </p:tav>
                                      </p:tavLst>
                                    </p:anim>
                                    <p:animEffect transition="in" filter="fade">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P spid="17" grpId="1"/>
      <p:bldP spid="18" grpId="0" animBg="1"/>
      <p:bldP spid="22" grpId="0"/>
      <p:bldP spid="24" grpId="0"/>
      <p:bldP spid="1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33" name="TextBox 32"/>
          <p:cNvSpPr txBox="1"/>
          <p:nvPr/>
        </p:nvSpPr>
        <p:spPr>
          <a:xfrm>
            <a:off x="1" y="0"/>
            <a:ext cx="9143999" cy="769441"/>
          </a:xfrm>
          <a:prstGeom prst="rect">
            <a:avLst/>
          </a:prstGeom>
        </p:spPr>
        <p:txBody>
          <a:bodyPr wrap="square" rtlCol="0">
            <a:spAutoFit/>
          </a:bodyPr>
          <a:lstStyle/>
          <a:p>
            <a:r>
              <a:rPr lang="en-US" sz="4400" b="1" dirty="0" smtClean="0">
                <a:effectLst>
                  <a:outerShdw dist="50800" dir="5400000" algn="ctr" rotWithShape="0">
                    <a:srgbClr val="FF0000"/>
                  </a:outerShdw>
                </a:effectLst>
                <a:latin typeface="Tempus Sans ITC" pitchFamily="82" charset="0"/>
              </a:rPr>
              <a:t>            </a:t>
            </a:r>
            <a:r>
              <a:rPr lang="en-US" sz="3200" b="1" dirty="0" smtClean="0">
                <a:effectLst>
                  <a:outerShdw dist="50800" dir="5400000" algn="ctr" rotWithShape="0">
                    <a:srgbClr val="FF0000"/>
                  </a:outerShdw>
                </a:effectLst>
                <a:latin typeface="Tempus Sans ITC" pitchFamily="82" charset="0"/>
              </a:rPr>
              <a:t>  </a:t>
            </a:r>
            <a:r>
              <a:rPr lang="en-US" sz="4400" b="1" dirty="0" smtClean="0">
                <a:effectLst>
                  <a:outerShdw dist="50800" dir="5400000" algn="ctr" rotWithShape="0">
                    <a:srgbClr val="FF0000"/>
                  </a:outerShdw>
                </a:effectLst>
                <a:latin typeface="Tempus Sans ITC" pitchFamily="82" charset="0"/>
              </a:rPr>
              <a:t>What will happen in            ?</a:t>
            </a:r>
            <a:endParaRPr lang="en-US" sz="4400" b="1" dirty="0">
              <a:effectLst>
                <a:outerShdw dist="50800" dir="5400000" algn="ctr" rotWithShape="0">
                  <a:srgbClr val="FF0000"/>
                </a:outerShdw>
              </a:effectLst>
              <a:latin typeface="Tempus Sans ITC" pitchFamily="82" charset="0"/>
            </a:endParaRPr>
          </a:p>
        </p:txBody>
      </p:sp>
      <p:sp useBgFill="1">
        <p:nvSpPr>
          <p:cNvPr id="4" name="TextBox 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sp useBgFill="1">
        <p:nvSpPr>
          <p:cNvPr id="34" name="TextBox 3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1803</a:t>
            </a:r>
            <a:endParaRPr lang="en-US" sz="5400" b="1" dirty="0">
              <a:effectLst>
                <a:outerShdw dist="50800" dir="5400000" algn="ctr" rotWithShape="0">
                  <a:srgbClr val="FF0000"/>
                </a:outerShdw>
              </a:effectLst>
            </a:endParaRPr>
          </a:p>
        </p:txBody>
      </p:sp>
      <p:pic>
        <p:nvPicPr>
          <p:cNvPr id="5" name="Picture 2" descr="Image result for united states in 1802"/>
          <p:cNvPicPr>
            <a:picLocks noChangeAspect="1" noChangeArrowheads="1"/>
          </p:cNvPicPr>
          <p:nvPr/>
        </p:nvPicPr>
        <p:blipFill>
          <a:blip r:embed="rId2" cstate="print"/>
          <a:srcRect/>
          <a:stretch>
            <a:fillRect/>
          </a:stretch>
        </p:blipFill>
        <p:spPr bwMode="auto">
          <a:xfrm>
            <a:off x="0" y="671511"/>
            <a:ext cx="9144000" cy="6186489"/>
          </a:xfrm>
          <a:prstGeom prst="rect">
            <a:avLst/>
          </a:prstGeom>
          <a:noFill/>
        </p:spPr>
      </p:pic>
      <p:grpSp>
        <p:nvGrpSpPr>
          <p:cNvPr id="46" name="Group 45"/>
          <p:cNvGrpSpPr/>
          <p:nvPr/>
        </p:nvGrpSpPr>
        <p:grpSpPr>
          <a:xfrm>
            <a:off x="-846364" y="506185"/>
            <a:ext cx="10477500" cy="6477001"/>
            <a:chOff x="-846364" y="506185"/>
            <a:chExt cx="10477500" cy="6477001"/>
          </a:xfrm>
        </p:grpSpPr>
        <p:sp>
          <p:nvSpPr>
            <p:cNvPr id="47" name="Freeform 46"/>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3810000" y="803565"/>
            <a:ext cx="53187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18760" h="1330035">
                <a:moveTo>
                  <a:pt x="0" y="453043"/>
                </a:moveTo>
                <a:cubicBezTo>
                  <a:pt x="52647" y="489064"/>
                  <a:pt x="295795" y="715586"/>
                  <a:pt x="378229" y="781395"/>
                </a:cubicBezTo>
                <a:cubicBezTo>
                  <a:pt x="460663" y="847204"/>
                  <a:pt x="472440" y="834042"/>
                  <a:pt x="494607" y="847897"/>
                </a:cubicBezTo>
                <a:cubicBezTo>
                  <a:pt x="516774" y="861752"/>
                  <a:pt x="483524" y="858981"/>
                  <a:pt x="511233" y="864523"/>
                </a:cubicBezTo>
                <a:cubicBezTo>
                  <a:pt x="538942" y="870065"/>
                  <a:pt x="619299" y="878377"/>
                  <a:pt x="660862" y="881148"/>
                </a:cubicBezTo>
                <a:cubicBezTo>
                  <a:pt x="702425" y="883919"/>
                  <a:pt x="732905" y="850668"/>
                  <a:pt x="760614" y="881148"/>
                </a:cubicBezTo>
                <a:cubicBezTo>
                  <a:pt x="788323" y="911628"/>
                  <a:pt x="804949" y="994755"/>
                  <a:pt x="827116" y="1064028"/>
                </a:cubicBezTo>
                <a:cubicBezTo>
                  <a:pt x="849283" y="1133301"/>
                  <a:pt x="865909" y="1263533"/>
                  <a:pt x="893618" y="1296784"/>
                </a:cubicBezTo>
                <a:cubicBezTo>
                  <a:pt x="921327" y="1330035"/>
                  <a:pt x="968433" y="1294013"/>
                  <a:pt x="993371" y="1263533"/>
                </a:cubicBezTo>
                <a:cubicBezTo>
                  <a:pt x="1018309" y="1233053"/>
                  <a:pt x="1023851" y="1152697"/>
                  <a:pt x="1043247" y="1113904"/>
                </a:cubicBezTo>
                <a:cubicBezTo>
                  <a:pt x="1062643" y="1075111"/>
                  <a:pt x="1101436" y="1069570"/>
                  <a:pt x="1109749" y="1030777"/>
                </a:cubicBezTo>
                <a:cubicBezTo>
                  <a:pt x="1118062" y="991984"/>
                  <a:pt x="1101436" y="942108"/>
                  <a:pt x="1093123" y="881148"/>
                </a:cubicBezTo>
                <a:cubicBezTo>
                  <a:pt x="1084810" y="820188"/>
                  <a:pt x="1048789" y="701039"/>
                  <a:pt x="1059873" y="665017"/>
                </a:cubicBezTo>
                <a:cubicBezTo>
                  <a:pt x="1070957" y="628995"/>
                  <a:pt x="1093123" y="653933"/>
                  <a:pt x="1159625" y="665017"/>
                </a:cubicBezTo>
                <a:cubicBezTo>
                  <a:pt x="1226127" y="676101"/>
                  <a:pt x="1359130" y="720435"/>
                  <a:pt x="1458883" y="731519"/>
                </a:cubicBezTo>
                <a:cubicBezTo>
                  <a:pt x="1558636" y="742603"/>
                  <a:pt x="1758142" y="731519"/>
                  <a:pt x="1758142" y="731519"/>
                </a:cubicBezTo>
                <a:cubicBezTo>
                  <a:pt x="1832957" y="731519"/>
                  <a:pt x="1871749" y="712123"/>
                  <a:pt x="1907771" y="731519"/>
                </a:cubicBezTo>
                <a:cubicBezTo>
                  <a:pt x="1943793" y="750915"/>
                  <a:pt x="1855124" y="825730"/>
                  <a:pt x="1974273" y="847897"/>
                </a:cubicBezTo>
                <a:cubicBezTo>
                  <a:pt x="2093422" y="870064"/>
                  <a:pt x="2376054" y="861752"/>
                  <a:pt x="2622665" y="864523"/>
                </a:cubicBezTo>
                <a:cubicBezTo>
                  <a:pt x="2869276" y="867294"/>
                  <a:pt x="3271058" y="811876"/>
                  <a:pt x="3453938" y="864523"/>
                </a:cubicBezTo>
                <a:cubicBezTo>
                  <a:pt x="3636818" y="917170"/>
                  <a:pt x="3634047" y="1133301"/>
                  <a:pt x="3719945" y="1180406"/>
                </a:cubicBezTo>
                <a:cubicBezTo>
                  <a:pt x="3805843" y="1227511"/>
                  <a:pt x="3872345" y="1158239"/>
                  <a:pt x="3969327" y="1147155"/>
                </a:cubicBezTo>
                <a:cubicBezTo>
                  <a:pt x="4066309" y="1136071"/>
                  <a:pt x="4210396" y="1119446"/>
                  <a:pt x="4301836" y="1113904"/>
                </a:cubicBezTo>
                <a:cubicBezTo>
                  <a:pt x="4393276" y="1108362"/>
                  <a:pt x="4470862" y="1149926"/>
                  <a:pt x="4517967" y="1113904"/>
                </a:cubicBezTo>
                <a:cubicBezTo>
                  <a:pt x="4565072" y="1077882"/>
                  <a:pt x="4573385" y="969816"/>
                  <a:pt x="4584469" y="897773"/>
                </a:cubicBezTo>
                <a:cubicBezTo>
                  <a:pt x="4595553" y="825730"/>
                  <a:pt x="4562302" y="753686"/>
                  <a:pt x="4584469" y="681643"/>
                </a:cubicBezTo>
                <a:cubicBezTo>
                  <a:pt x="4606636" y="609600"/>
                  <a:pt x="4675909" y="515388"/>
                  <a:pt x="4717473" y="465512"/>
                </a:cubicBezTo>
                <a:cubicBezTo>
                  <a:pt x="4759037" y="415636"/>
                  <a:pt x="4800600" y="415635"/>
                  <a:pt x="4833851" y="382384"/>
                </a:cubicBezTo>
                <a:cubicBezTo>
                  <a:pt x="4867102" y="349133"/>
                  <a:pt x="4897582" y="307569"/>
                  <a:pt x="4916978" y="266006"/>
                </a:cubicBezTo>
                <a:cubicBezTo>
                  <a:pt x="4936374" y="224443"/>
                  <a:pt x="4944687" y="169025"/>
                  <a:pt x="4950229" y="133003"/>
                </a:cubicBezTo>
                <a:cubicBezTo>
                  <a:pt x="4955771" y="96981"/>
                  <a:pt x="5318760" y="33250"/>
                  <a:pt x="4950229" y="49875"/>
                </a:cubicBezTo>
                <a:lnTo>
                  <a:pt x="2092035" y="0"/>
                </a:lnTo>
                <a:lnTo>
                  <a:pt x="0" y="4530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12"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pic>
        <p:nvPicPr>
          <p:cNvPr id="16"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29400" y="5257800"/>
            <a:ext cx="1219200" cy="523220"/>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15240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3505200" y="31242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10200" y="9144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30480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a:xfrm>
            <a:off x="228600" y="3657600"/>
            <a:ext cx="2378927" cy="3048000"/>
            <a:chOff x="5867400" y="3733800"/>
            <a:chExt cx="2438400" cy="3124200"/>
          </a:xfrm>
        </p:grpSpPr>
        <p:pic>
          <p:nvPicPr>
            <p:cNvPr id="7" name="Picture 6" descr="http://www.history.org/almanack/people/images/thomasjefferson_sm.jpg"/>
            <p:cNvPicPr>
              <a:picLocks noChangeAspect="1" noChangeArrowheads="1"/>
            </p:cNvPicPr>
            <p:nvPr/>
          </p:nvPicPr>
          <p:blipFill>
            <a:blip r:embed="rId4" cstate="print"/>
            <a:srcRect t="6934" r="3030"/>
            <a:stretch>
              <a:fillRect/>
            </a:stretch>
          </p:blipFill>
          <p:spPr bwMode="auto">
            <a:xfrm>
              <a:off x="5867400" y="3733800"/>
              <a:ext cx="2438400" cy="3124200"/>
            </a:xfrm>
            <a:prstGeom prst="rect">
              <a:avLst/>
            </a:prstGeom>
            <a:noFill/>
            <a:ln w="50800">
              <a:solidFill>
                <a:srgbClr val="FF0000"/>
              </a:solidFill>
            </a:ln>
          </p:spPr>
        </p:pic>
        <p:sp>
          <p:nvSpPr>
            <p:cNvPr id="8" name="TextBox 7"/>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81922" name="Picture 2" descr="Image result for seaman the dog"/>
          <p:cNvPicPr>
            <a:picLocks noChangeAspect="1" noChangeArrowheads="1"/>
          </p:cNvPicPr>
          <p:nvPr/>
        </p:nvPicPr>
        <p:blipFill>
          <a:blip r:embed="rId5" cstate="print"/>
          <a:srcRect/>
          <a:stretch>
            <a:fillRect/>
          </a:stretch>
        </p:blipFill>
        <p:spPr bwMode="auto">
          <a:xfrm>
            <a:off x="0" y="4638674"/>
            <a:ext cx="1905000" cy="2219326"/>
          </a:xfrm>
          <a:prstGeom prst="rect">
            <a:avLst/>
          </a:prstGeom>
          <a:noFill/>
        </p:spPr>
      </p:pic>
      <p:sp>
        <p:nvSpPr>
          <p:cNvPr id="39" name="TextBox 38"/>
          <p:cNvSpPr txBox="1"/>
          <p:nvPr/>
        </p:nvSpPr>
        <p:spPr>
          <a:xfrm>
            <a:off x="304800" y="2133600"/>
            <a:ext cx="6324600" cy="4647426"/>
          </a:xfrm>
          <a:prstGeom prst="rect">
            <a:avLst/>
          </a:prstGeom>
          <a:noFill/>
        </p:spPr>
        <p:txBody>
          <a:bodyPr wrap="square" rtlCol="0">
            <a:spAutoFit/>
          </a:bodyPr>
          <a:lstStyle/>
          <a:p>
            <a:r>
              <a:rPr lang="en-US" sz="4400" b="1" dirty="0" smtClean="0">
                <a:solidFill>
                  <a:srgbClr val="FFC000"/>
                </a:solidFill>
                <a:effectLst>
                  <a:outerShdw dist="50800" dir="5400000" sx="102000" sy="102000" algn="ctr" rotWithShape="0">
                    <a:schemeClr val="tx1"/>
                  </a:outerShdw>
                </a:effectLst>
              </a:rPr>
              <a:t> Northwest Passage</a:t>
            </a:r>
          </a:p>
          <a:p>
            <a:r>
              <a:rPr lang="en-US" sz="4400" b="1" dirty="0" smtClean="0">
                <a:solidFill>
                  <a:srgbClr val="FFC000"/>
                </a:solidFill>
                <a:effectLst>
                  <a:outerShdw dist="50800" dir="5400000" sx="102000" sy="102000" algn="ctr" rotWithShape="0">
                    <a:schemeClr val="tx1"/>
                  </a:outerShdw>
                </a:effectLst>
              </a:rPr>
              <a:t>   Louisiana Purchase</a:t>
            </a:r>
          </a:p>
          <a:p>
            <a:r>
              <a:rPr lang="en-US" sz="4400" b="1" dirty="0" smtClean="0">
                <a:solidFill>
                  <a:srgbClr val="FFC000"/>
                </a:solidFill>
                <a:effectLst>
                  <a:outerShdw dist="50800" dir="5400000" sx="102000" sy="102000" algn="ctr" rotWithShape="0">
                    <a:schemeClr val="tx1"/>
                  </a:outerShdw>
                </a:effectLst>
              </a:rPr>
              <a:t>     Corps of Discovery</a:t>
            </a:r>
          </a:p>
          <a:p>
            <a:endParaRPr lang="en-US" sz="4400" b="1" dirty="0" smtClean="0">
              <a:solidFill>
                <a:srgbClr val="FFC000"/>
              </a:solidFill>
              <a:effectLst>
                <a:outerShdw dist="50800" dir="5400000" sx="102000" sy="102000" algn="ctr" rotWithShape="0">
                  <a:schemeClr val="tx1"/>
                </a:outerShdw>
              </a:effectLst>
            </a:endParaRPr>
          </a:p>
          <a:p>
            <a:endParaRPr lang="en-US" sz="4400" b="1" dirty="0" smtClean="0">
              <a:solidFill>
                <a:srgbClr val="FFC000"/>
              </a:solidFill>
              <a:effectLst>
                <a:outerShdw dist="50800" dir="5400000" sx="102000" sy="102000" algn="ctr" rotWithShape="0">
                  <a:schemeClr val="tx1"/>
                </a:outerShdw>
              </a:effectLst>
            </a:endParaRPr>
          </a:p>
          <a:p>
            <a:endParaRPr lang="en-US" sz="3200" b="1" dirty="0" smtClean="0">
              <a:solidFill>
                <a:srgbClr val="FFC000"/>
              </a:solidFill>
              <a:effectLst>
                <a:outerShdw dist="50800" dir="5400000" sx="102000" sy="102000" algn="ctr" rotWithShape="0">
                  <a:schemeClr val="tx1"/>
                </a:outerShdw>
              </a:effectLst>
            </a:endParaRPr>
          </a:p>
          <a:p>
            <a:r>
              <a:rPr lang="en-US" sz="4400" b="1" dirty="0" smtClean="0">
                <a:solidFill>
                  <a:srgbClr val="FFC000"/>
                </a:solidFill>
                <a:effectLst>
                  <a:outerShdw dist="50800" dir="5400000" sx="102000" sy="102000" algn="ctr" rotWithShape="0">
                    <a:schemeClr val="tx1"/>
                  </a:outerShdw>
                </a:effectLst>
              </a:rPr>
              <a:t>		meet Seaman! </a:t>
            </a:r>
            <a:endParaRPr lang="en-US" sz="4400" b="1" dirty="0">
              <a:solidFill>
                <a:srgbClr val="FFC000"/>
              </a:solidFill>
              <a:effectLst>
                <a:outerShdw dist="50800" dir="5400000" sx="102000" sy="102000" algn="ctr" rotWithShape="0">
                  <a:schemeClr val="tx1"/>
                </a:outerShdw>
              </a:effectLst>
            </a:endParaRPr>
          </a:p>
        </p:txBody>
      </p:sp>
      <p:grpSp>
        <p:nvGrpSpPr>
          <p:cNvPr id="45" name="Group 44"/>
          <p:cNvGrpSpPr/>
          <p:nvPr/>
        </p:nvGrpSpPr>
        <p:grpSpPr>
          <a:xfrm>
            <a:off x="0" y="667512"/>
            <a:ext cx="8382000" cy="4376988"/>
            <a:chOff x="0" y="667512"/>
            <a:chExt cx="8382000" cy="4376988"/>
          </a:xfrm>
        </p:grpSpPr>
        <p:grpSp>
          <p:nvGrpSpPr>
            <p:cNvPr id="43" name="Group 42"/>
            <p:cNvGrpSpPr/>
            <p:nvPr/>
          </p:nvGrpSpPr>
          <p:grpSpPr>
            <a:xfrm>
              <a:off x="0" y="667512"/>
              <a:ext cx="8382000" cy="4376988"/>
              <a:chOff x="0" y="667512"/>
              <a:chExt cx="8382000" cy="4376988"/>
            </a:xfrm>
          </p:grpSpPr>
          <p:sp>
            <p:nvSpPr>
              <p:cNvPr id="9" name="TextBox 8"/>
              <p:cNvSpPr txBox="1"/>
              <p:nvPr/>
            </p:nvSpPr>
            <p:spPr>
              <a:xfrm>
                <a:off x="0" y="667512"/>
                <a:ext cx="5485220"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5.6 Million</a:t>
                </a:r>
                <a:endParaRPr lang="en-US" sz="3200" dirty="0">
                  <a:effectLst>
                    <a:outerShdw dist="50800" dir="5400000" algn="ctr" rotWithShape="0">
                      <a:srgbClr val="FF0000"/>
                    </a:outerShdw>
                  </a:effectLst>
                </a:endParaRPr>
              </a:p>
            </p:txBody>
          </p:sp>
          <p:sp>
            <p:nvSpPr>
              <p:cNvPr id="37" name="Freeform 36"/>
              <p:cNvSpPr/>
              <p:nvPr/>
            </p:nvSpPr>
            <p:spPr>
              <a:xfrm>
                <a:off x="6611007" y="18288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blurRad="228600" dist="88900" dir="5400000" algn="ctr" rotWithShape="0">
                  <a:schemeClr val="accent6">
                    <a:lumMod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rot="17862803">
                <a:off x="6355075" y="3528861"/>
                <a:ext cx="2384947"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~5,000,000</a:t>
                </a:r>
                <a:endParaRPr lang="en-US" sz="3600" dirty="0">
                  <a:effectLst>
                    <a:outerShdw dist="38100" dir="5400000" algn="ctr" rotWithShape="0">
                      <a:srgbClr val="FF0000"/>
                    </a:outerShdw>
                  </a:effectLst>
                </a:endParaRPr>
              </a:p>
            </p:txBody>
          </p:sp>
          <p:sp>
            <p:nvSpPr>
              <p:cNvPr id="42" name="TextBox 41"/>
              <p:cNvSpPr txBox="1"/>
              <p:nvPr/>
            </p:nvSpPr>
            <p:spPr>
              <a:xfrm rot="18002766">
                <a:off x="5548870" y="3381940"/>
                <a:ext cx="1981200"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~600,000</a:t>
                </a:r>
                <a:endParaRPr lang="en-US" sz="3600" dirty="0">
                  <a:effectLst>
                    <a:outerShdw dist="38100" dir="5400000" algn="ctr" rotWithShape="0">
                      <a:srgbClr val="FF0000"/>
                    </a:outerShdw>
                  </a:effectLst>
                </a:endParaRPr>
              </a:p>
            </p:txBody>
          </p:sp>
        </p:grpSp>
        <p:sp>
          <p:nvSpPr>
            <p:cNvPr id="44" name="TextBox 43"/>
            <p:cNvSpPr txBox="1"/>
            <p:nvPr/>
          </p:nvSpPr>
          <p:spPr>
            <a:xfrm>
              <a:off x="0" y="1219200"/>
              <a:ext cx="5029200" cy="523220"/>
            </a:xfrm>
            <a:prstGeom prst="rect">
              <a:avLst/>
            </a:prstGeom>
            <a:solidFill>
              <a:schemeClr val="bg1"/>
            </a:solidFill>
          </p:spPr>
          <p:txBody>
            <a:bodyPr wrap="square" rtlCol="0">
              <a:spAutoFit/>
            </a:bodyPr>
            <a:lstStyle/>
            <a:p>
              <a:r>
                <a:rPr lang="en-US" sz="2800" dirty="0" smtClean="0">
                  <a:effectLst>
                    <a:outerShdw dist="38100" dir="5400000" algn="ctr" rotWithShape="0">
                      <a:srgbClr val="FF0000"/>
                    </a:outerShdw>
                  </a:effectLst>
                </a:rPr>
                <a:t>  - 90% live east of the mountains</a:t>
              </a:r>
              <a:endParaRPr lang="en-US" sz="2800" dirty="0">
                <a:effectLst>
                  <a:outerShdw dist="38100" dir="5400000" algn="ctr" rotWithShape="0">
                    <a:srgbClr val="FF0000"/>
                  </a:outerShdw>
                </a:effectLst>
              </a:endParaRPr>
            </a:p>
          </p:txBody>
        </p:sp>
      </p:grpSp>
      <p:sp useBgFill="1">
        <p:nvSpPr>
          <p:cNvPr id="40" name="TextBox 39"/>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NEXT SESSION!</a:t>
            </a:r>
            <a:endParaRPr lang="en-US" sz="5400" b="1" dirty="0">
              <a:effectLst>
                <a:outerShdw dist="508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5"/>
                                        </p:tgtEl>
                                      </p:cBhvr>
                                    </p:animEffect>
                                    <p:set>
                                      <p:cBhvr>
                                        <p:cTn id="7" dur="1" fill="hold">
                                          <p:stCondLst>
                                            <p:cond delay="999"/>
                                          </p:stCondLst>
                                        </p:cTn>
                                        <p:tgtEl>
                                          <p:spTgt spid="4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1000"/>
                                        <p:tgtEl>
                                          <p:spTgt spid="32"/>
                                        </p:tgtEl>
                                      </p:cBhvr>
                                    </p:animEffect>
                                  </p:childTnLst>
                                </p:cTn>
                              </p:par>
                            </p:childTnLst>
                          </p:cTn>
                        </p:par>
                        <p:par>
                          <p:cTn id="36" fill="hold">
                            <p:stCondLst>
                              <p:cond delay="1000"/>
                            </p:stCondLst>
                            <p:childTnLst>
                              <p:par>
                                <p:cTn id="37" presetID="53"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Effect transition="in" filter="fade">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20"/>
                                        </p:tgtEl>
                                      </p:cBhvr>
                                    </p:animEffect>
                                    <p:set>
                                      <p:cBhvr>
                                        <p:cTn id="61" dur="1" fill="hold">
                                          <p:stCondLst>
                                            <p:cond delay="999"/>
                                          </p:stCondLst>
                                        </p:cTn>
                                        <p:tgtEl>
                                          <p:spTgt spid="2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7"/>
                                        </p:tgtEl>
                                      </p:cBhvr>
                                    </p:animEffect>
                                    <p:set>
                                      <p:cBhvr>
                                        <p:cTn id="64" dur="1" fill="hold">
                                          <p:stCondLst>
                                            <p:cond delay="999"/>
                                          </p:stCondLst>
                                        </p:cTn>
                                        <p:tgtEl>
                                          <p:spTgt spid="17"/>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3000"/>
                                        <p:tgtEl>
                                          <p:spTgt spid="33"/>
                                        </p:tgtEl>
                                      </p:cBhvr>
                                    </p:animEffect>
                                  </p:childTnLst>
                                </p:cTn>
                              </p:par>
                              <p:par>
                                <p:cTn id="78" presetID="10" presetClass="exit" presetSubtype="0" fill="hold" grpId="0" nodeType="withEffect">
                                  <p:stCondLst>
                                    <p:cond delay="0"/>
                                  </p:stCondLst>
                                  <p:childTnLst>
                                    <p:animEffect transition="out" filter="fade">
                                      <p:cBhvr>
                                        <p:cTn id="79" dur="1000"/>
                                        <p:tgtEl>
                                          <p:spTgt spid="3"/>
                                        </p:tgtEl>
                                      </p:cBhvr>
                                    </p:animEffect>
                                    <p:set>
                                      <p:cBhvr>
                                        <p:cTn id="80" dur="1" fill="hold">
                                          <p:stCondLst>
                                            <p:cond delay="999"/>
                                          </p:stCondLst>
                                        </p:cTn>
                                        <p:tgtEl>
                                          <p:spTgt spid="3"/>
                                        </p:tgtEl>
                                        <p:attrNameLst>
                                          <p:attrName>style.visibility</p:attrName>
                                        </p:attrNameLst>
                                      </p:cBhvr>
                                      <p:to>
                                        <p:strVal val="hidden"/>
                                      </p:to>
                                    </p:set>
                                  </p:childTnLst>
                                </p:cTn>
                              </p:par>
                              <p:par>
                                <p:cTn id="81" presetID="49" presetClass="entr" presetSubtype="0" decel="100000" fill="hold" grpId="0" nodeType="withEffect">
                                  <p:stCondLst>
                                    <p:cond delay="1500"/>
                                  </p:stCondLst>
                                  <p:childTnLst>
                                    <p:set>
                                      <p:cBhvr>
                                        <p:cTn id="82" dur="1" fill="hold">
                                          <p:stCondLst>
                                            <p:cond delay="0"/>
                                          </p:stCondLst>
                                        </p:cTn>
                                        <p:tgtEl>
                                          <p:spTgt spid="34"/>
                                        </p:tgtEl>
                                        <p:attrNameLst>
                                          <p:attrName>style.visibility</p:attrName>
                                        </p:attrNameLst>
                                      </p:cBhvr>
                                      <p:to>
                                        <p:strVal val="visible"/>
                                      </p:to>
                                    </p:set>
                                    <p:anim calcmode="lin" valueType="num">
                                      <p:cBhvr>
                                        <p:cTn id="83" dur="1000" fill="hold"/>
                                        <p:tgtEl>
                                          <p:spTgt spid="34"/>
                                        </p:tgtEl>
                                        <p:attrNameLst>
                                          <p:attrName>ppt_w</p:attrName>
                                        </p:attrNameLst>
                                      </p:cBhvr>
                                      <p:tavLst>
                                        <p:tav tm="0">
                                          <p:val>
                                            <p:fltVal val="0"/>
                                          </p:val>
                                        </p:tav>
                                        <p:tav tm="100000">
                                          <p:val>
                                            <p:strVal val="#ppt_w"/>
                                          </p:val>
                                        </p:tav>
                                      </p:tavLst>
                                    </p:anim>
                                    <p:anim calcmode="lin" valueType="num">
                                      <p:cBhvr>
                                        <p:cTn id="84" dur="1000" fill="hold"/>
                                        <p:tgtEl>
                                          <p:spTgt spid="34"/>
                                        </p:tgtEl>
                                        <p:attrNameLst>
                                          <p:attrName>ppt_h</p:attrName>
                                        </p:attrNameLst>
                                      </p:cBhvr>
                                      <p:tavLst>
                                        <p:tav tm="0">
                                          <p:val>
                                            <p:fltVal val="0"/>
                                          </p:val>
                                        </p:tav>
                                        <p:tav tm="100000">
                                          <p:val>
                                            <p:strVal val="#ppt_h"/>
                                          </p:val>
                                        </p:tav>
                                      </p:tavLst>
                                    </p:anim>
                                    <p:anim calcmode="lin" valueType="num">
                                      <p:cBhvr>
                                        <p:cTn id="85" dur="1000" fill="hold"/>
                                        <p:tgtEl>
                                          <p:spTgt spid="34"/>
                                        </p:tgtEl>
                                        <p:attrNameLst>
                                          <p:attrName>style.rotation</p:attrName>
                                        </p:attrNameLst>
                                      </p:cBhvr>
                                      <p:tavLst>
                                        <p:tav tm="0">
                                          <p:val>
                                            <p:fltVal val="360"/>
                                          </p:val>
                                        </p:tav>
                                        <p:tav tm="100000">
                                          <p:val>
                                            <p:fltVal val="0"/>
                                          </p:val>
                                        </p:tav>
                                      </p:tavLst>
                                    </p:anim>
                                    <p:animEffect transition="in" filter="fade">
                                      <p:cBhvr>
                                        <p:cTn id="86" dur="1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3" presetClass="path" presetSubtype="0" accel="50000" decel="50000" fill="hold" nodeType="clickEffect">
                                  <p:stCondLst>
                                    <p:cond delay="0"/>
                                  </p:stCondLst>
                                  <p:childTnLst>
                                    <p:animMotion origin="layout" path="M -4.72222E-6 -2.08092E-6 L 0.61164 -0.23306 " pathEditMode="relative" rAng="0" ptsTypes="AA">
                                      <p:cBhvr>
                                        <p:cTn id="90" dur="1000" fill="hold"/>
                                        <p:tgtEl>
                                          <p:spTgt spid="6"/>
                                        </p:tgtEl>
                                        <p:attrNameLst>
                                          <p:attrName>ppt_x</p:attrName>
                                          <p:attrName>ppt_y</p:attrName>
                                        </p:attrNameLst>
                                      </p:cBhvr>
                                      <p:rCtr x="306" y="-117"/>
                                    </p:animMotion>
                                  </p:childTnLst>
                                </p:cTn>
                              </p:par>
                              <p:par>
                                <p:cTn id="91" presetID="6" presetClass="emph" presetSubtype="0" fill="hold" nodeType="withEffect">
                                  <p:stCondLst>
                                    <p:cond delay="0"/>
                                  </p:stCondLst>
                                  <p:childTnLst>
                                    <p:animScale>
                                      <p:cBhvr>
                                        <p:cTn id="92" dur="1000" fill="hold"/>
                                        <p:tgtEl>
                                          <p:spTgt spid="6"/>
                                        </p:tgtEl>
                                      </p:cBhvr>
                                      <p:by x="120000" y="120000"/>
                                    </p:animScale>
                                  </p:childTnLst>
                                </p:cTn>
                              </p:par>
                            </p:childTnLst>
                          </p:cTn>
                        </p:par>
                        <p:par>
                          <p:cTn id="93" fill="hold">
                            <p:stCondLst>
                              <p:cond delay="1000"/>
                            </p:stCondLst>
                            <p:childTnLst>
                              <p:par>
                                <p:cTn id="94" presetID="53" presetClass="entr" presetSubtype="0" fill="hold" grpId="0" nodeType="after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p:cTn id="96" dur="1000" fill="hold"/>
                                        <p:tgtEl>
                                          <p:spTgt spid="40"/>
                                        </p:tgtEl>
                                        <p:attrNameLst>
                                          <p:attrName>ppt_w</p:attrName>
                                        </p:attrNameLst>
                                      </p:cBhvr>
                                      <p:tavLst>
                                        <p:tav tm="0">
                                          <p:val>
                                            <p:fltVal val="0"/>
                                          </p:val>
                                        </p:tav>
                                        <p:tav tm="100000">
                                          <p:val>
                                            <p:strVal val="#ppt_w"/>
                                          </p:val>
                                        </p:tav>
                                      </p:tavLst>
                                    </p:anim>
                                    <p:anim calcmode="lin" valueType="num">
                                      <p:cBhvr>
                                        <p:cTn id="97" dur="1000" fill="hold"/>
                                        <p:tgtEl>
                                          <p:spTgt spid="40"/>
                                        </p:tgtEl>
                                        <p:attrNameLst>
                                          <p:attrName>ppt_h</p:attrName>
                                        </p:attrNameLst>
                                      </p:cBhvr>
                                      <p:tavLst>
                                        <p:tav tm="0">
                                          <p:val>
                                            <p:fltVal val="0"/>
                                          </p:val>
                                        </p:tav>
                                        <p:tav tm="100000">
                                          <p:val>
                                            <p:strVal val="#ppt_h"/>
                                          </p:val>
                                        </p:tav>
                                      </p:tavLst>
                                    </p:anim>
                                    <p:animEffect transition="in" filter="fade">
                                      <p:cBhvr>
                                        <p:cTn id="98" dur="1000"/>
                                        <p:tgtEl>
                                          <p:spTgt spid="40"/>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39">
                                            <p:txEl>
                                              <p:pRg st="0" end="0"/>
                                            </p:txEl>
                                          </p:spTgt>
                                        </p:tgtEl>
                                        <p:attrNameLst>
                                          <p:attrName>style.visibility</p:attrName>
                                        </p:attrNameLst>
                                      </p:cBhvr>
                                      <p:to>
                                        <p:strVal val="visible"/>
                                      </p:to>
                                    </p:set>
                                    <p:animEffect transition="in" filter="fade">
                                      <p:cBhvr>
                                        <p:cTn id="102" dur="1000"/>
                                        <p:tgtEl>
                                          <p:spTgt spid="39">
                                            <p:txEl>
                                              <p:pRg st="0" end="0"/>
                                            </p:txEl>
                                          </p:spTgt>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39">
                                            <p:txEl>
                                              <p:pRg st="1" end="1"/>
                                            </p:txEl>
                                          </p:spTgt>
                                        </p:tgtEl>
                                        <p:attrNameLst>
                                          <p:attrName>style.visibility</p:attrName>
                                        </p:attrNameLst>
                                      </p:cBhvr>
                                      <p:to>
                                        <p:strVal val="visible"/>
                                      </p:to>
                                    </p:set>
                                    <p:animEffect transition="in" filter="fade">
                                      <p:cBhvr>
                                        <p:cTn id="106" dur="1000"/>
                                        <p:tgtEl>
                                          <p:spTgt spid="39">
                                            <p:txEl>
                                              <p:pRg st="1" end="1"/>
                                            </p:txEl>
                                          </p:spTgt>
                                        </p:tgtEl>
                                      </p:cBhvr>
                                    </p:animEffect>
                                  </p:childTnLst>
                                </p:cTn>
                              </p:par>
                            </p:childTnLst>
                          </p:cTn>
                        </p:par>
                        <p:par>
                          <p:cTn id="107" fill="hold">
                            <p:stCondLst>
                              <p:cond delay="4000"/>
                            </p:stCondLst>
                            <p:childTnLst>
                              <p:par>
                                <p:cTn id="108" presetID="10" presetClass="entr" presetSubtype="0" fill="hold" nodeType="afterEffect">
                                  <p:stCondLst>
                                    <p:cond delay="0"/>
                                  </p:stCondLst>
                                  <p:childTnLst>
                                    <p:set>
                                      <p:cBhvr>
                                        <p:cTn id="109" dur="1" fill="hold">
                                          <p:stCondLst>
                                            <p:cond delay="0"/>
                                          </p:stCondLst>
                                        </p:cTn>
                                        <p:tgtEl>
                                          <p:spTgt spid="39">
                                            <p:txEl>
                                              <p:pRg st="2" end="2"/>
                                            </p:txEl>
                                          </p:spTgt>
                                        </p:tgtEl>
                                        <p:attrNameLst>
                                          <p:attrName>style.visibility</p:attrName>
                                        </p:attrNameLst>
                                      </p:cBhvr>
                                      <p:to>
                                        <p:strVal val="visible"/>
                                      </p:to>
                                    </p:set>
                                    <p:animEffect transition="in" filter="fade">
                                      <p:cBhvr>
                                        <p:cTn id="110" dur="1000"/>
                                        <p:tgtEl>
                                          <p:spTgt spid="39">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39">
                                            <p:txEl>
                                              <p:pRg st="6" end="6"/>
                                            </p:txEl>
                                          </p:spTgt>
                                        </p:tgtEl>
                                        <p:attrNameLst>
                                          <p:attrName>style.visibility</p:attrName>
                                        </p:attrNameLst>
                                      </p:cBhvr>
                                      <p:to>
                                        <p:strVal val="visible"/>
                                      </p:to>
                                    </p:set>
                                    <p:animEffect transition="in" filter="fade">
                                      <p:cBhvr>
                                        <p:cTn id="115" dur="1000"/>
                                        <p:tgtEl>
                                          <p:spTgt spid="39">
                                            <p:txEl>
                                              <p:pRg st="6" end="6"/>
                                            </p:txEl>
                                          </p:spTgt>
                                        </p:tgtEl>
                                      </p:cBhvr>
                                    </p:animEffect>
                                  </p:childTnLst>
                                </p:cTn>
                              </p:par>
                              <p:par>
                                <p:cTn id="116" presetID="26" presetClass="entr" presetSubtype="0" fill="hold" nodeType="withEffect">
                                  <p:stCondLst>
                                    <p:cond delay="0"/>
                                  </p:stCondLst>
                                  <p:childTnLst>
                                    <p:set>
                                      <p:cBhvr>
                                        <p:cTn id="117" dur="1" fill="hold">
                                          <p:stCondLst>
                                            <p:cond delay="0"/>
                                          </p:stCondLst>
                                        </p:cTn>
                                        <p:tgtEl>
                                          <p:spTgt spid="81922"/>
                                        </p:tgtEl>
                                        <p:attrNameLst>
                                          <p:attrName>style.visibility</p:attrName>
                                        </p:attrNameLst>
                                      </p:cBhvr>
                                      <p:to>
                                        <p:strVal val="visible"/>
                                      </p:to>
                                    </p:set>
                                    <p:animEffect transition="in" filter="wipe(down)">
                                      <p:cBhvr>
                                        <p:cTn id="118" dur="290">
                                          <p:stCondLst>
                                            <p:cond delay="0"/>
                                          </p:stCondLst>
                                        </p:cTn>
                                        <p:tgtEl>
                                          <p:spTgt spid="81922"/>
                                        </p:tgtEl>
                                      </p:cBhvr>
                                    </p:animEffect>
                                    <p:anim calcmode="lin" valueType="num">
                                      <p:cBhvr>
                                        <p:cTn id="119" dur="911" tmFilter="0,0; 0.14,0.36; 0.43,0.73; 0.71,0.91; 1.0,1.0">
                                          <p:stCondLst>
                                            <p:cond delay="0"/>
                                          </p:stCondLst>
                                        </p:cTn>
                                        <p:tgtEl>
                                          <p:spTgt spid="81922"/>
                                        </p:tgtEl>
                                        <p:attrNameLst>
                                          <p:attrName>ppt_x</p:attrName>
                                        </p:attrNameLst>
                                      </p:cBhvr>
                                      <p:tavLst>
                                        <p:tav tm="0">
                                          <p:val>
                                            <p:strVal val="#ppt_x-0.25"/>
                                          </p:val>
                                        </p:tav>
                                        <p:tav tm="100000">
                                          <p:val>
                                            <p:strVal val="#ppt_x"/>
                                          </p:val>
                                        </p:tav>
                                      </p:tavLst>
                                    </p:anim>
                                    <p:anim calcmode="lin" valueType="num">
                                      <p:cBhvr>
                                        <p:cTn id="120" dur="332" tmFilter="0.0,0.0; 0.25,0.07; 0.50,0.2; 0.75,0.467; 1.0,1.0">
                                          <p:stCondLst>
                                            <p:cond delay="0"/>
                                          </p:stCondLst>
                                        </p:cTn>
                                        <p:tgtEl>
                                          <p:spTgt spid="81922"/>
                                        </p:tgtEl>
                                        <p:attrNameLst>
                                          <p:attrName>ppt_y</p:attrName>
                                        </p:attrNameLst>
                                      </p:cBhvr>
                                      <p:tavLst>
                                        <p:tav tm="0" fmla="#ppt_y-sin(pi*$)/3">
                                          <p:val>
                                            <p:fltVal val="0.5"/>
                                          </p:val>
                                        </p:tav>
                                        <p:tav tm="100000">
                                          <p:val>
                                            <p:fltVal val="1"/>
                                          </p:val>
                                        </p:tav>
                                      </p:tavLst>
                                    </p:anim>
                                    <p:anim calcmode="lin" valueType="num">
                                      <p:cBhvr>
                                        <p:cTn id="121" dur="332" tmFilter="0, 0; 0.125,0.2665; 0.25,0.4; 0.375,0.465; 0.5,0.5;  0.625,0.535; 0.75,0.6; 0.875,0.7335; 1,1">
                                          <p:stCondLst>
                                            <p:cond delay="332"/>
                                          </p:stCondLst>
                                        </p:cTn>
                                        <p:tgtEl>
                                          <p:spTgt spid="81922"/>
                                        </p:tgtEl>
                                        <p:attrNameLst>
                                          <p:attrName>ppt_y</p:attrName>
                                        </p:attrNameLst>
                                      </p:cBhvr>
                                      <p:tavLst>
                                        <p:tav tm="0" fmla="#ppt_y-sin(pi*$)/9">
                                          <p:val>
                                            <p:fltVal val="0"/>
                                          </p:val>
                                        </p:tav>
                                        <p:tav tm="100000">
                                          <p:val>
                                            <p:fltVal val="1"/>
                                          </p:val>
                                        </p:tav>
                                      </p:tavLst>
                                    </p:anim>
                                    <p:anim calcmode="lin" valueType="num">
                                      <p:cBhvr>
                                        <p:cTn id="122" dur="166" tmFilter="0, 0; 0.125,0.2665; 0.25,0.4; 0.375,0.465; 0.5,0.5;  0.625,0.535; 0.75,0.6; 0.875,0.7335; 1,1">
                                          <p:stCondLst>
                                            <p:cond delay="662"/>
                                          </p:stCondLst>
                                        </p:cTn>
                                        <p:tgtEl>
                                          <p:spTgt spid="81922"/>
                                        </p:tgtEl>
                                        <p:attrNameLst>
                                          <p:attrName>ppt_y</p:attrName>
                                        </p:attrNameLst>
                                      </p:cBhvr>
                                      <p:tavLst>
                                        <p:tav tm="0" fmla="#ppt_y-sin(pi*$)/27">
                                          <p:val>
                                            <p:fltVal val="0"/>
                                          </p:val>
                                        </p:tav>
                                        <p:tav tm="100000">
                                          <p:val>
                                            <p:fltVal val="1"/>
                                          </p:val>
                                        </p:tav>
                                      </p:tavLst>
                                    </p:anim>
                                    <p:anim calcmode="lin" valueType="num">
                                      <p:cBhvr>
                                        <p:cTn id="123" dur="82" tmFilter="0, 0; 0.125,0.2665; 0.25,0.4; 0.375,0.465; 0.5,0.5;  0.625,0.535; 0.75,0.6; 0.875,0.7335; 1,1">
                                          <p:stCondLst>
                                            <p:cond delay="828"/>
                                          </p:stCondLst>
                                        </p:cTn>
                                        <p:tgtEl>
                                          <p:spTgt spid="81922"/>
                                        </p:tgtEl>
                                        <p:attrNameLst>
                                          <p:attrName>ppt_y</p:attrName>
                                        </p:attrNameLst>
                                      </p:cBhvr>
                                      <p:tavLst>
                                        <p:tav tm="0" fmla="#ppt_y-sin(pi*$)/81">
                                          <p:val>
                                            <p:fltVal val="0"/>
                                          </p:val>
                                        </p:tav>
                                        <p:tav tm="100000">
                                          <p:val>
                                            <p:fltVal val="1"/>
                                          </p:val>
                                        </p:tav>
                                      </p:tavLst>
                                    </p:anim>
                                    <p:animScale>
                                      <p:cBhvr>
                                        <p:cTn id="124" dur="13">
                                          <p:stCondLst>
                                            <p:cond delay="325"/>
                                          </p:stCondLst>
                                        </p:cTn>
                                        <p:tgtEl>
                                          <p:spTgt spid="81922"/>
                                        </p:tgtEl>
                                      </p:cBhvr>
                                      <p:to x="100000" y="60000"/>
                                    </p:animScale>
                                    <p:animScale>
                                      <p:cBhvr>
                                        <p:cTn id="125" dur="83" decel="50000">
                                          <p:stCondLst>
                                            <p:cond delay="338"/>
                                          </p:stCondLst>
                                        </p:cTn>
                                        <p:tgtEl>
                                          <p:spTgt spid="81922"/>
                                        </p:tgtEl>
                                      </p:cBhvr>
                                      <p:to x="100000" y="100000"/>
                                    </p:animScale>
                                    <p:animScale>
                                      <p:cBhvr>
                                        <p:cTn id="126" dur="13">
                                          <p:stCondLst>
                                            <p:cond delay="656"/>
                                          </p:stCondLst>
                                        </p:cTn>
                                        <p:tgtEl>
                                          <p:spTgt spid="81922"/>
                                        </p:tgtEl>
                                      </p:cBhvr>
                                      <p:to x="100000" y="80000"/>
                                    </p:animScale>
                                    <p:animScale>
                                      <p:cBhvr>
                                        <p:cTn id="127" dur="83" decel="50000">
                                          <p:stCondLst>
                                            <p:cond delay="669"/>
                                          </p:stCondLst>
                                        </p:cTn>
                                        <p:tgtEl>
                                          <p:spTgt spid="81922"/>
                                        </p:tgtEl>
                                      </p:cBhvr>
                                      <p:to x="100000" y="100000"/>
                                    </p:animScale>
                                    <p:animScale>
                                      <p:cBhvr>
                                        <p:cTn id="128" dur="13">
                                          <p:stCondLst>
                                            <p:cond delay="821"/>
                                          </p:stCondLst>
                                        </p:cTn>
                                        <p:tgtEl>
                                          <p:spTgt spid="81922"/>
                                        </p:tgtEl>
                                      </p:cBhvr>
                                      <p:to x="100000" y="90000"/>
                                    </p:animScale>
                                    <p:animScale>
                                      <p:cBhvr>
                                        <p:cTn id="129" dur="83" decel="50000">
                                          <p:stCondLst>
                                            <p:cond delay="834"/>
                                          </p:stCondLst>
                                        </p:cTn>
                                        <p:tgtEl>
                                          <p:spTgt spid="81922"/>
                                        </p:tgtEl>
                                      </p:cBhvr>
                                      <p:to x="100000" y="100000"/>
                                    </p:animScale>
                                    <p:animScale>
                                      <p:cBhvr>
                                        <p:cTn id="130" dur="13">
                                          <p:stCondLst>
                                            <p:cond delay="904"/>
                                          </p:stCondLst>
                                        </p:cTn>
                                        <p:tgtEl>
                                          <p:spTgt spid="81922"/>
                                        </p:tgtEl>
                                      </p:cBhvr>
                                      <p:to x="100000" y="95000"/>
                                    </p:animScale>
                                    <p:animScale>
                                      <p:cBhvr>
                                        <p:cTn id="131" dur="83" decel="50000">
                                          <p:stCondLst>
                                            <p:cond delay="917"/>
                                          </p:stCondLst>
                                        </p:cTn>
                                        <p:tgtEl>
                                          <p:spTgt spid="81922"/>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1000"/>
                                        <p:tgtEl>
                                          <p:spTgt spid="6"/>
                                        </p:tgtEl>
                                      </p:cBhvr>
                                    </p:animEffect>
                                    <p:set>
                                      <p:cBhvr>
                                        <p:cTn id="136" dur="1" fill="hold">
                                          <p:stCondLst>
                                            <p:cond delay="999"/>
                                          </p:stCondLst>
                                        </p:cTn>
                                        <p:tgtEl>
                                          <p:spTgt spid="6"/>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00"/>
                                        <p:tgtEl>
                                          <p:spTgt spid="39">
                                            <p:txEl>
                                              <p:pRg st="0" end="0"/>
                                            </p:txEl>
                                          </p:spTgt>
                                        </p:tgtEl>
                                      </p:cBhvr>
                                    </p:animEffect>
                                    <p:set>
                                      <p:cBhvr>
                                        <p:cTn id="139" dur="1" fill="hold">
                                          <p:stCondLst>
                                            <p:cond delay="999"/>
                                          </p:stCondLst>
                                        </p:cTn>
                                        <p:tgtEl>
                                          <p:spTgt spid="39">
                                            <p:txEl>
                                              <p:pRg st="0" end="0"/>
                                            </p:txEl>
                                          </p:spTgt>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00"/>
                                        <p:tgtEl>
                                          <p:spTgt spid="39">
                                            <p:txEl>
                                              <p:pRg st="1" end="1"/>
                                            </p:txEl>
                                          </p:spTgt>
                                        </p:tgtEl>
                                      </p:cBhvr>
                                    </p:animEffect>
                                    <p:set>
                                      <p:cBhvr>
                                        <p:cTn id="142" dur="1" fill="hold">
                                          <p:stCondLst>
                                            <p:cond delay="999"/>
                                          </p:stCondLst>
                                        </p:cTn>
                                        <p:tgtEl>
                                          <p:spTgt spid="39">
                                            <p:txEl>
                                              <p:pRg st="1" end="1"/>
                                            </p:txEl>
                                          </p:spTgt>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1000"/>
                                        <p:tgtEl>
                                          <p:spTgt spid="39">
                                            <p:txEl>
                                              <p:pRg st="2" end="2"/>
                                            </p:txEl>
                                          </p:spTgt>
                                        </p:tgtEl>
                                      </p:cBhvr>
                                    </p:animEffect>
                                    <p:set>
                                      <p:cBhvr>
                                        <p:cTn id="145" dur="1" fill="hold">
                                          <p:stCondLst>
                                            <p:cond delay="999"/>
                                          </p:stCondLst>
                                        </p:cTn>
                                        <p:tgtEl>
                                          <p:spTgt spid="39">
                                            <p:txEl>
                                              <p:pRg st="2" end="2"/>
                                            </p:txEl>
                                          </p:spTgt>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1000"/>
                                        <p:tgtEl>
                                          <p:spTgt spid="39">
                                            <p:txEl>
                                              <p:pRg st="6" end="6"/>
                                            </p:txEl>
                                          </p:spTgt>
                                        </p:tgtEl>
                                      </p:cBhvr>
                                    </p:animEffect>
                                    <p:set>
                                      <p:cBhvr>
                                        <p:cTn id="148" dur="1" fill="hold">
                                          <p:stCondLst>
                                            <p:cond delay="999"/>
                                          </p:stCondLst>
                                        </p:cTn>
                                        <p:tgtEl>
                                          <p:spTgt spid="39">
                                            <p:txEl>
                                              <p:pRg st="6" end="6"/>
                                            </p:txEl>
                                          </p:spTgt>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81922"/>
                                        </p:tgtEl>
                                      </p:cBhvr>
                                    </p:animEffect>
                                    <p:set>
                                      <p:cBhvr>
                                        <p:cTn id="151" dur="1" fill="hold">
                                          <p:stCondLst>
                                            <p:cond delay="999"/>
                                          </p:stCondLst>
                                        </p:cTn>
                                        <p:tgtEl>
                                          <p:spTgt spid="8192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19"/>
                                        </p:tgtEl>
                                      </p:cBhvr>
                                    </p:animEffect>
                                    <p:set>
                                      <p:cBhvr>
                                        <p:cTn id="154" dur="1" fill="hold">
                                          <p:stCondLst>
                                            <p:cond delay="999"/>
                                          </p:stCondLst>
                                        </p:cTn>
                                        <p:tgtEl>
                                          <p:spTgt spid="1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1000"/>
                                        <p:tgtEl>
                                          <p:spTgt spid="32"/>
                                        </p:tgtEl>
                                      </p:cBhvr>
                                    </p:animEffect>
                                    <p:set>
                                      <p:cBhvr>
                                        <p:cTn id="157"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animBg="1"/>
      <p:bldP spid="27" grpId="0" animBg="1"/>
      <p:bldP spid="11" grpId="0" animBg="1"/>
      <p:bldP spid="15" grpId="0" animBg="1"/>
      <p:bldP spid="19" grpId="0"/>
      <p:bldP spid="19" grpId="1"/>
      <p:bldP spid="24" grpId="0" animBg="1"/>
      <p:bldP spid="29" grpId="0" animBg="1"/>
      <p:bldP spid="20" grpId="0"/>
      <p:bldP spid="20" grpId="1"/>
      <p:bldP spid="30" grpId="0" animBg="1"/>
      <p:bldP spid="17" grpId="0"/>
      <p:bldP spid="17" grpId="1"/>
      <p:bldP spid="32" grpId="0" animBg="1"/>
      <p:bldP spid="32" grpId="1" animBg="1"/>
      <p:bldP spid="35" grpId="0" animBg="1"/>
      <p:bldP spid="36" grpId="0" animBg="1"/>
      <p:bldP spid="38" grpId="0" animBg="1"/>
      <p:bldP spid="39" grpId="0" build="allAtOnce"/>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6082" name="Picture 2" descr="100_0499"/>
          <p:cNvPicPr>
            <a:picLocks noChangeAspect="1" noChangeArrowheads="1"/>
          </p:cNvPicPr>
          <p:nvPr/>
        </p:nvPicPr>
        <p:blipFill>
          <a:blip r:embed="rId4" cstate="print"/>
          <a:srcRect/>
          <a:stretch>
            <a:fillRect/>
          </a:stretch>
        </p:blipFill>
        <p:spPr bwMode="auto">
          <a:xfrm>
            <a:off x="0" y="-44450"/>
            <a:ext cx="9144000" cy="6902450"/>
          </a:xfrm>
          <a:prstGeom prst="rect">
            <a:avLst/>
          </a:prstGeom>
          <a:noFill/>
          <a:ln w="9525">
            <a:noFill/>
            <a:miter lim="800000"/>
            <a:headEnd/>
            <a:tailEnd/>
          </a:ln>
        </p:spPr>
      </p:pic>
      <p:sp>
        <p:nvSpPr>
          <p:cNvPr id="11"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p:nvSpPr>
          <p:cNvPr id="46083"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sp>
        <p:nvSpPr>
          <p:cNvPr id="24580" name="Text Box 4"/>
          <p:cNvSpPr txBox="1">
            <a:spLocks noChangeArrowheads="1"/>
          </p:cNvSpPr>
          <p:nvPr/>
        </p:nvSpPr>
        <p:spPr bwMode="auto">
          <a:xfrm>
            <a:off x="3532188" y="1981200"/>
            <a:ext cx="1622111" cy="769441"/>
          </a:xfrm>
          <a:prstGeom prst="rect">
            <a:avLst/>
          </a:prstGeom>
          <a:noFill/>
          <a:ln w="9525">
            <a:noFill/>
            <a:miter lim="800000"/>
            <a:headEnd/>
            <a:tailEnd/>
          </a:ln>
        </p:spPr>
        <p:txBody>
          <a:bodyPr wrap="none">
            <a:spAutoFit/>
          </a:bodyPr>
          <a:lstStyle/>
          <a:p>
            <a:r>
              <a:rPr lang="en-US" sz="4400" b="1" dirty="0" smtClean="0">
                <a:solidFill>
                  <a:srgbClr val="FFFF00"/>
                </a:solidFill>
              </a:rPr>
              <a:t>Water</a:t>
            </a:r>
            <a:endParaRPr lang="en-US" sz="4400" b="1" dirty="0">
              <a:solidFill>
                <a:srgbClr val="FFFF00"/>
              </a:solidFill>
            </a:endParaRPr>
          </a:p>
        </p:txBody>
      </p:sp>
      <p:sp>
        <p:nvSpPr>
          <p:cNvPr id="24581"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rgbClr val="FFFF00"/>
                </a:solidFill>
              </a:rPr>
              <a:t>Sun Light</a:t>
            </a:r>
          </a:p>
        </p:txBody>
      </p:sp>
      <p:sp>
        <p:nvSpPr>
          <p:cNvPr id="24582"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24583" name="Text Box 7"/>
          <p:cNvSpPr txBox="1">
            <a:spLocks noChangeArrowheads="1"/>
          </p:cNvSpPr>
          <p:nvPr/>
        </p:nvSpPr>
        <p:spPr bwMode="auto">
          <a:xfrm>
            <a:off x="3767138" y="43434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24584" name="Text Box 8"/>
          <p:cNvSpPr txBox="1">
            <a:spLocks noChangeArrowheads="1"/>
          </p:cNvSpPr>
          <p:nvPr/>
        </p:nvSpPr>
        <p:spPr bwMode="auto">
          <a:xfrm>
            <a:off x="1524000" y="5089525"/>
            <a:ext cx="6260047" cy="1015663"/>
          </a:xfrm>
          <a:prstGeom prst="rect">
            <a:avLst/>
          </a:prstGeom>
          <a:noFill/>
          <a:ln w="9525">
            <a:noFill/>
            <a:miter lim="800000"/>
            <a:headEnd/>
            <a:tailEnd/>
          </a:ln>
        </p:spPr>
        <p:txBody>
          <a:bodyPr wrap="none">
            <a:spAutoFit/>
          </a:bodyPr>
          <a:lstStyle/>
          <a:p>
            <a:r>
              <a:rPr lang="en-US" sz="6000" b="1" dirty="0">
                <a:solidFill>
                  <a:srgbClr val="FFFF00"/>
                </a:solidFill>
              </a:rPr>
              <a:t>TIME </a:t>
            </a:r>
            <a:r>
              <a:rPr lang="en-US" sz="6000" b="1" dirty="0" smtClean="0">
                <a:solidFill>
                  <a:srgbClr val="FFFF00"/>
                </a:solidFill>
              </a:rPr>
              <a:t>- TIME - TIME</a:t>
            </a:r>
            <a:endParaRPr lang="en-US" sz="6000" b="1" dirty="0">
              <a:solidFill>
                <a:srgbClr val="FFFF00"/>
              </a:solidFill>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Oval 12"/>
          <p:cNvSpPr/>
          <p:nvPr/>
        </p:nvSpPr>
        <p:spPr>
          <a:xfrm>
            <a:off x="4038600" y="3352800"/>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par>
                                <p:cTn id="8" presetID="16" presetClass="entr" presetSubtype="26"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 calcmode="lin" valueType="num">
                                      <p:cBhvr>
                                        <p:cTn id="15" dur="1000" fill="hold"/>
                                        <p:tgtEl>
                                          <p:spTgt spid="46083"/>
                                        </p:tgtEl>
                                        <p:attrNameLst>
                                          <p:attrName>ppt_w</p:attrName>
                                        </p:attrNameLst>
                                      </p:cBhvr>
                                      <p:tavLst>
                                        <p:tav tm="0">
                                          <p:val>
                                            <p:fltVal val="0"/>
                                          </p:val>
                                        </p:tav>
                                        <p:tav tm="100000">
                                          <p:val>
                                            <p:strVal val="#ppt_w"/>
                                          </p:val>
                                        </p:tav>
                                      </p:tavLst>
                                    </p:anim>
                                    <p:anim calcmode="lin" valueType="num">
                                      <p:cBhvr>
                                        <p:cTn id="16" dur="1000" fill="hold"/>
                                        <p:tgtEl>
                                          <p:spTgt spid="46083"/>
                                        </p:tgtEl>
                                        <p:attrNameLst>
                                          <p:attrName>ppt_h</p:attrName>
                                        </p:attrNameLst>
                                      </p:cBhvr>
                                      <p:tavLst>
                                        <p:tav tm="0">
                                          <p:val>
                                            <p:fltVal val="0"/>
                                          </p:val>
                                        </p:tav>
                                        <p:tav tm="100000">
                                          <p:val>
                                            <p:strVal val="#ppt_h"/>
                                          </p:val>
                                        </p:tav>
                                      </p:tavLst>
                                    </p:anim>
                                    <p:animEffect transition="in" filter="fade">
                                      <p:cBhvr>
                                        <p:cTn id="17" dur="1000"/>
                                        <p:tgtEl>
                                          <p:spTgt spid="460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4580">
                                            <p:txEl>
                                              <p:pRg st="0" end="0"/>
                                            </p:txEl>
                                          </p:spTgt>
                                        </p:tgtEl>
                                        <p:attrNameLst>
                                          <p:attrName>style.visibility</p:attrName>
                                        </p:attrNameLst>
                                      </p:cBhvr>
                                      <p:to>
                                        <p:strVal val="visible"/>
                                      </p:to>
                                    </p:set>
                                    <p:animEffect transition="in" filter="wipe(left)">
                                      <p:cBhvr>
                                        <p:cTn id="29" dur="1000"/>
                                        <p:tgtEl>
                                          <p:spTgt spid="24580">
                                            <p:txEl>
                                              <p:pRg st="0" end="0"/>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wipe(left)">
                                      <p:cBhvr>
                                        <p:cTn id="33" dur="1000"/>
                                        <p:tgtEl>
                                          <p:spTgt spid="2458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wipe(left)">
                                      <p:cBhvr>
                                        <p:cTn id="37" dur="1000"/>
                                        <p:tgtEl>
                                          <p:spTgt spid="2458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4583"/>
                                        </p:tgtEl>
                                        <p:attrNameLst>
                                          <p:attrName>style.visibility</p:attrName>
                                        </p:attrNameLst>
                                      </p:cBhvr>
                                      <p:to>
                                        <p:strVal val="visible"/>
                                      </p:to>
                                    </p:set>
                                    <p:animEffect transition="in" filter="wipe(left)">
                                      <p:cBhvr>
                                        <p:cTn id="41" dur="1000"/>
                                        <p:tgtEl>
                                          <p:spTgt spid="24583"/>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24584"/>
                                        </p:tgtEl>
                                        <p:attrNameLst>
                                          <p:attrName>style.visibility</p:attrName>
                                        </p:attrNameLst>
                                      </p:cBhvr>
                                      <p:to>
                                        <p:strVal val="visible"/>
                                      </p:to>
                                    </p:set>
                                    <p:animEffect transition="in" filter="wipe(left)">
                                      <p:cBhvr>
                                        <p:cTn id="45" dur="1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083" grpId="0" animBg="1"/>
      <p:bldP spid="24581" grpId="0"/>
      <p:bldP spid="24582" grpId="0"/>
      <p:bldP spid="24583" grpId="0"/>
      <p:bldP spid="24584" grpId="0"/>
      <p:bldP spid="13" grpId="0" animBg="1"/>
      <p:bldP spid="13"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33" name="TextBox 32"/>
          <p:cNvSpPr txBox="1"/>
          <p:nvPr/>
        </p:nvSpPr>
        <p:spPr>
          <a:xfrm>
            <a:off x="1" y="0"/>
            <a:ext cx="9143999" cy="769441"/>
          </a:xfrm>
          <a:prstGeom prst="rect">
            <a:avLst/>
          </a:prstGeom>
        </p:spPr>
        <p:txBody>
          <a:bodyPr wrap="square" rtlCol="0">
            <a:spAutoFit/>
          </a:bodyPr>
          <a:lstStyle/>
          <a:p>
            <a:r>
              <a:rPr lang="en-US" sz="4400" b="1" dirty="0" smtClean="0">
                <a:effectLst>
                  <a:outerShdw dist="50800" dir="5400000" algn="ctr" rotWithShape="0">
                    <a:srgbClr val="FF0000"/>
                  </a:outerShdw>
                </a:effectLst>
                <a:latin typeface="Tempus Sans ITC" pitchFamily="82" charset="0"/>
              </a:rPr>
              <a:t>            </a:t>
            </a:r>
            <a:r>
              <a:rPr lang="en-US" sz="3200" b="1" dirty="0" smtClean="0">
                <a:effectLst>
                  <a:outerShdw dist="50800" dir="5400000" algn="ctr" rotWithShape="0">
                    <a:srgbClr val="FF0000"/>
                  </a:outerShdw>
                </a:effectLst>
                <a:latin typeface="Tempus Sans ITC" pitchFamily="82" charset="0"/>
              </a:rPr>
              <a:t>  </a:t>
            </a:r>
            <a:r>
              <a:rPr lang="en-US" sz="4400" b="1" dirty="0" smtClean="0">
                <a:effectLst>
                  <a:outerShdw dist="50800" dir="5400000" algn="ctr" rotWithShape="0">
                    <a:srgbClr val="FF0000"/>
                  </a:outerShdw>
                </a:effectLst>
                <a:latin typeface="Tempus Sans ITC" pitchFamily="82" charset="0"/>
              </a:rPr>
              <a:t>What will happen in            ?</a:t>
            </a:r>
            <a:endParaRPr lang="en-US" sz="4400" b="1" dirty="0">
              <a:effectLst>
                <a:outerShdw dist="50800" dir="5400000" algn="ctr" rotWithShape="0">
                  <a:srgbClr val="FF0000"/>
                </a:outerShdw>
              </a:effectLst>
              <a:latin typeface="Tempus Sans ITC" pitchFamily="82" charset="0"/>
            </a:endParaRPr>
          </a:p>
        </p:txBody>
      </p:sp>
      <p:sp useBgFill="1">
        <p:nvSpPr>
          <p:cNvPr id="4" name="TextBox 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sp useBgFill="1">
        <p:nvSpPr>
          <p:cNvPr id="34" name="TextBox 3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1803</a:t>
            </a:r>
            <a:endParaRPr lang="en-US" sz="5400" b="1" dirty="0">
              <a:effectLst>
                <a:outerShdw dist="50800" dir="5400000" algn="ctr" rotWithShape="0">
                  <a:srgbClr val="FF0000"/>
                </a:outerShdw>
              </a:effectLst>
            </a:endParaRPr>
          </a:p>
        </p:txBody>
      </p:sp>
      <p:pic>
        <p:nvPicPr>
          <p:cNvPr id="5" name="Picture 2" descr="Image result for united states in 1802"/>
          <p:cNvPicPr>
            <a:picLocks noChangeAspect="1" noChangeArrowheads="1"/>
          </p:cNvPicPr>
          <p:nvPr/>
        </p:nvPicPr>
        <p:blipFill>
          <a:blip r:embed="rId2" cstate="print"/>
          <a:srcRect/>
          <a:stretch>
            <a:fillRect/>
          </a:stretch>
        </p:blipFill>
        <p:spPr bwMode="auto">
          <a:xfrm>
            <a:off x="0" y="671511"/>
            <a:ext cx="9144000" cy="6186489"/>
          </a:xfrm>
          <a:prstGeom prst="rect">
            <a:avLst/>
          </a:prstGeom>
          <a:noFill/>
        </p:spPr>
      </p:pic>
      <p:sp>
        <p:nvSpPr>
          <p:cNvPr id="27" name="Freeform 26"/>
          <p:cNvSpPr/>
          <p:nvPr/>
        </p:nvSpPr>
        <p:spPr>
          <a:xfrm>
            <a:off x="3810000" y="803565"/>
            <a:ext cx="53187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18760" h="1330035">
                <a:moveTo>
                  <a:pt x="0" y="453043"/>
                </a:moveTo>
                <a:cubicBezTo>
                  <a:pt x="52647" y="489064"/>
                  <a:pt x="295795" y="715586"/>
                  <a:pt x="378229" y="781395"/>
                </a:cubicBezTo>
                <a:cubicBezTo>
                  <a:pt x="460663" y="847204"/>
                  <a:pt x="472440" y="834042"/>
                  <a:pt x="494607" y="847897"/>
                </a:cubicBezTo>
                <a:cubicBezTo>
                  <a:pt x="516774" y="861752"/>
                  <a:pt x="483524" y="858981"/>
                  <a:pt x="511233" y="864523"/>
                </a:cubicBezTo>
                <a:cubicBezTo>
                  <a:pt x="538942" y="870065"/>
                  <a:pt x="619299" y="878377"/>
                  <a:pt x="660862" y="881148"/>
                </a:cubicBezTo>
                <a:cubicBezTo>
                  <a:pt x="702425" y="883919"/>
                  <a:pt x="732905" y="850668"/>
                  <a:pt x="760614" y="881148"/>
                </a:cubicBezTo>
                <a:cubicBezTo>
                  <a:pt x="788323" y="911628"/>
                  <a:pt x="804949" y="994755"/>
                  <a:pt x="827116" y="1064028"/>
                </a:cubicBezTo>
                <a:cubicBezTo>
                  <a:pt x="849283" y="1133301"/>
                  <a:pt x="865909" y="1263533"/>
                  <a:pt x="893618" y="1296784"/>
                </a:cubicBezTo>
                <a:cubicBezTo>
                  <a:pt x="921327" y="1330035"/>
                  <a:pt x="968433" y="1294013"/>
                  <a:pt x="993371" y="1263533"/>
                </a:cubicBezTo>
                <a:cubicBezTo>
                  <a:pt x="1018309" y="1233053"/>
                  <a:pt x="1023851" y="1152697"/>
                  <a:pt x="1043247" y="1113904"/>
                </a:cubicBezTo>
                <a:cubicBezTo>
                  <a:pt x="1062643" y="1075111"/>
                  <a:pt x="1101436" y="1069570"/>
                  <a:pt x="1109749" y="1030777"/>
                </a:cubicBezTo>
                <a:cubicBezTo>
                  <a:pt x="1118062" y="991984"/>
                  <a:pt x="1101436" y="942108"/>
                  <a:pt x="1093123" y="881148"/>
                </a:cubicBezTo>
                <a:cubicBezTo>
                  <a:pt x="1084810" y="820188"/>
                  <a:pt x="1048789" y="701039"/>
                  <a:pt x="1059873" y="665017"/>
                </a:cubicBezTo>
                <a:cubicBezTo>
                  <a:pt x="1070957" y="628995"/>
                  <a:pt x="1093123" y="653933"/>
                  <a:pt x="1159625" y="665017"/>
                </a:cubicBezTo>
                <a:cubicBezTo>
                  <a:pt x="1226127" y="676101"/>
                  <a:pt x="1359130" y="720435"/>
                  <a:pt x="1458883" y="731519"/>
                </a:cubicBezTo>
                <a:cubicBezTo>
                  <a:pt x="1558636" y="742603"/>
                  <a:pt x="1758142" y="731519"/>
                  <a:pt x="1758142" y="731519"/>
                </a:cubicBezTo>
                <a:cubicBezTo>
                  <a:pt x="1832957" y="731519"/>
                  <a:pt x="1871749" y="712123"/>
                  <a:pt x="1907771" y="731519"/>
                </a:cubicBezTo>
                <a:cubicBezTo>
                  <a:pt x="1943793" y="750915"/>
                  <a:pt x="1855124" y="825730"/>
                  <a:pt x="1974273" y="847897"/>
                </a:cubicBezTo>
                <a:cubicBezTo>
                  <a:pt x="2093422" y="870064"/>
                  <a:pt x="2376054" y="861752"/>
                  <a:pt x="2622665" y="864523"/>
                </a:cubicBezTo>
                <a:cubicBezTo>
                  <a:pt x="2869276" y="867294"/>
                  <a:pt x="3271058" y="811876"/>
                  <a:pt x="3453938" y="864523"/>
                </a:cubicBezTo>
                <a:cubicBezTo>
                  <a:pt x="3636818" y="917170"/>
                  <a:pt x="3634047" y="1133301"/>
                  <a:pt x="3719945" y="1180406"/>
                </a:cubicBezTo>
                <a:cubicBezTo>
                  <a:pt x="3805843" y="1227511"/>
                  <a:pt x="3872345" y="1158239"/>
                  <a:pt x="3969327" y="1147155"/>
                </a:cubicBezTo>
                <a:cubicBezTo>
                  <a:pt x="4066309" y="1136071"/>
                  <a:pt x="4210396" y="1119446"/>
                  <a:pt x="4301836" y="1113904"/>
                </a:cubicBezTo>
                <a:cubicBezTo>
                  <a:pt x="4393276" y="1108362"/>
                  <a:pt x="4470862" y="1149926"/>
                  <a:pt x="4517967" y="1113904"/>
                </a:cubicBezTo>
                <a:cubicBezTo>
                  <a:pt x="4565072" y="1077882"/>
                  <a:pt x="4573385" y="969816"/>
                  <a:pt x="4584469" y="897773"/>
                </a:cubicBezTo>
                <a:cubicBezTo>
                  <a:pt x="4595553" y="825730"/>
                  <a:pt x="4562302" y="753686"/>
                  <a:pt x="4584469" y="681643"/>
                </a:cubicBezTo>
                <a:cubicBezTo>
                  <a:pt x="4606636" y="609600"/>
                  <a:pt x="4675909" y="515388"/>
                  <a:pt x="4717473" y="465512"/>
                </a:cubicBezTo>
                <a:cubicBezTo>
                  <a:pt x="4759037" y="415636"/>
                  <a:pt x="4800600" y="415635"/>
                  <a:pt x="4833851" y="382384"/>
                </a:cubicBezTo>
                <a:cubicBezTo>
                  <a:pt x="4867102" y="349133"/>
                  <a:pt x="4897582" y="307569"/>
                  <a:pt x="4916978" y="266006"/>
                </a:cubicBezTo>
                <a:cubicBezTo>
                  <a:pt x="4936374" y="224443"/>
                  <a:pt x="4944687" y="169025"/>
                  <a:pt x="4950229" y="133003"/>
                </a:cubicBezTo>
                <a:cubicBezTo>
                  <a:pt x="4955771" y="96981"/>
                  <a:pt x="5318760" y="33250"/>
                  <a:pt x="4950229" y="49875"/>
                </a:cubicBezTo>
                <a:lnTo>
                  <a:pt x="2092035" y="0"/>
                </a:lnTo>
                <a:lnTo>
                  <a:pt x="0" y="4530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2"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pic>
        <p:nvPicPr>
          <p:cNvPr id="16" name="Picture 2" descr="Image result for united states in 1783"/>
          <p:cNvPicPr>
            <a:picLocks noChangeAspect="1" noChangeArrowheads="1"/>
          </p:cNvPicPr>
          <p:nvPr/>
        </p:nvPicPr>
        <p:blipFill>
          <a:blip r:embed="rId3" cstate="print"/>
          <a:srcRect l="17500" t="47037" r="70000" b="45572"/>
          <a:stretch>
            <a:fillRect/>
          </a:stretch>
        </p:blipFill>
        <p:spPr bwMode="auto">
          <a:xfrm>
            <a:off x="1752600" y="4038600"/>
            <a:ext cx="1143000" cy="457200"/>
          </a:xfrm>
          <a:prstGeom prst="rect">
            <a:avLst/>
          </a:prstGeom>
          <a:noFill/>
        </p:spPr>
      </p:pic>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505200" y="31242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10200" y="9144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30480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NEXT SESSION!</a:t>
            </a:r>
            <a:endParaRPr lang="en-US" sz="5400" b="1" dirty="0">
              <a:effectLst>
                <a:outerShdw dist="50800" dir="5400000" algn="ctr" rotWithShape="0">
                  <a:srgbClr val="FF0000"/>
                </a:outerShdw>
              </a:effectLst>
              <a:latin typeface="Tempus Sans ITC" pitchFamily="82" charset="0"/>
            </a:endParaRPr>
          </a:p>
        </p:txBody>
      </p:sp>
      <p:grpSp>
        <p:nvGrpSpPr>
          <p:cNvPr id="46" name="Group 13"/>
          <p:cNvGrpSpPr/>
          <p:nvPr/>
        </p:nvGrpSpPr>
        <p:grpSpPr>
          <a:xfrm rot="20959955">
            <a:off x="-152400" y="685800"/>
            <a:ext cx="3139445" cy="2514603"/>
            <a:chOff x="1889755" y="2454777"/>
            <a:chExt cx="3749045" cy="2803026"/>
          </a:xfrm>
        </p:grpSpPr>
        <p:pic>
          <p:nvPicPr>
            <p:cNvPr id="74"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75" name="TextBox 74"/>
            <p:cNvSpPr txBox="1"/>
            <p:nvPr/>
          </p:nvSpPr>
          <p:spPr>
            <a:xfrm>
              <a:off x="2941421" y="3103044"/>
              <a:ext cx="1696422" cy="1475236"/>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John </a:t>
              </a:r>
            </a:p>
            <a:p>
              <a:pPr algn="ctr"/>
              <a:r>
                <a:rPr lang="en-US" sz="4000" b="1" dirty="0" err="1" smtClean="0">
                  <a:ln w="12700">
                    <a:solidFill>
                      <a:schemeClr val="tx1"/>
                    </a:solidFill>
                  </a:ln>
                  <a:latin typeface="Bradley Hand ITC" pitchFamily="66" charset="0"/>
                </a:rPr>
                <a:t>Colter</a:t>
              </a:r>
              <a:endParaRPr lang="en-US" sz="4000" b="1" dirty="0">
                <a:ln w="12700">
                  <a:solidFill>
                    <a:schemeClr val="tx1"/>
                  </a:solidFill>
                </a:ln>
                <a:latin typeface="Bradley Hand ITC" pitchFamily="66" charset="0"/>
              </a:endParaRPr>
            </a:p>
          </p:txBody>
        </p:sp>
      </p:grpSp>
      <p:grpSp>
        <p:nvGrpSpPr>
          <p:cNvPr id="55" name="Group 26"/>
          <p:cNvGrpSpPr/>
          <p:nvPr/>
        </p:nvGrpSpPr>
        <p:grpSpPr>
          <a:xfrm>
            <a:off x="1965955" y="990600"/>
            <a:ext cx="3139445" cy="2514603"/>
            <a:chOff x="6004555" y="609600"/>
            <a:chExt cx="3139445" cy="2514603"/>
          </a:xfrm>
        </p:grpSpPr>
        <p:pic>
          <p:nvPicPr>
            <p:cNvPr id="68"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6004555" y="609600"/>
              <a:ext cx="3139445" cy="2514603"/>
            </a:xfrm>
            <a:prstGeom prst="rect">
              <a:avLst/>
            </a:prstGeom>
            <a:noFill/>
          </p:spPr>
        </p:pic>
        <p:sp>
          <p:nvSpPr>
            <p:cNvPr id="69" name="TextBox 68"/>
            <p:cNvSpPr txBox="1"/>
            <p:nvPr/>
          </p:nvSpPr>
          <p:spPr>
            <a:xfrm>
              <a:off x="6400800" y="1219200"/>
              <a:ext cx="2387192" cy="1323439"/>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David</a:t>
              </a:r>
            </a:p>
            <a:p>
              <a:pPr algn="ctr"/>
              <a:r>
                <a:rPr lang="en-US" sz="4000" b="1" dirty="0" smtClean="0">
                  <a:ln w="12700">
                    <a:solidFill>
                      <a:schemeClr val="tx1"/>
                    </a:solidFill>
                  </a:ln>
                  <a:latin typeface="Bradley Hand ITC" pitchFamily="66" charset="0"/>
                </a:rPr>
                <a:t>Thompson</a:t>
              </a:r>
              <a:endParaRPr lang="en-US" sz="4000" b="1" dirty="0">
                <a:ln w="12700">
                  <a:solidFill>
                    <a:schemeClr val="tx1"/>
                  </a:solidFill>
                </a:ln>
                <a:latin typeface="Bradley Hand ITC" pitchFamily="66" charset="0"/>
              </a:endParaRPr>
            </a:p>
          </p:txBody>
        </p:sp>
      </p:grpSp>
      <p:grpSp>
        <p:nvGrpSpPr>
          <p:cNvPr id="56" name="Group 36"/>
          <p:cNvGrpSpPr/>
          <p:nvPr/>
        </p:nvGrpSpPr>
        <p:grpSpPr>
          <a:xfrm rot="21096810">
            <a:off x="518155" y="2971797"/>
            <a:ext cx="3139445" cy="2514603"/>
            <a:chOff x="3048000" y="685800"/>
            <a:chExt cx="3139445" cy="2514603"/>
          </a:xfrm>
        </p:grpSpPr>
        <p:pic>
          <p:nvPicPr>
            <p:cNvPr id="66"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3048000" y="685800"/>
              <a:ext cx="3139445" cy="2514603"/>
            </a:xfrm>
            <a:prstGeom prst="rect">
              <a:avLst/>
            </a:prstGeom>
            <a:noFill/>
          </p:spPr>
        </p:pic>
        <p:sp>
          <p:nvSpPr>
            <p:cNvPr id="67" name="TextBox 66"/>
            <p:cNvSpPr txBox="1"/>
            <p:nvPr/>
          </p:nvSpPr>
          <p:spPr>
            <a:xfrm>
              <a:off x="3581400" y="1600200"/>
              <a:ext cx="1991251" cy="707886"/>
            </a:xfrm>
            <a:prstGeom prst="rect">
              <a:avLst/>
            </a:prstGeom>
            <a:noFill/>
          </p:spPr>
          <p:txBody>
            <a:bodyPr wrap="none" rtlCol="0">
              <a:spAutoFit/>
            </a:bodyPr>
            <a:lstStyle/>
            <a:p>
              <a:r>
                <a:rPr lang="en-US" sz="4000" b="1" dirty="0" err="1" smtClean="0">
                  <a:ln w="12700">
                    <a:solidFill>
                      <a:schemeClr val="tx1"/>
                    </a:solidFill>
                  </a:ln>
                  <a:latin typeface="Bradley Hand ITC" pitchFamily="66" charset="0"/>
                </a:rPr>
                <a:t>Shekeke</a:t>
              </a:r>
              <a:endParaRPr lang="en-US" sz="4000" b="1" dirty="0">
                <a:ln w="12700">
                  <a:solidFill>
                    <a:schemeClr val="tx1"/>
                  </a:solidFill>
                </a:ln>
                <a:latin typeface="Bradley Hand ITC" pitchFamily="66" charset="0"/>
              </a:endParaRPr>
            </a:p>
          </p:txBody>
        </p:sp>
      </p:grpSp>
      <p:grpSp>
        <p:nvGrpSpPr>
          <p:cNvPr id="57" name="Group 24"/>
          <p:cNvGrpSpPr/>
          <p:nvPr/>
        </p:nvGrpSpPr>
        <p:grpSpPr>
          <a:xfrm rot="485900">
            <a:off x="2856044" y="2534604"/>
            <a:ext cx="3139445" cy="2514603"/>
            <a:chOff x="3200400" y="838200"/>
            <a:chExt cx="3139445" cy="2514603"/>
          </a:xfrm>
        </p:grpSpPr>
        <p:pic>
          <p:nvPicPr>
            <p:cNvPr id="64"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3200400" y="838200"/>
              <a:ext cx="3139445" cy="2514603"/>
            </a:xfrm>
            <a:prstGeom prst="rect">
              <a:avLst/>
            </a:prstGeom>
            <a:noFill/>
          </p:spPr>
        </p:pic>
        <p:sp>
          <p:nvSpPr>
            <p:cNvPr id="65" name="TextBox 64"/>
            <p:cNvSpPr txBox="1"/>
            <p:nvPr/>
          </p:nvSpPr>
          <p:spPr>
            <a:xfrm>
              <a:off x="3886200" y="1524000"/>
              <a:ext cx="1702710" cy="1323439"/>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Jean</a:t>
              </a:r>
            </a:p>
            <a:p>
              <a:pPr algn="ctr"/>
              <a:r>
                <a:rPr lang="en-US" sz="4000" b="1" dirty="0" smtClean="0">
                  <a:ln w="12700">
                    <a:solidFill>
                      <a:schemeClr val="tx1"/>
                    </a:solidFill>
                  </a:ln>
                  <a:latin typeface="Bradley Hand ITC" pitchFamily="66" charset="0"/>
                </a:rPr>
                <a:t>Batiste</a:t>
              </a:r>
              <a:endParaRPr lang="en-US" sz="4000" b="1" dirty="0">
                <a:ln w="12700">
                  <a:solidFill>
                    <a:schemeClr val="tx1"/>
                  </a:solidFill>
                </a:ln>
                <a:latin typeface="Bradley Hand ITC" pitchFamily="66" charset="0"/>
              </a:endParaRPr>
            </a:p>
          </p:txBody>
        </p:sp>
      </p:grpSp>
      <p:grpSp>
        <p:nvGrpSpPr>
          <p:cNvPr id="58" name="Group 30"/>
          <p:cNvGrpSpPr/>
          <p:nvPr/>
        </p:nvGrpSpPr>
        <p:grpSpPr>
          <a:xfrm>
            <a:off x="2194555" y="4190997"/>
            <a:ext cx="3139445" cy="2514603"/>
            <a:chOff x="1889755" y="2454777"/>
            <a:chExt cx="3749045" cy="2803026"/>
          </a:xfrm>
        </p:grpSpPr>
        <p:pic>
          <p:nvPicPr>
            <p:cNvPr id="62"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63" name="TextBox 62"/>
            <p:cNvSpPr txBox="1"/>
            <p:nvPr/>
          </p:nvSpPr>
          <p:spPr>
            <a:xfrm>
              <a:off x="2941421" y="3103044"/>
              <a:ext cx="1696422" cy="1475236"/>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John </a:t>
              </a:r>
            </a:p>
            <a:p>
              <a:pPr algn="ctr"/>
              <a:r>
                <a:rPr lang="en-US" sz="4000" b="1" dirty="0" err="1" smtClean="0">
                  <a:ln w="12700">
                    <a:solidFill>
                      <a:schemeClr val="tx1"/>
                    </a:solidFill>
                  </a:ln>
                  <a:latin typeface="Bradley Hand ITC" pitchFamily="66" charset="0"/>
                </a:rPr>
                <a:t>Colter</a:t>
              </a:r>
              <a:endParaRPr lang="en-US" sz="4000" b="1" dirty="0">
                <a:ln w="12700">
                  <a:solidFill>
                    <a:schemeClr val="tx1"/>
                  </a:solidFill>
                </a:ln>
                <a:latin typeface="Bradley Hand ITC" pitchFamily="66" charset="0"/>
              </a:endParaRPr>
            </a:p>
          </p:txBody>
        </p:sp>
      </p:grpSp>
      <p:grpSp>
        <p:nvGrpSpPr>
          <p:cNvPr id="59" name="Group 25"/>
          <p:cNvGrpSpPr/>
          <p:nvPr/>
        </p:nvGrpSpPr>
        <p:grpSpPr>
          <a:xfrm rot="20607441">
            <a:off x="4949538" y="3138104"/>
            <a:ext cx="3139445" cy="2514603"/>
            <a:chOff x="533400" y="3962400"/>
            <a:chExt cx="3139445" cy="2514603"/>
          </a:xfrm>
        </p:grpSpPr>
        <p:pic>
          <p:nvPicPr>
            <p:cNvPr id="60"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533400" y="3962400"/>
              <a:ext cx="3139445" cy="2514603"/>
            </a:xfrm>
            <a:prstGeom prst="rect">
              <a:avLst/>
            </a:prstGeom>
            <a:noFill/>
          </p:spPr>
        </p:pic>
        <p:sp>
          <p:nvSpPr>
            <p:cNvPr id="61" name="TextBox 60"/>
            <p:cNvSpPr txBox="1"/>
            <p:nvPr/>
          </p:nvSpPr>
          <p:spPr>
            <a:xfrm>
              <a:off x="883740" y="4876800"/>
              <a:ext cx="2316660" cy="646331"/>
            </a:xfrm>
            <a:prstGeom prst="rect">
              <a:avLst/>
            </a:prstGeom>
            <a:noFill/>
          </p:spPr>
          <p:txBody>
            <a:bodyPr wrap="none" rtlCol="0">
              <a:spAutoFit/>
            </a:bodyPr>
            <a:lstStyle/>
            <a:p>
              <a:r>
                <a:rPr lang="en-US" sz="3600" b="1" dirty="0" err="1" smtClean="0">
                  <a:ln w="12700">
                    <a:solidFill>
                      <a:schemeClr val="tx1"/>
                    </a:solidFill>
                  </a:ln>
                  <a:latin typeface="Bradley Hand ITC" pitchFamily="66" charset="0"/>
                </a:rPr>
                <a:t>Kameaweit</a:t>
              </a:r>
              <a:endParaRPr lang="en-US" sz="3600" b="1" dirty="0">
                <a:ln w="12700">
                  <a:solidFill>
                    <a:schemeClr val="tx1"/>
                  </a:solidFill>
                </a:ln>
                <a:latin typeface="Bradley Hand ITC" pitchFamily="66" charset="0"/>
              </a:endParaRPr>
            </a:p>
          </p:txBody>
        </p:sp>
      </p:grpSp>
      <p:grpSp>
        <p:nvGrpSpPr>
          <p:cNvPr id="76" name="Group 30"/>
          <p:cNvGrpSpPr/>
          <p:nvPr/>
        </p:nvGrpSpPr>
        <p:grpSpPr>
          <a:xfrm rot="860119">
            <a:off x="5748828" y="4374887"/>
            <a:ext cx="3139445" cy="2514603"/>
            <a:chOff x="1889755" y="2454777"/>
            <a:chExt cx="3749045" cy="2803026"/>
          </a:xfrm>
        </p:grpSpPr>
        <p:pic>
          <p:nvPicPr>
            <p:cNvPr id="77"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78" name="TextBox 77"/>
            <p:cNvSpPr txBox="1"/>
            <p:nvPr/>
          </p:nvSpPr>
          <p:spPr>
            <a:xfrm>
              <a:off x="2645667" y="3103044"/>
              <a:ext cx="2287931" cy="1475236"/>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Reuben </a:t>
              </a:r>
            </a:p>
            <a:p>
              <a:pPr algn="ctr"/>
              <a:r>
                <a:rPr lang="en-US" sz="4000" b="1" dirty="0" smtClean="0">
                  <a:ln w="12700">
                    <a:solidFill>
                      <a:schemeClr val="tx1"/>
                    </a:solidFill>
                  </a:ln>
                  <a:latin typeface="Bradley Hand ITC" pitchFamily="66" charset="0"/>
                </a:rPr>
                <a:t>Field</a:t>
              </a:r>
              <a:endParaRPr lang="en-US" sz="4000" b="1" dirty="0">
                <a:ln w="12700">
                  <a:solidFill>
                    <a:schemeClr val="tx1"/>
                  </a:solidFill>
                </a:ln>
                <a:latin typeface="Bradley Hand ITC" pitchFamily="66" charset="0"/>
              </a:endParaRPr>
            </a:p>
          </p:txBody>
        </p:sp>
      </p:grpSp>
      <p:grpSp>
        <p:nvGrpSpPr>
          <p:cNvPr id="79" name="Group 78"/>
          <p:cNvGrpSpPr/>
          <p:nvPr/>
        </p:nvGrpSpPr>
        <p:grpSpPr>
          <a:xfrm rot="857855">
            <a:off x="0" y="4343397"/>
            <a:ext cx="3139445" cy="2514603"/>
            <a:chOff x="1889755" y="2454777"/>
            <a:chExt cx="3749045" cy="2803026"/>
          </a:xfrm>
        </p:grpSpPr>
        <p:pic>
          <p:nvPicPr>
            <p:cNvPr id="80"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81" name="TextBox 80"/>
            <p:cNvSpPr txBox="1"/>
            <p:nvPr/>
          </p:nvSpPr>
          <p:spPr>
            <a:xfrm>
              <a:off x="2684070" y="3145515"/>
              <a:ext cx="2117560" cy="1475236"/>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Patrick</a:t>
              </a:r>
            </a:p>
            <a:p>
              <a:pPr algn="ctr"/>
              <a:r>
                <a:rPr lang="en-US" sz="4000" b="1" dirty="0" err="1" smtClean="0">
                  <a:ln w="12700">
                    <a:solidFill>
                      <a:schemeClr val="tx1"/>
                    </a:solidFill>
                  </a:ln>
                  <a:latin typeface="Bradley Hand ITC" pitchFamily="66" charset="0"/>
                </a:rPr>
                <a:t>Gass</a:t>
              </a:r>
              <a:endParaRPr lang="en-US" sz="4000" b="1" dirty="0">
                <a:ln w="12700">
                  <a:solidFill>
                    <a:schemeClr val="tx1"/>
                  </a:solidFill>
                </a:ln>
                <a:latin typeface="Bradley Hand ITC"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406479"/>
            <a:ext cx="9144000" cy="25730121"/>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Times New Roman" pitchFamily="18" charset="0"/>
              </a:rPr>
              <a:t>REFERENCES</a:t>
            </a:r>
            <a:endParaRPr kumimoji="0" lang="en-US" sz="1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4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cs typeface="Times New Roman" pitchFamily="18" charset="0"/>
              </a:rPr>
              <a:t>	</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PERSONAL CONTACTS</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Harlan, Arrow Rock SHS, </a:t>
            </a:r>
            <a:r>
              <a:rPr lang="en-US" sz="1400" dirty="0" smtClean="0">
                <a:latin typeface="Calibri" pitchFamily="34" charset="0"/>
                <a:ea typeface="Calibri" pitchFamily="34" charset="0"/>
                <a:cs typeface="Times New Roman" pitchFamily="18" charset="0"/>
                <a:hlinkClick r:id="rId3"/>
              </a:rPr>
              <a:t>HarlanJ@Missouri.edu</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Denny, Arrow Rock SHS, </a:t>
            </a:r>
            <a:r>
              <a:rPr lang="en-US" sz="1400" dirty="0" smtClean="0">
                <a:latin typeface="Calibri" pitchFamily="34" charset="0"/>
                <a:ea typeface="Calibri" pitchFamily="34" charset="0"/>
                <a:cs typeface="Times New Roman" pitchFamily="18" charset="0"/>
                <a:hlinkClick r:id="rId4"/>
              </a:rPr>
              <a:t>denny2386@gmail.com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Susan </a:t>
            </a:r>
            <a:r>
              <a:rPr lang="en-US" sz="1400" dirty="0" err="1" smtClean="0">
                <a:latin typeface="Calibri" pitchFamily="34" charset="0"/>
                <a:ea typeface="Calibri" pitchFamily="34" charset="0"/>
                <a:cs typeface="Times New Roman" pitchFamily="18" charset="0"/>
              </a:rPr>
              <a:t>Juza</a:t>
            </a:r>
            <a:r>
              <a:rPr lang="en-US" sz="1400" dirty="0" smtClean="0">
                <a:latin typeface="Calibri" pitchFamily="34" charset="0"/>
                <a:ea typeface="Calibri" pitchFamily="34" charset="0"/>
                <a:cs typeface="Times New Roman" pitchFamily="18" charset="0"/>
              </a:rPr>
              <a:t>, Historian,  Fort Atkinson </a:t>
            </a:r>
            <a:r>
              <a:rPr lang="en-US" sz="1400" dirty="0" smtClean="0">
                <a:latin typeface="Calibri" pitchFamily="34" charset="0"/>
                <a:ea typeface="Calibri" pitchFamily="34" charset="0"/>
                <a:cs typeface="Times New Roman" pitchFamily="18" charset="0"/>
                <a:hlinkClick r:id="rId5"/>
              </a:rPr>
              <a:t>sjuzaA@yahoo.com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Ranger Ryan, (intern), L&amp;C National Park Visitor Center</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Rob Hanna, Park Ranger, Fort Mandan, </a:t>
            </a:r>
            <a:r>
              <a:rPr lang="en-US" sz="1400" dirty="0" smtClean="0">
                <a:latin typeface="Calibri" pitchFamily="34" charset="0"/>
                <a:ea typeface="Calibri" pitchFamily="34" charset="0"/>
                <a:cs typeface="Times New Roman" pitchFamily="18" charset="0"/>
                <a:hlinkClick r:id="rId6"/>
              </a:rPr>
              <a:t>rhanna@nd.gov</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1400" dirty="0" smtClean="0">
              <a:latin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cs typeface="Times New Roman" pitchFamily="18" charset="0"/>
              </a:rPr>
              <a:t>			</a:t>
            </a:r>
            <a:r>
              <a:rPr lang="en-US" sz="1400" u="sng" dirty="0" smtClean="0">
                <a:latin typeface="Calibri" pitchFamily="34" charset="0"/>
                <a:cs typeface="Times New Roman" pitchFamily="18" charset="0"/>
              </a:rPr>
              <a:t>WEBSITES</a:t>
            </a:r>
          </a:p>
          <a:p>
            <a:r>
              <a:rPr lang="en-US" sz="1400" dirty="0" smtClean="0">
                <a:hlinkClick r:id="rId7"/>
              </a:rPr>
              <a:t>https://soils.ifas.ufl.edu/faculty/grunwald/teaching/eSoilScience/weathering.shtml</a:t>
            </a:r>
            <a:endParaRPr lang="en-US" sz="1400" dirty="0" smtClean="0"/>
          </a:p>
          <a:p>
            <a:r>
              <a:rPr lang="en-US" sz="1400" dirty="0" smtClean="0">
                <a:hlinkClick r:id="rId8"/>
              </a:rPr>
              <a:t>http://teach.albion.edu/jjn10/chemical-weathering/</a:t>
            </a:r>
            <a:endParaRPr lang="en-US" sz="1400" dirty="0" smtClean="0"/>
          </a:p>
          <a:p>
            <a:r>
              <a:rPr lang="en-US" sz="1400" dirty="0" smtClean="0">
                <a:hlinkClick r:id="rId9"/>
              </a:rPr>
              <a:t>https://en.wikipedia.org/wiki/sedimentary_rock</a:t>
            </a:r>
            <a:endParaRPr lang="en-US" sz="1400" cap="all" dirty="0" smtClean="0">
              <a:hlinkClick r:id="rId9"/>
            </a:endParaRPr>
          </a:p>
          <a:p>
            <a:r>
              <a:rPr lang="en-US" sz="1400" dirty="0" smtClean="0">
                <a:hlinkClick r:id="rId9"/>
              </a:rPr>
              <a:t>ttps://www.reference.com/science/can-metamorphic-rocks-found-3dd4f3f23f019b44</a:t>
            </a:r>
            <a:endParaRPr lang="en-US" sz="1400" dirty="0" smtClean="0"/>
          </a:p>
          <a:p>
            <a:r>
              <a:rPr lang="en-US" sz="1400" dirty="0" smtClean="0">
                <a:hlinkClick r:id="rId10"/>
              </a:rPr>
              <a:t>https://en.wikipedia.org/wiki/igneous_rock</a:t>
            </a:r>
            <a:endParaRPr lang="en-US" sz="1400" dirty="0" smtClean="0"/>
          </a:p>
          <a:p>
            <a:r>
              <a:rPr lang="en-US" sz="1400" dirty="0" smtClean="0">
                <a:hlinkClick r:id="rId11"/>
              </a:rPr>
              <a:t>https://en.wikipedia.org/wiki/List_of_archaeological_periods_(North_America)</a:t>
            </a:r>
            <a:endParaRPr lang="en-US" sz="1400" dirty="0" smtClean="0"/>
          </a:p>
          <a:p>
            <a:r>
              <a:rPr lang="en-US" sz="1400" dirty="0" smtClean="0">
                <a:hlinkClick r:id="rId12"/>
              </a:rPr>
              <a:t>https://en.wikipedia.org/wiki/Paleo-Indians</a:t>
            </a:r>
            <a:endParaRPr lang="en-US" sz="1400" dirty="0" smtClean="0"/>
          </a:p>
          <a:p>
            <a:r>
              <a:rPr lang="en-US" sz="1400" dirty="0" smtClean="0">
                <a:hlinkClick r:id="rId12"/>
              </a:rPr>
              <a:t>https://en.wikipedia.org/wiki/Paleo-Indians</a:t>
            </a:r>
            <a:endParaRPr lang="en-US" sz="1400" dirty="0" smtClean="0"/>
          </a:p>
          <a:p>
            <a:r>
              <a:rPr lang="en-US" sz="1400" dirty="0" smtClean="0">
                <a:hlinkClick r:id="rId13"/>
              </a:rPr>
              <a:t>http://news.ku.dk/all_news/2012/2012.7/clovis_eske_science/</a:t>
            </a:r>
            <a:endParaRPr lang="en-US" sz="1400" dirty="0" smtClean="0"/>
          </a:p>
          <a:p>
            <a:r>
              <a:rPr lang="en-US" sz="1400" dirty="0" smtClean="0">
                <a:hlinkClick r:id="rId14"/>
              </a:rPr>
              <a:t>https://en.wikipedia.org/wiki/Archaic_period_in_North_America</a:t>
            </a:r>
            <a:endParaRPr lang="en-US" sz="1400" dirty="0" smtClean="0"/>
          </a:p>
          <a:p>
            <a:r>
              <a:rPr lang="en-US" sz="1400" dirty="0" smtClean="0">
                <a:hlinkClick r:id="rId15"/>
              </a:rPr>
              <a:t>https://www.crowcanyon.org/EducationProducts/peoples_mesa_verde/archaic_overview.asp</a:t>
            </a:r>
            <a:endParaRPr lang="en-US" sz="1400" dirty="0" smtClean="0"/>
          </a:p>
          <a:p>
            <a:r>
              <a:rPr lang="en-US" sz="1400" dirty="0" smtClean="0">
                <a:hlinkClick r:id="rId16"/>
              </a:rPr>
              <a:t>https://en.wikipedia.org/wiki/Woodland_period</a:t>
            </a:r>
            <a:endParaRPr lang="en-US" sz="1400" dirty="0" smtClean="0"/>
          </a:p>
          <a:p>
            <a:r>
              <a:rPr lang="en-US" sz="1400" dirty="0" smtClean="0">
                <a:hlinkClick r:id="rId17"/>
              </a:rPr>
              <a:t>http://mcclungmuseum.utk.edu/2009/01/01/prehistoric-american-indians/</a:t>
            </a:r>
            <a:endParaRPr lang="en-US" sz="1400" dirty="0" smtClean="0"/>
          </a:p>
          <a:p>
            <a:r>
              <a:rPr lang="en-US" sz="1400" dirty="0" smtClean="0">
                <a:hlinkClick r:id="rId18"/>
              </a:rPr>
              <a:t>https://en.wikipedia.org/wiki/Mississippian_culture</a:t>
            </a:r>
            <a:endParaRPr lang="en-US" sz="1400" dirty="0" smtClean="0"/>
          </a:p>
          <a:p>
            <a:r>
              <a:rPr lang="en-US" sz="1400" dirty="0" smtClean="0">
                <a:hlinkClick r:id="rId17"/>
              </a:rPr>
              <a:t>http://mcclungmuseum.utk.edu/2009/01/01/prehistoric-american-indians/</a:t>
            </a:r>
            <a:endParaRPr lang="en-US" sz="1400" dirty="0" smtClean="0"/>
          </a:p>
          <a:p>
            <a:r>
              <a:rPr lang="en-US" sz="1400" dirty="0" smtClean="0">
                <a:hlinkClick r:id="rId19"/>
              </a:rPr>
              <a:t>http://www.encyclopedia.com/history/news-wires-white-papers-and-books/1600-1754-native-americans-overview</a:t>
            </a:r>
            <a:endParaRPr lang="en-US" sz="1400" dirty="0" smtClean="0"/>
          </a:p>
          <a:p>
            <a:r>
              <a:rPr lang="en-US" sz="1400" dirty="0" smtClean="0">
                <a:hlinkClick r:id="rId20"/>
              </a:rPr>
              <a:t>https://en.wikipedia.org/wiki/Population_history_of_indigenous_peoples_of_the_Americas</a:t>
            </a:r>
            <a:endParaRPr lang="en-US" sz="1400" dirty="0" smtClean="0"/>
          </a:p>
          <a:p>
            <a:r>
              <a:rPr lang="en-US" sz="1400" dirty="0" smtClean="0">
                <a:hlinkClick r:id="rId21"/>
              </a:rPr>
              <a:t>http://www.let.rug.nl/usa/outlines/history-2005/early-america/native-american-cultures.php</a:t>
            </a:r>
            <a:endParaRPr lang="en-US" sz="1400" dirty="0" smtClean="0"/>
          </a:p>
          <a:p>
            <a:r>
              <a:rPr lang="en-US" sz="1400" dirty="0" smtClean="0">
                <a:hlinkClick r:id="rId22"/>
              </a:rPr>
              <a:t>http://www.u-s-history.com/pages/h1004.html</a:t>
            </a:r>
            <a:endParaRPr lang="en-US" sz="1400" dirty="0" smtClean="0"/>
          </a:p>
          <a:p>
            <a:r>
              <a:rPr lang="en-US" sz="1400" dirty="0" smtClean="0">
                <a:hlinkClick r:id="rId23"/>
              </a:rPr>
              <a:t>http://www.legendsofamerica.com/na-timeline.html</a:t>
            </a:r>
            <a:endParaRPr lang="en-US" sz="1400" dirty="0" smtClean="0"/>
          </a:p>
          <a:p>
            <a:r>
              <a:rPr lang="en-US" sz="1400" dirty="0" smtClean="0">
                <a:hlinkClick r:id="rId24"/>
              </a:rPr>
              <a:t>https://en.wikipedia.org/wiki/Treaty_of_Paris_(1783)</a:t>
            </a:r>
            <a:endParaRPr lang="en-US" sz="1400" dirty="0" smtClean="0"/>
          </a:p>
          <a:p>
            <a:r>
              <a:rPr lang="en-US" sz="1400" dirty="0" smtClean="0">
                <a:hlinkClick r:id="rId25"/>
              </a:rPr>
              <a:t>https://www.archives.gov/research/census/native-americans/1790-1930.html</a:t>
            </a:r>
          </a:p>
          <a:p>
            <a:r>
              <a:rPr lang="en-US" sz="1400" dirty="0" smtClean="0">
                <a:hlinkClick r:id="rId25"/>
              </a:rPr>
              <a:t>https://www.census.gov/history/www/genealogy/decennial_census_records/censuses_of_american_indians.html</a:t>
            </a:r>
            <a:endParaRPr lang="en-US" sz="1400" dirty="0" smtClean="0"/>
          </a:p>
          <a:p>
            <a:pPr lvl="0"/>
            <a:r>
              <a:rPr lang="en-US" sz="1400" dirty="0" smtClean="0">
                <a:latin typeface="Calibri" pitchFamily="34" charset="0"/>
                <a:ea typeface="Calibri" pitchFamily="34" charset="0"/>
                <a:cs typeface="Times New Roman" pitchFamily="18" charset="0"/>
                <a:hlinkClick r:id="rId26"/>
              </a:rPr>
              <a:t>http://www.nps.gov/nr/travel/lewisandclark/index.htm</a:t>
            </a:r>
            <a:endParaRPr lang="en-US" sz="1400" dirty="0" smtClean="0">
              <a:latin typeface="Calibri" pitchFamily="34" charset="0"/>
              <a:ea typeface="Calibri" pitchFamily="34" charset="0"/>
              <a:cs typeface="Times New Roman" pitchFamily="18" charset="0"/>
            </a:endParaRPr>
          </a:p>
          <a:p>
            <a:r>
              <a:rPr lang="en-US" sz="1400" dirty="0" smtClean="0">
                <a:hlinkClick r:id="rId27"/>
              </a:rPr>
              <a:t>http://classroom.monticello.org/kids/resources/profile/84/Martha-Wayles-Jefferson-Jeffersons-wife/</a:t>
            </a:r>
            <a:endParaRPr lang="en-US" sz="1400" dirty="0" smtClean="0"/>
          </a:p>
          <a:p>
            <a:r>
              <a:rPr lang="en-US" sz="1400" dirty="0" smtClean="0">
                <a:hlinkClick r:id="rId28"/>
              </a:rPr>
              <a:t>http://classroom.monticello.org/kids/gallery/image/374/School-Lessons-in-the-South-Square-Room/</a:t>
            </a:r>
            <a:endParaRPr lang="en-US" sz="1400" dirty="0" smtClean="0"/>
          </a:p>
          <a:p>
            <a:r>
              <a:rPr lang="en-US" sz="1400" dirty="0" smtClean="0">
                <a:hlinkClick r:id="rId29"/>
              </a:rPr>
              <a:t>http://classroom.monticello.org/kids/gallery/image/375/Building-Monticello/</a:t>
            </a:r>
            <a:endParaRPr lang="en-US" sz="14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BOOKS</a:t>
            </a:r>
            <a:endParaRPr lang="en-US" sz="1400" dirty="0" smtClean="0">
              <a:latin typeface="Arial" pitchFamily="34" charset="0"/>
              <a:cs typeface="Arial" pitchFamily="34" charset="0"/>
            </a:endParaRPr>
          </a:p>
          <a:p>
            <a:pPr eaLnBrk="0" fontAlgn="base" hangingPunct="0">
              <a:spcBef>
                <a:spcPct val="0"/>
              </a:spcBef>
              <a:spcAft>
                <a:spcPct val="0"/>
              </a:spcAft>
            </a:pPr>
            <a:r>
              <a:rPr lang="en-US" sz="1400" i="1" dirty="0" smtClean="0"/>
              <a:t>Along the Trail with Lewis &amp; Clark, </a:t>
            </a:r>
            <a:r>
              <a:rPr lang="en-US" sz="1400" dirty="0" smtClean="0"/>
              <a:t>Fifer &amp; </a:t>
            </a:r>
            <a:r>
              <a:rPr lang="en-US" sz="1400" dirty="0" err="1" smtClean="0"/>
              <a:t>Soderberg</a:t>
            </a:r>
            <a:endParaRPr lang="en-US" sz="1400" dirty="0" smtClean="0"/>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Atlas of Native Americans, </a:t>
            </a:r>
            <a:r>
              <a:rPr lang="en-US" sz="1400" dirty="0" smtClean="0">
                <a:latin typeface="Calibri" pitchFamily="34" charset="0"/>
                <a:ea typeface="Calibri" pitchFamily="34" charset="0"/>
                <a:cs typeface="Times New Roman" pitchFamily="18" charset="0"/>
              </a:rPr>
              <a:t>Dr Ian </a:t>
            </a:r>
            <a:r>
              <a:rPr lang="en-US" sz="1400" dirty="0" err="1" smtClean="0">
                <a:latin typeface="Calibri" pitchFamily="34" charset="0"/>
                <a:ea typeface="Calibri" pitchFamily="34" charset="0"/>
                <a:cs typeface="Times New Roman" pitchFamily="18" charset="0"/>
              </a:rPr>
              <a:t>Barnes,Chartwell</a:t>
            </a:r>
            <a:r>
              <a:rPr lang="en-US" sz="14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Geologic Story of the Great Plains</a:t>
            </a:r>
            <a:r>
              <a:rPr lang="en-US" sz="14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400" i="1" dirty="0" smtClean="0"/>
              <a:t>George </a:t>
            </a:r>
            <a:r>
              <a:rPr lang="en-US" sz="1400" i="1" dirty="0" err="1" smtClean="0"/>
              <a:t>Drouillard</a:t>
            </a:r>
            <a:r>
              <a:rPr lang="en-US" sz="1400" dirty="0" smtClean="0"/>
              <a:t>, </a:t>
            </a:r>
            <a:r>
              <a:rPr lang="en-US" sz="1400" dirty="0" err="1" smtClean="0"/>
              <a:t>Skarsten</a:t>
            </a:r>
            <a:endParaRPr lang="en-US" sz="1400" dirty="0" smtClean="0"/>
          </a:p>
          <a:p>
            <a:pPr eaLnBrk="0" fontAlgn="base" hangingPunct="0">
              <a:spcBef>
                <a:spcPct val="0"/>
              </a:spcBef>
              <a:spcAft>
                <a:spcPct val="0"/>
              </a:spcAft>
            </a:pPr>
            <a:r>
              <a:rPr lang="en-US" sz="1400" i="1" dirty="0" smtClean="0"/>
              <a:t>Lewis &amp; Clark An Illustrated History, </a:t>
            </a:r>
            <a:r>
              <a:rPr lang="en-US" sz="1400" dirty="0" smtClean="0"/>
              <a:t>Duncan &amp; Burns</a:t>
            </a: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Lewis and Clark Journals</a:t>
            </a:r>
            <a:r>
              <a:rPr lang="en-US" sz="1400" dirty="0" smtClean="0">
                <a:latin typeface="Calibri" pitchFamily="34" charset="0"/>
                <a:ea typeface="Calibri" pitchFamily="34" charset="0"/>
                <a:cs typeface="Times New Roman" pitchFamily="18" charset="0"/>
              </a:rPr>
              <a:t>, Editor Gary Moulton, University of Nebraska Press, 2003</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cs typeface="Times New Roman" pitchFamily="18" charset="0"/>
              </a:rPr>
              <a:t>Mayflower, </a:t>
            </a:r>
            <a:r>
              <a:rPr lang="en-US" sz="1400" dirty="0" smtClean="0">
                <a:latin typeface="Calibri" pitchFamily="34" charset="0"/>
                <a:cs typeface="Times New Roman" pitchFamily="18" charset="0"/>
              </a:rPr>
              <a:t>Nathaniel </a:t>
            </a:r>
            <a:r>
              <a:rPr lang="en-US" sz="1400" dirty="0" err="1" smtClean="0">
                <a:latin typeface="Calibri" pitchFamily="34" charset="0"/>
                <a:cs typeface="Times New Roman" pitchFamily="18" charset="0"/>
              </a:rPr>
              <a:t>Philbrick</a:t>
            </a:r>
            <a:r>
              <a:rPr lang="en-US" sz="1400" dirty="0" smtClean="0">
                <a:latin typeface="Calibri" pitchFamily="34" charset="0"/>
                <a:cs typeface="Times New Roman" pitchFamily="18" charset="0"/>
              </a:rPr>
              <a:t>, Penguin Group, 2006</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Northwest Exposure: A Geologic Story of the Northwest</a:t>
            </a:r>
            <a:r>
              <a:rPr lang="en-US" sz="1400" dirty="0" smtClean="0">
                <a:latin typeface="Calibri" pitchFamily="34" charset="0"/>
                <a:ea typeface="Calibri" pitchFamily="34" charset="0"/>
                <a:cs typeface="Times New Roman" pitchFamily="18" charset="0"/>
              </a:rPr>
              <a:t>, David Alt &amp; Donald Hyndman, Mountain Press, 1995 </a:t>
            </a:r>
          </a:p>
          <a:p>
            <a:r>
              <a:rPr lang="en-US" sz="1400" i="1" dirty="0" smtClean="0"/>
              <a:t>Sacajawea, </a:t>
            </a:r>
            <a:r>
              <a:rPr lang="en-US" sz="1400" dirty="0" smtClean="0"/>
              <a:t>Howard</a:t>
            </a:r>
          </a:p>
          <a:p>
            <a:r>
              <a:rPr lang="en-US" sz="1400" i="1" dirty="0" smtClean="0"/>
              <a:t>Seaman's Journal,  </a:t>
            </a:r>
            <a:r>
              <a:rPr lang="en-US" sz="1400" dirty="0" smtClean="0"/>
              <a:t>Eubank</a:t>
            </a:r>
          </a:p>
          <a:p>
            <a:r>
              <a:rPr lang="sv-SE" sz="1400" i="1" dirty="0" smtClean="0"/>
              <a:t>Sheheke: Mandan &amp; Indian Diplomat</a:t>
            </a:r>
            <a:r>
              <a:rPr lang="sv-SE" sz="1400" dirty="0" smtClean="0"/>
              <a:t>, Potter</a:t>
            </a:r>
          </a:p>
          <a:p>
            <a:r>
              <a:rPr lang="en-US" sz="1400" i="1" dirty="0" smtClean="0"/>
              <a:t>Traveling the Lewis &amp; Clark Trail </a:t>
            </a:r>
            <a:r>
              <a:rPr lang="en-US" sz="1400" dirty="0" smtClean="0"/>
              <a:t>, </a:t>
            </a:r>
            <a:r>
              <a:rPr lang="en-US" sz="1400" dirty="0" err="1" smtClean="0"/>
              <a:t>Fanselow</a:t>
            </a:r>
            <a:endParaRPr lang="en-US" sz="14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VIDEOS</a:t>
            </a:r>
            <a:endParaRPr kumimoji="0" lang="en-US" sz="1400" b="0" i="0" u="none" strike="noStrike" cap="none" normalizeH="0" baseline="0" dirty="0" smtClean="0">
              <a:ln>
                <a:noFill/>
              </a:ln>
              <a:effectLst/>
              <a:latin typeface="Arial" pitchFamily="34" charset="0"/>
              <a:cs typeface="Arial" pitchFamily="34" charset="0"/>
            </a:endParaRPr>
          </a:p>
          <a:p>
            <a:r>
              <a:rPr lang="en-US" sz="1400" dirty="0" smtClean="0"/>
              <a:t>	 </a:t>
            </a:r>
            <a:r>
              <a:rPr lang="en-US" sz="1400" i="1" dirty="0" smtClean="0"/>
              <a:t>Across the Great Divide</a:t>
            </a:r>
          </a:p>
          <a:p>
            <a:r>
              <a:rPr lang="en-US" sz="1400" i="1" dirty="0" smtClean="0"/>
              <a:t>	 Beavers:  Biggest Dam Movie You Ever Saw</a:t>
            </a:r>
          </a:p>
          <a:p>
            <a:r>
              <a:rPr lang="en-US" sz="1400" i="1" dirty="0" smtClean="0"/>
              <a:t>	 Clatsop Winter Story</a:t>
            </a:r>
          </a:p>
          <a:p>
            <a:r>
              <a:rPr lang="en-US" sz="1400" i="1" dirty="0" smtClean="0"/>
              <a:t>	 Fossil Lake </a:t>
            </a:r>
          </a:p>
          <a:p>
            <a:r>
              <a:rPr lang="en-US" sz="1400" i="1" dirty="0" smtClean="0"/>
              <a:t> 	Great Ice Age Floods </a:t>
            </a:r>
          </a:p>
          <a:p>
            <a:r>
              <a:rPr lang="en-US" sz="1400" i="1" dirty="0" smtClean="0"/>
              <a:t>	Hagerman Fossil Beds</a:t>
            </a:r>
          </a:p>
          <a:p>
            <a:r>
              <a:rPr lang="en-US" sz="1400" i="1" dirty="0" smtClean="0"/>
              <a:t>	Ice Age Fossils</a:t>
            </a:r>
          </a:p>
          <a:p>
            <a:r>
              <a:rPr lang="en-US" sz="1400" i="1" dirty="0" smtClean="0"/>
              <a:t>	Lewis &amp; Clark: Confluence of Time &amp; Courage </a:t>
            </a:r>
          </a:p>
          <a:p>
            <a:r>
              <a:rPr lang="en-US" sz="1400" i="1" dirty="0" smtClean="0"/>
              <a:t>	Lewis &amp; Clark: Great Journey West </a:t>
            </a:r>
          </a:p>
          <a:p>
            <a:r>
              <a:rPr lang="en-US" sz="1400" i="1" dirty="0" smtClean="0"/>
              <a:t>	Lewis &amp; Clark: Pathways</a:t>
            </a:r>
          </a:p>
          <a:p>
            <a:r>
              <a:rPr lang="en-US" sz="1400" i="1" dirty="0" smtClean="0"/>
              <a:t> 	</a:t>
            </a:r>
            <a:r>
              <a:rPr lang="en-US" sz="1400" i="1" dirty="0" err="1" smtClean="0"/>
              <a:t>Maxidiwiac</a:t>
            </a:r>
            <a:endParaRPr lang="en-US" sz="1400" i="1" dirty="0" smtClean="0"/>
          </a:p>
          <a:p>
            <a:r>
              <a:rPr lang="en-US" sz="1400" i="1" dirty="0" smtClean="0"/>
              <a:t>	 Nez Perce: Portrait of a People</a:t>
            </a:r>
          </a:p>
          <a:p>
            <a:r>
              <a:rPr lang="en-US" sz="1400" i="1" dirty="0" smtClean="0"/>
              <a:t>	 Of One Heart </a:t>
            </a:r>
          </a:p>
          <a:p>
            <a:r>
              <a:rPr lang="en-US" sz="1400" i="1" dirty="0" smtClean="0"/>
              <a:t>	 People of the Upper Missouri: the </a:t>
            </a:r>
            <a:r>
              <a:rPr lang="en-US" sz="1400" i="1" dirty="0" err="1" smtClean="0"/>
              <a:t>Mandans</a:t>
            </a:r>
            <a:endParaRPr lang="en-US" sz="1400" i="1" dirty="0" smtClean="0"/>
          </a:p>
          <a:p>
            <a:r>
              <a:rPr lang="en-US" sz="1400" i="1" dirty="0" smtClean="0"/>
              <a:t>	 Sculpted by Floods</a:t>
            </a:r>
          </a:p>
          <a:p>
            <a:r>
              <a:rPr lang="en-US" sz="14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sp useBgFill="1">
        <p:nvSpPr>
          <p:cNvPr id="11" name="TextBox 10"/>
          <p:cNvSpPr txBox="1"/>
          <p:nvPr/>
        </p:nvSpPr>
        <p:spPr>
          <a:xfrm>
            <a:off x="0" y="0"/>
            <a:ext cx="9144000" cy="646331"/>
          </a:xfrm>
          <a:prstGeom prst="rect">
            <a:avLst/>
          </a:prstGeom>
          <a:ln w="50800">
            <a:solidFill>
              <a:schemeClr val="tx1"/>
            </a:solidFill>
          </a:ln>
        </p:spPr>
        <p:txBody>
          <a:bodyPr wrap="square" rtlCol="0">
            <a:spAutoFit/>
          </a:bodyPr>
          <a:lstStyle/>
          <a:p>
            <a:pPr algn="ctr"/>
            <a:r>
              <a:rPr lang="en-US" sz="3600" b="1" dirty="0" smtClean="0"/>
              <a:t> our website:   www.VagabondGeology.com</a:t>
            </a:r>
            <a:endParaRPr lang="en-US" sz="3600" b="1" dirty="0"/>
          </a:p>
        </p:txBody>
      </p:sp>
      <p:pic>
        <p:nvPicPr>
          <p:cNvPr id="5" name="01 The Corps Of Discovery.m4a">
            <a:hlinkClick r:id="" action="ppaction://media"/>
          </p:cNvPr>
          <p:cNvPicPr>
            <a:picLocks noRot="1" noChangeAspect="1"/>
          </p:cNvPicPr>
          <p:nvPr>
            <a:audioFile r:link="rId1"/>
          </p:nvPr>
        </p:nvPicPr>
        <p:blipFill>
          <a:blip r:embed="rId30" cstate="print"/>
          <a:stretch>
            <a:fillRect/>
          </a:stretch>
        </p:blipFill>
        <p:spPr>
          <a:xfrm>
            <a:off x="8305801" y="6477000"/>
            <a:ext cx="381000" cy="381000"/>
          </a:xfrm>
          <a:prstGeom prst="rect">
            <a:avLst/>
          </a:prstGeom>
        </p:spPr>
      </p:pic>
      <p:pic>
        <p:nvPicPr>
          <p:cNvPr id="6" name="Picture 2" descr="Lewis and Clark Songs of the Journey"/>
          <p:cNvPicPr>
            <a:picLocks noChangeAspect="1" noChangeArrowheads="1"/>
          </p:cNvPicPr>
          <p:nvPr/>
        </p:nvPicPr>
        <p:blipFill>
          <a:blip r:embed="rId31" cstate="print"/>
          <a:srcRect/>
          <a:stretch>
            <a:fillRect/>
          </a:stretch>
        </p:blipFill>
        <p:spPr bwMode="auto">
          <a:xfrm rot="20806357">
            <a:off x="1783705" y="1279329"/>
            <a:ext cx="4977428" cy="4859936"/>
          </a:xfrm>
          <a:prstGeom prst="rect">
            <a:avLst/>
          </a:prstGeom>
          <a:noFill/>
          <a:effectLst>
            <a:outerShdw dist="76200" dir="72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4.81481E-6 L 0 -2.72408 " pathEditMode="relative" rAng="0" ptsTypes="AA">
                                      <p:cBhvr>
                                        <p:cTn id="6" dur="60000" fill="hold"/>
                                        <p:tgtEl>
                                          <p:spTgt spid="171009"/>
                                        </p:tgtEl>
                                        <p:attrNameLst>
                                          <p:attrName>ppt_x</p:attrName>
                                          <p:attrName>ppt_y</p:attrName>
                                        </p:attrNameLst>
                                      </p:cBhvr>
                                      <p:rCtr x="0" y="-1362"/>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par>
                                <p:cTn id="9" presetID="10" presetClass="entr" presetSubtype="0" fill="hold" nodeType="withEffect">
                                  <p:stCondLst>
                                    <p:cond delay="60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xit" presetSubtype="0" fill="hold" grpId="1" nodeType="withEffect">
                                  <p:stCondLst>
                                    <p:cond delay="62000"/>
                                  </p:stCondLst>
                                  <p:childTnLst>
                                    <p:animEffect transition="out" filter="fade">
                                      <p:cBhvr>
                                        <p:cTn id="13" dur="2000"/>
                                        <p:tgtEl>
                                          <p:spTgt spid="171009"/>
                                        </p:tgtEl>
                                      </p:cBhvr>
                                    </p:animEffect>
                                    <p:set>
                                      <p:cBhvr>
                                        <p:cTn id="14" dur="1" fill="hold">
                                          <p:stCondLst>
                                            <p:cond delay="1999"/>
                                          </p:stCondLst>
                                        </p:cTn>
                                        <p:tgtEl>
                                          <p:spTgt spid="1710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171009" grpId="0" animBg="1"/>
      <p:bldP spid="171009"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e/e0/Lewis_and_clark-expedition.jpg"/>
          <p:cNvPicPr>
            <a:picLocks noChangeAspect="1" noChangeArrowheads="1"/>
          </p:cNvPicPr>
          <p:nvPr/>
        </p:nvPicPr>
        <p:blipFill>
          <a:blip r:embed="rId4" cstate="print"/>
          <a:srcRect/>
          <a:stretch>
            <a:fillRect/>
          </a:stretch>
        </p:blipFill>
        <p:spPr bwMode="auto">
          <a:xfrm>
            <a:off x="49163" y="-6553200"/>
            <a:ext cx="17857837" cy="13487400"/>
          </a:xfrm>
          <a:prstGeom prst="rect">
            <a:avLst/>
          </a:prstGeom>
          <a:noFill/>
        </p:spPr>
      </p:pic>
      <p:grpSp>
        <p:nvGrpSpPr>
          <p:cNvPr id="8" name="Group 7"/>
          <p:cNvGrpSpPr/>
          <p:nvPr/>
        </p:nvGrpSpPr>
        <p:grpSpPr>
          <a:xfrm>
            <a:off x="-103237" y="0"/>
            <a:ext cx="9247237" cy="6781800"/>
            <a:chOff x="-103237" y="0"/>
            <a:chExt cx="9247237" cy="6781800"/>
          </a:xfrm>
        </p:grpSpPr>
        <p:pic>
          <p:nvPicPr>
            <p:cNvPr id="1026" name="Picture 2" descr="https://upload.wikimedia.org/wikipedia/commons/e/e0/Lewis_and_clark-expedition.jpg"/>
            <p:cNvPicPr>
              <a:picLocks noChangeAspect="1" noChangeArrowheads="1"/>
            </p:cNvPicPr>
            <p:nvPr/>
          </p:nvPicPr>
          <p:blipFill>
            <a:blip r:embed="rId5" cstate="print"/>
            <a:srcRect t="49718" r="48218"/>
            <a:stretch>
              <a:fillRect/>
            </a:stretch>
          </p:blipFill>
          <p:spPr bwMode="auto">
            <a:xfrm>
              <a:off x="-103237" y="0"/>
              <a:ext cx="9247237" cy="6781800"/>
            </a:xfrm>
            <a:prstGeom prst="rect">
              <a:avLst/>
            </a:prstGeom>
            <a:noFill/>
          </p:spPr>
        </p:pic>
        <p:sp>
          <p:nvSpPr>
            <p:cNvPr id="7" name="TextBox 6"/>
            <p:cNvSpPr txBox="1"/>
            <p:nvPr/>
          </p:nvSpPr>
          <p:spPr>
            <a:xfrm>
              <a:off x="0" y="38100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grpSp>
      <p:sp>
        <p:nvSpPr>
          <p:cNvPr id="10" name="TextBox 9"/>
          <p:cNvSpPr txBox="1"/>
          <p:nvPr/>
        </p:nvSpPr>
        <p:spPr>
          <a:xfrm>
            <a:off x="152400" y="39624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grpSp>
        <p:nvGrpSpPr>
          <p:cNvPr id="11" name="Group 10"/>
          <p:cNvGrpSpPr/>
          <p:nvPr/>
        </p:nvGrpSpPr>
        <p:grpSpPr>
          <a:xfrm>
            <a:off x="0" y="0"/>
            <a:ext cx="9144000" cy="6858000"/>
            <a:chOff x="0" y="0"/>
            <a:chExt cx="9144000" cy="6858000"/>
          </a:xfrm>
        </p:grpSpPr>
        <p:pic>
          <p:nvPicPr>
            <p:cNvPr id="12" name="Picture 11" descr="http://www.history.org/almanack/people/images/thomasjefferson_sm.jpg"/>
            <p:cNvPicPr>
              <a:picLocks noChangeAspect="1" noChangeArrowheads="1"/>
            </p:cNvPicPr>
            <p:nvPr/>
          </p:nvPicPr>
          <p:blipFill>
            <a:blip r:embed="rId6" cstate="print"/>
            <a:srcRect t="6934" r="3030"/>
            <a:stretch>
              <a:fillRect/>
            </a:stretch>
          </p:blipFill>
          <p:spPr bwMode="auto">
            <a:xfrm>
              <a:off x="2057400" y="0"/>
              <a:ext cx="5352586" cy="6858000"/>
            </a:xfrm>
            <a:prstGeom prst="rect">
              <a:avLst/>
            </a:prstGeom>
            <a:noFill/>
            <a:ln w="50800">
              <a:noFill/>
            </a:ln>
          </p:spPr>
        </p:pic>
        <p:pic>
          <p:nvPicPr>
            <p:cNvPr id="13" name="Picture 12" descr="http://www.history.org/almanack/people/images/thomasjefferson_sm.jpg"/>
            <p:cNvPicPr>
              <a:picLocks noChangeAspect="1" noChangeArrowheads="1"/>
            </p:cNvPicPr>
            <p:nvPr/>
          </p:nvPicPr>
          <p:blipFill>
            <a:blip r:embed="rId6" cstate="print"/>
            <a:srcRect t="6934" r="85827"/>
            <a:stretch>
              <a:fillRect/>
            </a:stretch>
          </p:blipFill>
          <p:spPr bwMode="auto">
            <a:xfrm flipH="1">
              <a:off x="0" y="0"/>
              <a:ext cx="2057400" cy="6858000"/>
            </a:xfrm>
            <a:prstGeom prst="rect">
              <a:avLst/>
            </a:prstGeom>
            <a:noFill/>
            <a:ln w="50800">
              <a:noFill/>
            </a:ln>
          </p:spPr>
        </p:pic>
        <p:pic>
          <p:nvPicPr>
            <p:cNvPr id="14" name="Picture 13" descr="http://www.history.org/almanack/people/images/thomasjefferson_sm.jpg"/>
            <p:cNvPicPr>
              <a:picLocks noChangeAspect="1" noChangeArrowheads="1"/>
            </p:cNvPicPr>
            <p:nvPr/>
          </p:nvPicPr>
          <p:blipFill>
            <a:blip r:embed="rId6" cstate="print"/>
            <a:srcRect l="82828" t="6934" r="3030"/>
            <a:stretch>
              <a:fillRect/>
            </a:stretch>
          </p:blipFill>
          <p:spPr bwMode="auto">
            <a:xfrm flipH="1">
              <a:off x="7315200" y="0"/>
              <a:ext cx="1828800" cy="6858000"/>
            </a:xfrm>
            <a:prstGeom prst="rect">
              <a:avLst/>
            </a:prstGeom>
            <a:noFill/>
            <a:ln w="50800">
              <a:noFill/>
            </a:ln>
          </p:spPr>
        </p:pic>
      </p:grpSp>
      <p:grpSp>
        <p:nvGrpSpPr>
          <p:cNvPr id="15" name="Group 14"/>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7" cstate="print"/>
            <a:srcRect l="832"/>
            <a:stretch>
              <a:fillRect/>
            </a:stretch>
          </p:blipFill>
          <p:spPr bwMode="auto">
            <a:xfrm>
              <a:off x="0" y="674687"/>
              <a:ext cx="9082088" cy="5878513"/>
            </a:xfrm>
            <a:prstGeom prst="rect">
              <a:avLst/>
            </a:prstGeom>
            <a:noFill/>
            <a:ln w="9525">
              <a:noFill/>
              <a:miter lim="800000"/>
              <a:headEnd/>
              <a:tailEnd/>
            </a:ln>
            <a:effectLst/>
          </p:spPr>
        </p:pic>
      </p:grpSp>
      <p:grpSp>
        <p:nvGrpSpPr>
          <p:cNvPr id="18" name="Group 41"/>
          <p:cNvGrpSpPr/>
          <p:nvPr/>
        </p:nvGrpSpPr>
        <p:grpSpPr>
          <a:xfrm>
            <a:off x="381000" y="1447800"/>
            <a:ext cx="7696200" cy="2563586"/>
            <a:chOff x="381000" y="1447800"/>
            <a:chExt cx="7696200" cy="2563586"/>
          </a:xfrm>
        </p:grpSpPr>
        <p:sp>
          <p:nvSpPr>
            <p:cNvPr id="19" name="Freeform 18"/>
            <p:cNvSpPr/>
            <p:nvPr/>
          </p:nvSpPr>
          <p:spPr>
            <a:xfrm>
              <a:off x="5938157" y="28194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Freeform 19"/>
            <p:cNvSpPr/>
            <p:nvPr/>
          </p:nvSpPr>
          <p:spPr>
            <a:xfrm>
              <a:off x="3897973" y="18408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1466194" y="14504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381000" y="14478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6" name="02 Jefferson's Dream.m4a">
            <a:hlinkClick r:id="" action="ppaction://media"/>
          </p:cNvPr>
          <p:cNvPicPr>
            <a:picLocks noRot="1" noChangeAspect="1"/>
          </p:cNvPicPr>
          <p:nvPr>
            <a:audioFile r:link="rId1"/>
          </p:nvPr>
        </p:nvPicPr>
        <p:blipFill>
          <a:blip r:embed="rId8" cstate="print"/>
          <a:stretch>
            <a:fillRect/>
          </a:stretch>
        </p:blipFill>
        <p:spPr>
          <a:xfrm>
            <a:off x="8229600" y="7543800"/>
            <a:ext cx="244475" cy="244475"/>
          </a:xfrm>
          <a:prstGeom prst="rect">
            <a:avLst/>
          </a:prstGeom>
        </p:spPr>
      </p:pic>
      <p:pic>
        <p:nvPicPr>
          <p:cNvPr id="23" name="Picture 4" descr="Image result for lewis and clark measurements"/>
          <p:cNvPicPr>
            <a:picLocks noChangeAspect="1" noChangeArrowheads="1"/>
          </p:cNvPicPr>
          <p:nvPr/>
        </p:nvPicPr>
        <p:blipFill>
          <a:blip r:embed="rId9" cstate="print"/>
          <a:srcRect/>
          <a:stretch>
            <a:fillRect/>
          </a:stretch>
        </p:blipFill>
        <p:spPr bwMode="auto">
          <a:xfrm>
            <a:off x="-2819400" y="-6076950"/>
            <a:ext cx="17246600" cy="12934950"/>
          </a:xfrm>
          <a:prstGeom prst="rect">
            <a:avLst/>
          </a:prstGeom>
          <a:noFill/>
        </p:spPr>
      </p:pic>
      <p:pic>
        <p:nvPicPr>
          <p:cNvPr id="24" name="Picture 2" descr="Related image"/>
          <p:cNvPicPr>
            <a:picLocks noChangeAspect="1" noChangeArrowheads="1"/>
          </p:cNvPicPr>
          <p:nvPr/>
        </p:nvPicPr>
        <p:blipFill>
          <a:blip r:embed="rId10" cstate="print"/>
          <a:srcRect l="6986" t="-782"/>
          <a:stretch>
            <a:fillRect/>
          </a:stretch>
        </p:blipFill>
        <p:spPr bwMode="auto">
          <a:xfrm>
            <a:off x="-2895600" y="-2133600"/>
            <a:ext cx="14925988" cy="11318875"/>
          </a:xfrm>
          <a:prstGeom prst="rect">
            <a:avLst/>
          </a:prstGeom>
          <a:noFill/>
        </p:spPr>
      </p:pic>
      <p:pic>
        <p:nvPicPr>
          <p:cNvPr id="25" name="Picture 6" descr="Related image"/>
          <p:cNvPicPr>
            <a:picLocks noChangeAspect="1" noChangeArrowheads="1"/>
          </p:cNvPicPr>
          <p:nvPr/>
        </p:nvPicPr>
        <p:blipFill>
          <a:blip r:embed="rId11" cstate="print"/>
          <a:srcRect l="37795" t="48163" r="8812" b="1782"/>
          <a:stretch>
            <a:fillRect/>
          </a:stretch>
        </p:blipFill>
        <p:spPr bwMode="auto">
          <a:xfrm>
            <a:off x="0" y="0"/>
            <a:ext cx="9144000" cy="6858000"/>
          </a:xfrm>
          <a:prstGeom prst="rect">
            <a:avLst/>
          </a:prstGeom>
          <a:noFill/>
        </p:spPr>
      </p:pic>
      <p:grpSp>
        <p:nvGrpSpPr>
          <p:cNvPr id="26" name="Group 25"/>
          <p:cNvGrpSpPr/>
          <p:nvPr/>
        </p:nvGrpSpPr>
        <p:grpSpPr>
          <a:xfrm>
            <a:off x="0" y="0"/>
            <a:ext cx="9144000" cy="6858000"/>
            <a:chOff x="152400" y="152400"/>
            <a:chExt cx="9144000" cy="6858000"/>
          </a:xfrm>
        </p:grpSpPr>
        <p:sp>
          <p:nvSpPr>
            <p:cNvPr id="27" name="Rectangle 26"/>
            <p:cNvSpPr/>
            <p:nvPr/>
          </p:nvSpPr>
          <p:spPr>
            <a:xfrm>
              <a:off x="152400" y="15240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www.mhaynesart.com/Images/22/77/OriginalImage.jpg"/>
            <p:cNvPicPr>
              <a:picLocks noChangeAspect="1" noChangeArrowheads="1"/>
            </p:cNvPicPr>
            <p:nvPr/>
          </p:nvPicPr>
          <p:blipFill>
            <a:blip r:embed="rId12" cstate="print"/>
            <a:srcRect l="9502" t="5556" r="18100" b="7778"/>
            <a:stretch>
              <a:fillRect/>
            </a:stretch>
          </p:blipFill>
          <p:spPr bwMode="auto">
            <a:xfrm>
              <a:off x="3048000" y="175260"/>
              <a:ext cx="3505200" cy="6835140"/>
            </a:xfrm>
            <a:prstGeom prst="rect">
              <a:avLst/>
            </a:prstGeom>
            <a:noFill/>
          </p:spPr>
        </p:pic>
      </p:grpSp>
      <p:sp>
        <p:nvSpPr>
          <p:cNvPr id="29" name="Rectangle 28"/>
          <p:cNvSpPr/>
          <p:nvPr/>
        </p:nvSpPr>
        <p:spPr>
          <a:xfrm>
            <a:off x="0" y="0"/>
            <a:ext cx="9144000" cy="6858000"/>
          </a:xfrm>
          <a:prstGeom prst="rect">
            <a:avLst/>
          </a:prstGeom>
          <a:solidFill>
            <a:srgbClr val="302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6" descr="Image result"/>
          <p:cNvPicPr>
            <a:picLocks noChangeAspect="1" noChangeArrowheads="1"/>
          </p:cNvPicPr>
          <p:nvPr/>
        </p:nvPicPr>
        <p:blipFill>
          <a:blip r:embed="rId13" cstate="print"/>
          <a:srcRect/>
          <a:stretch>
            <a:fillRect/>
          </a:stretch>
        </p:blipFill>
        <p:spPr bwMode="auto">
          <a:xfrm flipH="1">
            <a:off x="1676400" y="0"/>
            <a:ext cx="5377976" cy="6858000"/>
          </a:xfrm>
          <a:prstGeom prst="rect">
            <a:avLst/>
          </a:prstGeom>
          <a:noFill/>
        </p:spPr>
      </p:pic>
      <p:pic>
        <p:nvPicPr>
          <p:cNvPr id="31" name="Picture 30" descr="http://www.rebeccaspen.com/wp-content/uploads/2012/08/New-Picture-6-362x290.png"/>
          <p:cNvPicPr>
            <a:picLocks noChangeAspect="1" noChangeArrowheads="1"/>
          </p:cNvPicPr>
          <p:nvPr/>
        </p:nvPicPr>
        <p:blipFill>
          <a:blip r:embed="rId14" cstate="print"/>
          <a:srcRect t="21764" r="25833" b="4464"/>
          <a:stretch>
            <a:fillRect/>
          </a:stretch>
        </p:blipFill>
        <p:spPr bwMode="auto">
          <a:xfrm>
            <a:off x="0" y="-34247"/>
            <a:ext cx="9144000" cy="6892247"/>
          </a:xfrm>
          <a:prstGeom prst="rect">
            <a:avLst/>
          </a:prstGeom>
          <a:noFill/>
        </p:spPr>
      </p:pic>
      <p:pic>
        <p:nvPicPr>
          <p:cNvPr id="32" name="Picture 4" descr="Related image"/>
          <p:cNvPicPr>
            <a:picLocks noChangeAspect="1" noChangeArrowheads="1"/>
          </p:cNvPicPr>
          <p:nvPr/>
        </p:nvPicPr>
        <p:blipFill>
          <a:blip r:embed="rId15" cstate="print"/>
          <a:srcRect l="5660" b="829"/>
          <a:stretch>
            <a:fillRect/>
          </a:stretch>
        </p:blipFill>
        <p:spPr bwMode="auto">
          <a:xfrm>
            <a:off x="5257800" y="76200"/>
            <a:ext cx="3810000" cy="6858000"/>
          </a:xfrm>
          <a:prstGeom prst="rect">
            <a:avLst/>
          </a:prstGeom>
          <a:noFill/>
          <a:ln w="50800">
            <a:solidFill>
              <a:srgbClr val="AD7339"/>
            </a:solidFill>
          </a:ln>
        </p:spPr>
      </p:pic>
      <p:pic>
        <p:nvPicPr>
          <p:cNvPr id="33" name="Picture 10" descr="Related image"/>
          <p:cNvPicPr>
            <a:picLocks noChangeAspect="1" noChangeArrowheads="1"/>
          </p:cNvPicPr>
          <p:nvPr/>
        </p:nvPicPr>
        <p:blipFill>
          <a:blip r:embed="rId16" cstate="print">
            <a:duotone>
              <a:prstClr val="black"/>
              <a:srgbClr val="D9C3A5">
                <a:tint val="50000"/>
                <a:satMod val="180000"/>
              </a:srgbClr>
            </a:duotone>
            <a:lum bright="20000"/>
          </a:blip>
          <a:srcRect l="20913" t="1238" r="13636" b="3406"/>
          <a:stretch>
            <a:fillRect/>
          </a:stretch>
        </p:blipFill>
        <p:spPr bwMode="auto">
          <a:xfrm>
            <a:off x="0" y="0"/>
            <a:ext cx="3462646" cy="6858000"/>
          </a:xfrm>
          <a:prstGeom prst="rect">
            <a:avLst/>
          </a:prstGeom>
          <a:noFill/>
          <a:ln w="50800">
            <a:solidFill>
              <a:srgbClr val="AD7339"/>
            </a:solidFill>
          </a:ln>
        </p:spPr>
      </p:pic>
      <p:pic>
        <p:nvPicPr>
          <p:cNvPr id="34" name="Picture 6" descr="Image result for lewis and clark plant drawings"/>
          <p:cNvPicPr>
            <a:picLocks noChangeAspect="1" noChangeArrowheads="1"/>
          </p:cNvPicPr>
          <p:nvPr/>
        </p:nvPicPr>
        <p:blipFill>
          <a:blip r:embed="rId17" cstate="print"/>
          <a:srcRect/>
          <a:stretch>
            <a:fillRect/>
          </a:stretch>
        </p:blipFill>
        <p:spPr bwMode="auto">
          <a:xfrm rot="5400000">
            <a:off x="2336800" y="2540000"/>
            <a:ext cx="4079875" cy="2047876"/>
          </a:xfrm>
          <a:prstGeom prst="rect">
            <a:avLst/>
          </a:prstGeom>
          <a:noFill/>
          <a:ln w="50800">
            <a:solidFill>
              <a:srgbClr val="AD7339"/>
            </a:solidFill>
          </a:ln>
        </p:spPr>
      </p:pic>
      <p:pic>
        <p:nvPicPr>
          <p:cNvPr id="35" name="Picture 6" descr="Image result for lewis and clark maps"/>
          <p:cNvPicPr>
            <a:picLocks noChangeAspect="1" noChangeArrowheads="1"/>
          </p:cNvPicPr>
          <p:nvPr/>
        </p:nvPicPr>
        <p:blipFill>
          <a:blip r:embed="rId18" cstate="print"/>
          <a:srcRect/>
          <a:stretch>
            <a:fillRect/>
          </a:stretch>
        </p:blipFill>
        <p:spPr bwMode="auto">
          <a:xfrm>
            <a:off x="2362200" y="4724400"/>
            <a:ext cx="3895668" cy="6858000"/>
          </a:xfrm>
          <a:prstGeom prst="rect">
            <a:avLst/>
          </a:prstGeom>
          <a:noFill/>
        </p:spPr>
      </p:pic>
      <p:pic>
        <p:nvPicPr>
          <p:cNvPr id="68" name="Picture 4" descr="Image result for lewis and clark measurements"/>
          <p:cNvPicPr>
            <a:picLocks noChangeAspect="1" noChangeArrowheads="1"/>
          </p:cNvPicPr>
          <p:nvPr/>
        </p:nvPicPr>
        <p:blipFill>
          <a:blip r:embed="rId9" cstate="print"/>
          <a:srcRect/>
          <a:stretch>
            <a:fillRect/>
          </a:stretch>
        </p:blipFill>
        <p:spPr bwMode="auto">
          <a:xfrm>
            <a:off x="0" y="76200"/>
            <a:ext cx="9144000" cy="6858000"/>
          </a:xfrm>
          <a:prstGeom prst="rect">
            <a:avLst/>
          </a:prstGeom>
          <a:noFill/>
        </p:spPr>
      </p:pic>
      <p:grpSp>
        <p:nvGrpSpPr>
          <p:cNvPr id="78" name="Group 10"/>
          <p:cNvGrpSpPr/>
          <p:nvPr/>
        </p:nvGrpSpPr>
        <p:grpSpPr>
          <a:xfrm>
            <a:off x="0" y="0"/>
            <a:ext cx="9144000" cy="6858000"/>
            <a:chOff x="0" y="0"/>
            <a:chExt cx="9144000" cy="6858000"/>
          </a:xfrm>
        </p:grpSpPr>
        <p:pic>
          <p:nvPicPr>
            <p:cNvPr id="79" name="Picture 78" descr="http://www.history.org/almanack/people/images/thomasjefferson_sm.jpg"/>
            <p:cNvPicPr>
              <a:picLocks noChangeAspect="1" noChangeArrowheads="1"/>
            </p:cNvPicPr>
            <p:nvPr/>
          </p:nvPicPr>
          <p:blipFill>
            <a:blip r:embed="rId6" cstate="print"/>
            <a:srcRect t="6934" r="3030"/>
            <a:stretch>
              <a:fillRect/>
            </a:stretch>
          </p:blipFill>
          <p:spPr bwMode="auto">
            <a:xfrm>
              <a:off x="2057400" y="0"/>
              <a:ext cx="5352586" cy="6858000"/>
            </a:xfrm>
            <a:prstGeom prst="rect">
              <a:avLst/>
            </a:prstGeom>
            <a:noFill/>
            <a:ln w="50800">
              <a:noFill/>
            </a:ln>
          </p:spPr>
        </p:pic>
        <p:pic>
          <p:nvPicPr>
            <p:cNvPr id="80" name="Picture 79" descr="http://www.history.org/almanack/people/images/thomasjefferson_sm.jpg"/>
            <p:cNvPicPr>
              <a:picLocks noChangeAspect="1" noChangeArrowheads="1"/>
            </p:cNvPicPr>
            <p:nvPr/>
          </p:nvPicPr>
          <p:blipFill>
            <a:blip r:embed="rId6" cstate="print"/>
            <a:srcRect t="6934" r="85827"/>
            <a:stretch>
              <a:fillRect/>
            </a:stretch>
          </p:blipFill>
          <p:spPr bwMode="auto">
            <a:xfrm flipH="1">
              <a:off x="0" y="0"/>
              <a:ext cx="2057400" cy="6858000"/>
            </a:xfrm>
            <a:prstGeom prst="rect">
              <a:avLst/>
            </a:prstGeom>
            <a:noFill/>
            <a:ln w="50800">
              <a:noFill/>
            </a:ln>
          </p:spPr>
        </p:pic>
        <p:pic>
          <p:nvPicPr>
            <p:cNvPr id="81" name="Picture 80" descr="http://www.history.org/almanack/people/images/thomasjefferson_sm.jpg"/>
            <p:cNvPicPr>
              <a:picLocks noChangeAspect="1" noChangeArrowheads="1"/>
            </p:cNvPicPr>
            <p:nvPr/>
          </p:nvPicPr>
          <p:blipFill>
            <a:blip r:embed="rId6" cstate="print"/>
            <a:srcRect l="82828" t="6934" r="3030"/>
            <a:stretch>
              <a:fillRect/>
            </a:stretch>
          </p:blipFill>
          <p:spPr bwMode="auto">
            <a:xfrm flipH="1">
              <a:off x="7315200" y="0"/>
              <a:ext cx="1828800" cy="6858000"/>
            </a:xfrm>
            <a:prstGeom prst="rect">
              <a:avLst/>
            </a:prstGeom>
            <a:noFill/>
            <a:ln w="50800">
              <a:noFill/>
            </a:ln>
          </p:spPr>
        </p:pic>
      </p:grpSp>
      <p:grpSp>
        <p:nvGrpSpPr>
          <p:cNvPr id="69" name="Group 68"/>
          <p:cNvGrpSpPr/>
          <p:nvPr/>
        </p:nvGrpSpPr>
        <p:grpSpPr>
          <a:xfrm>
            <a:off x="0" y="0"/>
            <a:ext cx="9144000" cy="6858000"/>
            <a:chOff x="0" y="0"/>
            <a:chExt cx="9144000" cy="6858000"/>
          </a:xfrm>
        </p:grpSpPr>
        <p:grpSp>
          <p:nvGrpSpPr>
            <p:cNvPr id="70" name="Group 14"/>
            <p:cNvGrpSpPr/>
            <p:nvPr/>
          </p:nvGrpSpPr>
          <p:grpSpPr>
            <a:xfrm>
              <a:off x="0" y="0"/>
              <a:ext cx="9144000" cy="6858000"/>
              <a:chOff x="0" y="0"/>
              <a:chExt cx="9144000" cy="6858000"/>
            </a:xfrm>
          </p:grpSpPr>
          <p:sp>
            <p:nvSpPr>
              <p:cNvPr id="76" name="Rectangle 7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a:t>
                </a:r>
                <a:endParaRPr lang="en-US" dirty="0"/>
              </a:p>
            </p:txBody>
          </p:sp>
          <p:pic>
            <p:nvPicPr>
              <p:cNvPr id="77" name="Picture 2"/>
              <p:cNvPicPr>
                <a:picLocks noChangeAspect="1" noChangeArrowheads="1"/>
              </p:cNvPicPr>
              <p:nvPr/>
            </p:nvPicPr>
            <p:blipFill>
              <a:blip r:embed="rId7" cstate="print"/>
              <a:srcRect l="832"/>
              <a:stretch>
                <a:fillRect/>
              </a:stretch>
            </p:blipFill>
            <p:spPr bwMode="auto">
              <a:xfrm>
                <a:off x="0" y="674687"/>
                <a:ext cx="9082088" cy="5878513"/>
              </a:xfrm>
              <a:prstGeom prst="rect">
                <a:avLst/>
              </a:prstGeom>
              <a:noFill/>
              <a:ln w="9525">
                <a:noFill/>
                <a:miter lim="800000"/>
                <a:headEnd/>
                <a:tailEnd/>
              </a:ln>
              <a:effectLst/>
            </p:spPr>
          </p:pic>
        </p:grpSp>
        <p:grpSp>
          <p:nvGrpSpPr>
            <p:cNvPr id="71" name="Group 41"/>
            <p:cNvGrpSpPr/>
            <p:nvPr/>
          </p:nvGrpSpPr>
          <p:grpSpPr>
            <a:xfrm>
              <a:off x="381000" y="1447800"/>
              <a:ext cx="7696200" cy="2563586"/>
              <a:chOff x="381000" y="1447800"/>
              <a:chExt cx="7696200" cy="2563586"/>
            </a:xfrm>
          </p:grpSpPr>
          <p:sp>
            <p:nvSpPr>
              <p:cNvPr id="72" name="Freeform 71"/>
              <p:cNvSpPr/>
              <p:nvPr/>
            </p:nvSpPr>
            <p:spPr>
              <a:xfrm>
                <a:off x="5938157" y="28194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Freeform 72"/>
              <p:cNvSpPr/>
              <p:nvPr/>
            </p:nvSpPr>
            <p:spPr>
              <a:xfrm>
                <a:off x="3897973" y="18408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73"/>
              <p:cNvSpPr/>
              <p:nvPr/>
            </p:nvSpPr>
            <p:spPr>
              <a:xfrm>
                <a:off x="1466194" y="14504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Freeform 74"/>
              <p:cNvSpPr/>
              <p:nvPr/>
            </p:nvSpPr>
            <p:spPr>
              <a:xfrm>
                <a:off x="381000" y="14478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pic>
        <p:nvPicPr>
          <p:cNvPr id="47" name="02 Jefferson's Dream.m4a">
            <a:hlinkClick r:id="" action="ppaction://media"/>
          </p:cNvPr>
          <p:cNvPicPr>
            <a:picLocks noRot="1" noChangeAspect="1"/>
          </p:cNvPicPr>
          <p:nvPr>
            <a:audioFile r:link="rId2"/>
          </p:nvPr>
        </p:nvPicPr>
        <p:blipFill>
          <a:blip r:embed="rId19" cstate="print"/>
          <a:stretch>
            <a:fillRect/>
          </a:stretch>
        </p:blipFill>
        <p:spPr>
          <a:xfrm>
            <a:off x="9982200" y="68580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7"/>
                                        </p:tgtEl>
                                      </p:cBhvr>
                                    </p:cmd>
                                  </p:childTnLst>
                                </p:cTn>
                              </p:par>
                              <p:par>
                                <p:cTn id="7" presetID="42" presetClass="exit" presetSubtype="0" fill="hold" grpId="0" nodeType="withEffect">
                                  <p:stCondLst>
                                    <p:cond delay="0"/>
                                  </p:stCondLst>
                                  <p:childTnLst>
                                    <p:animEffect transition="out" filter="fade">
                                      <p:cBhvr>
                                        <p:cTn id="8" dur="3000"/>
                                        <p:tgtEl>
                                          <p:spTgt spid="10"/>
                                        </p:tgtEl>
                                      </p:cBhvr>
                                    </p:animEffect>
                                    <p:anim calcmode="lin" valueType="num">
                                      <p:cBhvr>
                                        <p:cTn id="9" dur="3000"/>
                                        <p:tgtEl>
                                          <p:spTgt spid="10"/>
                                        </p:tgtEl>
                                        <p:attrNameLst>
                                          <p:attrName>ppt_x</p:attrName>
                                        </p:attrNameLst>
                                      </p:cBhvr>
                                      <p:tavLst>
                                        <p:tav tm="0">
                                          <p:val>
                                            <p:strVal val="ppt_x"/>
                                          </p:val>
                                        </p:tav>
                                        <p:tav tm="100000">
                                          <p:val>
                                            <p:strVal val="ppt_x"/>
                                          </p:val>
                                        </p:tav>
                                      </p:tavLst>
                                    </p:anim>
                                    <p:anim calcmode="lin" valueType="num">
                                      <p:cBhvr>
                                        <p:cTn id="10" dur="3000"/>
                                        <p:tgtEl>
                                          <p:spTgt spid="10"/>
                                        </p:tgtEl>
                                        <p:attrNameLst>
                                          <p:attrName>ppt_y</p:attrName>
                                        </p:attrNameLst>
                                      </p:cBhvr>
                                      <p:tavLst>
                                        <p:tav tm="0">
                                          <p:val>
                                            <p:strVal val="ppt_y"/>
                                          </p:val>
                                        </p:tav>
                                        <p:tav tm="100000">
                                          <p:val>
                                            <p:strVal val="ppt_y+.1"/>
                                          </p:val>
                                        </p:tav>
                                      </p:tavLst>
                                    </p:anim>
                                    <p:set>
                                      <p:cBhvr>
                                        <p:cTn id="11" dur="1" fill="hold">
                                          <p:stCondLst>
                                            <p:cond delay="2999"/>
                                          </p:stCondLst>
                                        </p:cTn>
                                        <p:tgtEl>
                                          <p:spTgt spid="10"/>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0 0 L -0.44306 0.47153 " pathEditMode="relative" rAng="0" ptsTypes="AA">
                                      <p:cBhvr>
                                        <p:cTn id="13" dur="15000" fill="hold"/>
                                        <p:tgtEl>
                                          <p:spTgt spid="9"/>
                                        </p:tgtEl>
                                        <p:attrNameLst>
                                          <p:attrName>ppt_x</p:attrName>
                                          <p:attrName>ppt_y</p:attrName>
                                        </p:attrNameLst>
                                      </p:cBhvr>
                                      <p:rCtr x="-222" y="236"/>
                                    </p:animMotion>
                                  </p:childTnLst>
                                </p:cTn>
                              </p:par>
                              <p:par>
                                <p:cTn id="14" presetID="6" presetClass="emph" presetSubtype="0" accel="50000" decel="50000" fill="hold" nodeType="withEffect">
                                  <p:stCondLst>
                                    <p:cond delay="0"/>
                                  </p:stCondLst>
                                  <p:childTnLst>
                                    <p:animScale>
                                      <p:cBhvr>
                                        <p:cTn id="15" dur="15000" fill="hold"/>
                                        <p:tgtEl>
                                          <p:spTgt spid="9"/>
                                        </p:tgtEl>
                                      </p:cBhvr>
                                      <p:by x="55000" y="55000"/>
                                    </p:animScale>
                                  </p:childTnLst>
                                </p:cTn>
                              </p:par>
                              <p:par>
                                <p:cTn id="16" presetID="10" presetClass="exit" presetSubtype="0" fill="hold" nodeType="withEffect">
                                  <p:stCondLst>
                                    <p:cond delay="15000"/>
                                  </p:stCondLst>
                                  <p:childTnLst>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10" presetClass="entr" presetSubtype="0" fill="hold" nodeType="withEffect">
                                  <p:stCondLst>
                                    <p:cond delay="1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nodeType="withEffect">
                                  <p:stCondLst>
                                    <p:cond delay="23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22" presetClass="entr" presetSubtype="2" fill="hold" nodeType="withEffect">
                                  <p:stCondLst>
                                    <p:cond delay="3200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12000"/>
                                        <p:tgtEl>
                                          <p:spTgt spid="18"/>
                                        </p:tgtEl>
                                      </p:cBhvr>
                                    </p:animEffect>
                                  </p:childTnLst>
                                </p:cTn>
                              </p:par>
                              <p:par>
                                <p:cTn id="28" presetID="10" presetClass="exit" presetSubtype="0" fill="hold" nodeType="withEffect">
                                  <p:stCondLst>
                                    <p:cond delay="46000"/>
                                  </p:stCondLst>
                                  <p:childTnLst>
                                    <p:animEffect transition="out" filter="fade">
                                      <p:cBhvr>
                                        <p:cTn id="29" dur="2000"/>
                                        <p:tgtEl>
                                          <p:spTgt spid="18"/>
                                        </p:tgtEl>
                                      </p:cBhvr>
                                    </p:animEffect>
                                    <p:set>
                                      <p:cBhvr>
                                        <p:cTn id="30" dur="1" fill="hold">
                                          <p:stCondLst>
                                            <p:cond delay="1999"/>
                                          </p:stCondLst>
                                        </p:cTn>
                                        <p:tgtEl>
                                          <p:spTgt spid="18"/>
                                        </p:tgtEl>
                                        <p:attrNameLst>
                                          <p:attrName>style.visibility</p:attrName>
                                        </p:attrNameLst>
                                      </p:cBhvr>
                                      <p:to>
                                        <p:strVal val="hidden"/>
                                      </p:to>
                                    </p:set>
                                  </p:childTnLst>
                                </p:cTn>
                              </p:par>
                              <p:par>
                                <p:cTn id="31" presetID="10" presetClass="exit" presetSubtype="0" fill="hold" nodeType="withEffect">
                                  <p:stCondLst>
                                    <p:cond delay="46000"/>
                                  </p:stCondLst>
                                  <p:childTnLst>
                                    <p:animEffect transition="out" filter="fade">
                                      <p:cBhvr>
                                        <p:cTn id="32" dur="2000"/>
                                        <p:tgtEl>
                                          <p:spTgt spid="15"/>
                                        </p:tgtEl>
                                      </p:cBhvr>
                                    </p:animEffect>
                                    <p:set>
                                      <p:cBhvr>
                                        <p:cTn id="33" dur="1" fill="hold">
                                          <p:stCondLst>
                                            <p:cond delay="1999"/>
                                          </p:stCondLst>
                                        </p:cTn>
                                        <p:tgtEl>
                                          <p:spTgt spid="15"/>
                                        </p:tgtEl>
                                        <p:attrNameLst>
                                          <p:attrName>style.visibility</p:attrName>
                                        </p:attrNameLst>
                                      </p:cBhvr>
                                      <p:to>
                                        <p:strVal val="hidden"/>
                                      </p:to>
                                    </p:set>
                                  </p:childTnLst>
                                </p:cTn>
                              </p:par>
                              <p:par>
                                <p:cTn id="34" presetID="10" presetClass="entr" presetSubtype="0" fill="hold" nodeType="withEffect">
                                  <p:stCondLst>
                                    <p:cond delay="52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par>
                                <p:cTn id="37" presetID="6" presetClass="emph" presetSubtype="0" fill="hold" nodeType="withEffect">
                                  <p:stCondLst>
                                    <p:cond delay="54000"/>
                                  </p:stCondLst>
                                  <p:childTnLst>
                                    <p:animScale>
                                      <p:cBhvr>
                                        <p:cTn id="38" dur="8000" fill="hold"/>
                                        <p:tgtEl>
                                          <p:spTgt spid="23"/>
                                        </p:tgtEl>
                                      </p:cBhvr>
                                      <p:by x="55000" y="55000"/>
                                    </p:animScale>
                                  </p:childTnLst>
                                </p:cTn>
                              </p:par>
                              <p:par>
                                <p:cTn id="39" presetID="35" presetClass="path" presetSubtype="0" fill="hold" nodeType="withEffect">
                                  <p:stCondLst>
                                    <p:cond delay="54000"/>
                                  </p:stCondLst>
                                  <p:childTnLst>
                                    <p:animMotion origin="layout" path="M -2.22222E-6 -4.44444E-6 L -0.13472 0.43195 " pathEditMode="relative" rAng="0" ptsTypes="AA">
                                      <p:cBhvr>
                                        <p:cTn id="40" dur="8000" fill="hold"/>
                                        <p:tgtEl>
                                          <p:spTgt spid="23"/>
                                        </p:tgtEl>
                                        <p:attrNameLst>
                                          <p:attrName>ppt_x</p:attrName>
                                          <p:attrName>ppt_y</p:attrName>
                                        </p:attrNameLst>
                                      </p:cBhvr>
                                      <p:rCtr x="-67" y="216"/>
                                    </p:animMotion>
                                  </p:childTnLst>
                                </p:cTn>
                              </p:par>
                              <p:par>
                                <p:cTn id="41" presetID="10" presetClass="exit" presetSubtype="0" fill="hold" nodeType="withEffect">
                                  <p:stCondLst>
                                    <p:cond delay="63000"/>
                                  </p:stCondLst>
                                  <p:childTnLst>
                                    <p:animEffect transition="out" filter="fade">
                                      <p:cBhvr>
                                        <p:cTn id="42" dur="2000"/>
                                        <p:tgtEl>
                                          <p:spTgt spid="23"/>
                                        </p:tgtEl>
                                      </p:cBhvr>
                                    </p:animEffect>
                                    <p:set>
                                      <p:cBhvr>
                                        <p:cTn id="43" dur="1" fill="hold">
                                          <p:stCondLst>
                                            <p:cond delay="1999"/>
                                          </p:stCondLst>
                                        </p:cTn>
                                        <p:tgtEl>
                                          <p:spTgt spid="23"/>
                                        </p:tgtEl>
                                        <p:attrNameLst>
                                          <p:attrName>style.visibility</p:attrName>
                                        </p:attrNameLst>
                                      </p:cBhvr>
                                      <p:to>
                                        <p:strVal val="hidden"/>
                                      </p:to>
                                    </p:set>
                                  </p:childTnLst>
                                </p:cTn>
                              </p:par>
                              <p:par>
                                <p:cTn id="44" presetID="10" presetClass="entr" presetSubtype="0" fill="hold" nodeType="withEffect">
                                  <p:stCondLst>
                                    <p:cond delay="61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0"/>
                                        <p:tgtEl>
                                          <p:spTgt spid="15"/>
                                        </p:tgtEl>
                                      </p:cBhvr>
                                    </p:animEffect>
                                  </p:childTnLst>
                                </p:cTn>
                              </p:par>
                              <p:par>
                                <p:cTn id="47" presetID="10" presetClass="exit" presetSubtype="0" fill="hold" nodeType="withEffect">
                                  <p:stCondLst>
                                    <p:cond delay="70000"/>
                                  </p:stCondLst>
                                  <p:childTnLst>
                                    <p:animEffect transition="out" filter="fade">
                                      <p:cBhvr>
                                        <p:cTn id="48" dur="2000"/>
                                        <p:tgtEl>
                                          <p:spTgt spid="15"/>
                                        </p:tgtEl>
                                      </p:cBhvr>
                                    </p:animEffect>
                                    <p:set>
                                      <p:cBhvr>
                                        <p:cTn id="49" dur="1" fill="hold">
                                          <p:stCondLst>
                                            <p:cond delay="1999"/>
                                          </p:stCondLst>
                                        </p:cTn>
                                        <p:tgtEl>
                                          <p:spTgt spid="15"/>
                                        </p:tgtEl>
                                        <p:attrNameLst>
                                          <p:attrName>style.visibility</p:attrName>
                                        </p:attrNameLst>
                                      </p:cBhvr>
                                      <p:to>
                                        <p:strVal val="hidden"/>
                                      </p:to>
                                    </p:set>
                                  </p:childTnLst>
                                </p:cTn>
                              </p:par>
                              <p:par>
                                <p:cTn id="50" presetID="10" presetClass="entr" presetSubtype="0" fill="hold" nodeType="withEffect">
                                  <p:stCondLst>
                                    <p:cond delay="700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par>
                                <p:cTn id="53" presetID="10" presetClass="entr" presetSubtype="0" fill="hold" nodeType="withEffect">
                                  <p:stCondLst>
                                    <p:cond delay="760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xit" presetSubtype="0" fill="hold" nodeType="withEffect">
                                  <p:stCondLst>
                                    <p:cond delay="76000"/>
                                  </p:stCondLst>
                                  <p:childTnLst>
                                    <p:animEffect transition="out" filter="fade">
                                      <p:cBhvr>
                                        <p:cTn id="57" dur="2000"/>
                                        <p:tgtEl>
                                          <p:spTgt spid="11"/>
                                        </p:tgtEl>
                                      </p:cBhvr>
                                    </p:animEffect>
                                    <p:set>
                                      <p:cBhvr>
                                        <p:cTn id="58" dur="1" fill="hold">
                                          <p:stCondLst>
                                            <p:cond delay="1999"/>
                                          </p:stCondLst>
                                        </p:cTn>
                                        <p:tgtEl>
                                          <p:spTgt spid="11"/>
                                        </p:tgtEl>
                                        <p:attrNameLst>
                                          <p:attrName>style.visibility</p:attrName>
                                        </p:attrNameLst>
                                      </p:cBhvr>
                                      <p:to>
                                        <p:strVal val="hidden"/>
                                      </p:to>
                                    </p:set>
                                  </p:childTnLst>
                                </p:cTn>
                              </p:par>
                              <p:par>
                                <p:cTn id="59" presetID="6" presetClass="emph" presetSubtype="0" fill="hold" nodeType="withEffect">
                                  <p:stCondLst>
                                    <p:cond delay="78000"/>
                                  </p:stCondLst>
                                  <p:childTnLst>
                                    <p:animScale>
                                      <p:cBhvr>
                                        <p:cTn id="60" dur="10000" fill="hold"/>
                                        <p:tgtEl>
                                          <p:spTgt spid="24"/>
                                        </p:tgtEl>
                                      </p:cBhvr>
                                      <p:by x="65000" y="65000"/>
                                    </p:animScale>
                                  </p:childTnLst>
                                </p:cTn>
                              </p:par>
                              <p:par>
                                <p:cTn id="61" presetID="10" presetClass="entr" presetSubtype="0" fill="hold" nodeType="withEffect">
                                  <p:stCondLst>
                                    <p:cond delay="9000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000"/>
                                        <p:tgtEl>
                                          <p:spTgt spid="25"/>
                                        </p:tgtEl>
                                      </p:cBhvr>
                                    </p:animEffect>
                                  </p:childTnLst>
                                </p:cTn>
                              </p:par>
                              <p:par>
                                <p:cTn id="64" presetID="10" presetClass="entr" presetSubtype="0" fill="hold" grpId="0" nodeType="withEffect">
                                  <p:stCondLst>
                                    <p:cond delay="960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childTnLst>
                                </p:cTn>
                              </p:par>
                              <p:par>
                                <p:cTn id="67" presetID="10" presetClass="exit" presetSubtype="0" fill="hold" nodeType="withEffect">
                                  <p:stCondLst>
                                    <p:cond delay="96000"/>
                                  </p:stCondLst>
                                  <p:childTnLst>
                                    <p:animEffect transition="out" filter="fade">
                                      <p:cBhvr>
                                        <p:cTn id="68" dur="2000"/>
                                        <p:tgtEl>
                                          <p:spTgt spid="24"/>
                                        </p:tgtEl>
                                      </p:cBhvr>
                                    </p:animEffect>
                                    <p:set>
                                      <p:cBhvr>
                                        <p:cTn id="69" dur="1" fill="hold">
                                          <p:stCondLst>
                                            <p:cond delay="1999"/>
                                          </p:stCondLst>
                                        </p:cTn>
                                        <p:tgtEl>
                                          <p:spTgt spid="24"/>
                                        </p:tgtEl>
                                        <p:attrNameLst>
                                          <p:attrName>style.visibility</p:attrName>
                                        </p:attrNameLst>
                                      </p:cBhvr>
                                      <p:to>
                                        <p:strVal val="hidden"/>
                                      </p:to>
                                    </p:set>
                                  </p:childTnLst>
                                </p:cTn>
                              </p:par>
                              <p:par>
                                <p:cTn id="70" presetID="10" presetClass="entr" presetSubtype="0" fill="hold" nodeType="withEffect">
                                  <p:stCondLst>
                                    <p:cond delay="9600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2000"/>
                                        <p:tgtEl>
                                          <p:spTgt spid="30"/>
                                        </p:tgtEl>
                                      </p:cBhvr>
                                    </p:animEffect>
                                  </p:childTnLst>
                                </p:cTn>
                              </p:par>
                              <p:par>
                                <p:cTn id="73" presetID="10" presetClass="exit" presetSubtype="0" fill="hold" nodeType="withEffect">
                                  <p:stCondLst>
                                    <p:cond delay="96000"/>
                                  </p:stCondLst>
                                  <p:childTnLst>
                                    <p:animEffect transition="out" filter="fade">
                                      <p:cBhvr>
                                        <p:cTn id="74" dur="2000"/>
                                        <p:tgtEl>
                                          <p:spTgt spid="25"/>
                                        </p:tgtEl>
                                      </p:cBhvr>
                                    </p:animEffect>
                                    <p:set>
                                      <p:cBhvr>
                                        <p:cTn id="75" dur="1" fill="hold">
                                          <p:stCondLst>
                                            <p:cond delay="1999"/>
                                          </p:stCondLst>
                                        </p:cTn>
                                        <p:tgtEl>
                                          <p:spTgt spid="25"/>
                                        </p:tgtEl>
                                        <p:attrNameLst>
                                          <p:attrName>style.visibility</p:attrName>
                                        </p:attrNameLst>
                                      </p:cBhvr>
                                      <p:to>
                                        <p:strVal val="hidden"/>
                                      </p:to>
                                    </p:set>
                                  </p:childTnLst>
                                </p:cTn>
                              </p:par>
                              <p:par>
                                <p:cTn id="76" presetID="53" presetClass="exit" presetSubtype="0" fill="hold" nodeType="withEffect">
                                  <p:stCondLst>
                                    <p:cond delay="100000"/>
                                  </p:stCondLst>
                                  <p:childTnLst>
                                    <p:anim calcmode="lin" valueType="num">
                                      <p:cBhvr>
                                        <p:cTn id="77" dur="3000"/>
                                        <p:tgtEl>
                                          <p:spTgt spid="30"/>
                                        </p:tgtEl>
                                        <p:attrNameLst>
                                          <p:attrName>ppt_w</p:attrName>
                                        </p:attrNameLst>
                                      </p:cBhvr>
                                      <p:tavLst>
                                        <p:tav tm="0">
                                          <p:val>
                                            <p:strVal val="ppt_w"/>
                                          </p:val>
                                        </p:tav>
                                        <p:tav tm="100000">
                                          <p:val>
                                            <p:fltVal val="0"/>
                                          </p:val>
                                        </p:tav>
                                      </p:tavLst>
                                    </p:anim>
                                    <p:anim calcmode="lin" valueType="num">
                                      <p:cBhvr>
                                        <p:cTn id="78" dur="3000"/>
                                        <p:tgtEl>
                                          <p:spTgt spid="30"/>
                                        </p:tgtEl>
                                        <p:attrNameLst>
                                          <p:attrName>ppt_h</p:attrName>
                                        </p:attrNameLst>
                                      </p:cBhvr>
                                      <p:tavLst>
                                        <p:tav tm="0">
                                          <p:val>
                                            <p:strVal val="ppt_h"/>
                                          </p:val>
                                        </p:tav>
                                        <p:tav tm="100000">
                                          <p:val>
                                            <p:fltVal val="0"/>
                                          </p:val>
                                        </p:tav>
                                      </p:tavLst>
                                    </p:anim>
                                    <p:animEffect transition="out" filter="fade">
                                      <p:cBhvr>
                                        <p:cTn id="79" dur="3000"/>
                                        <p:tgtEl>
                                          <p:spTgt spid="30"/>
                                        </p:tgtEl>
                                      </p:cBhvr>
                                    </p:animEffect>
                                    <p:set>
                                      <p:cBhvr>
                                        <p:cTn id="80" dur="1" fill="hold">
                                          <p:stCondLst>
                                            <p:cond delay="2999"/>
                                          </p:stCondLst>
                                        </p:cTn>
                                        <p:tgtEl>
                                          <p:spTgt spid="30"/>
                                        </p:tgtEl>
                                        <p:attrNameLst>
                                          <p:attrName>style.visibility</p:attrName>
                                        </p:attrNameLst>
                                      </p:cBhvr>
                                      <p:to>
                                        <p:strVal val="hidden"/>
                                      </p:to>
                                    </p:set>
                                  </p:childTnLst>
                                </p:cTn>
                              </p:par>
                              <p:par>
                                <p:cTn id="81" presetID="64" presetClass="path" presetSubtype="0" accel="50000" decel="50000" fill="hold" nodeType="withEffect">
                                  <p:stCondLst>
                                    <p:cond delay="100000"/>
                                  </p:stCondLst>
                                  <p:childTnLst>
                                    <p:animMotion origin="layout" path="M -5.55556E-7 4.21442E-6 L 0.01424 -0.29945 " pathEditMode="relative" rAng="0" ptsTypes="AA">
                                      <p:cBhvr>
                                        <p:cTn id="82" dur="2000" fill="hold"/>
                                        <p:tgtEl>
                                          <p:spTgt spid="30"/>
                                        </p:tgtEl>
                                        <p:attrNameLst>
                                          <p:attrName>ppt_x</p:attrName>
                                          <p:attrName>ppt_y</p:attrName>
                                        </p:attrNameLst>
                                      </p:cBhvr>
                                      <p:rCtr x="7" y="-150"/>
                                    </p:animMotion>
                                  </p:childTnLst>
                                </p:cTn>
                              </p:par>
                              <p:par>
                                <p:cTn id="83" presetID="10" presetClass="exit" presetSubtype="0" fill="hold" grpId="1" nodeType="withEffect">
                                  <p:stCondLst>
                                    <p:cond delay="100000"/>
                                  </p:stCondLst>
                                  <p:childTnLst>
                                    <p:animEffect transition="out" filter="fade">
                                      <p:cBhvr>
                                        <p:cTn id="84" dur="2000"/>
                                        <p:tgtEl>
                                          <p:spTgt spid="29"/>
                                        </p:tgtEl>
                                      </p:cBhvr>
                                    </p:animEffect>
                                    <p:set>
                                      <p:cBhvr>
                                        <p:cTn id="85" dur="1" fill="hold">
                                          <p:stCondLst>
                                            <p:cond delay="1999"/>
                                          </p:stCondLst>
                                        </p:cTn>
                                        <p:tgtEl>
                                          <p:spTgt spid="29"/>
                                        </p:tgtEl>
                                        <p:attrNameLst>
                                          <p:attrName>style.visibility</p:attrName>
                                        </p:attrNameLst>
                                      </p:cBhvr>
                                      <p:to>
                                        <p:strVal val="hidden"/>
                                      </p:to>
                                    </p:set>
                                  </p:childTnLst>
                                </p:cTn>
                              </p:par>
                              <p:par>
                                <p:cTn id="86" presetID="10" presetClass="entr" presetSubtype="0" fill="hold" nodeType="withEffect">
                                  <p:stCondLst>
                                    <p:cond delay="10000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2000"/>
                                        <p:tgtEl>
                                          <p:spTgt spid="26"/>
                                        </p:tgtEl>
                                      </p:cBhvr>
                                    </p:animEffect>
                                  </p:childTnLst>
                                </p:cTn>
                              </p:par>
                              <p:par>
                                <p:cTn id="89" presetID="10" presetClass="entr" presetSubtype="0" fill="hold" nodeType="withEffect">
                                  <p:stCondLst>
                                    <p:cond delay="10700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childTnLst>
                                </p:cTn>
                              </p:par>
                              <p:par>
                                <p:cTn id="92" presetID="10" presetClass="exit" presetSubtype="0" fill="hold" nodeType="withEffect">
                                  <p:stCondLst>
                                    <p:cond delay="107000"/>
                                  </p:stCondLst>
                                  <p:childTnLst>
                                    <p:animEffect transition="out" filter="fade">
                                      <p:cBhvr>
                                        <p:cTn id="93" dur="2000"/>
                                        <p:tgtEl>
                                          <p:spTgt spid="26"/>
                                        </p:tgtEl>
                                      </p:cBhvr>
                                    </p:animEffect>
                                    <p:set>
                                      <p:cBhvr>
                                        <p:cTn id="94" dur="1" fill="hold">
                                          <p:stCondLst>
                                            <p:cond delay="1999"/>
                                          </p:stCondLst>
                                        </p:cTn>
                                        <p:tgtEl>
                                          <p:spTgt spid="26"/>
                                        </p:tgtEl>
                                        <p:attrNameLst>
                                          <p:attrName>style.visibility</p:attrName>
                                        </p:attrNameLst>
                                      </p:cBhvr>
                                      <p:to>
                                        <p:strVal val="hidden"/>
                                      </p:to>
                                    </p:set>
                                  </p:childTnLst>
                                </p:cTn>
                              </p:par>
                              <p:par>
                                <p:cTn id="95" presetID="10" presetClass="entr" presetSubtype="0" fill="hold" nodeType="withEffect">
                                  <p:stCondLst>
                                    <p:cond delay="11400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2000"/>
                                        <p:tgtEl>
                                          <p:spTgt spid="33"/>
                                        </p:tgtEl>
                                      </p:cBhvr>
                                    </p:animEffect>
                                  </p:childTnLst>
                                </p:cTn>
                              </p:par>
                              <p:par>
                                <p:cTn id="98" presetID="10" presetClass="exit" presetSubtype="0" fill="hold" nodeType="withEffect">
                                  <p:stCondLst>
                                    <p:cond delay="114000"/>
                                  </p:stCondLst>
                                  <p:childTnLst>
                                    <p:animEffect transition="out" filter="fade">
                                      <p:cBhvr>
                                        <p:cTn id="99" dur="2000"/>
                                        <p:tgtEl>
                                          <p:spTgt spid="31"/>
                                        </p:tgtEl>
                                      </p:cBhvr>
                                    </p:animEffect>
                                    <p:set>
                                      <p:cBhvr>
                                        <p:cTn id="100" dur="1" fill="hold">
                                          <p:stCondLst>
                                            <p:cond delay="1999"/>
                                          </p:stCondLst>
                                        </p:cTn>
                                        <p:tgtEl>
                                          <p:spTgt spid="31"/>
                                        </p:tgtEl>
                                        <p:attrNameLst>
                                          <p:attrName>style.visibility</p:attrName>
                                        </p:attrNameLst>
                                      </p:cBhvr>
                                      <p:to>
                                        <p:strVal val="hidden"/>
                                      </p:to>
                                    </p:set>
                                  </p:childTnLst>
                                </p:cTn>
                              </p:par>
                              <p:par>
                                <p:cTn id="101" presetID="10" presetClass="entr" presetSubtype="0" fill="hold" nodeType="withEffect">
                                  <p:stCondLst>
                                    <p:cond delay="11500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2000"/>
                                        <p:tgtEl>
                                          <p:spTgt spid="34"/>
                                        </p:tgtEl>
                                      </p:cBhvr>
                                    </p:animEffect>
                                  </p:childTnLst>
                                </p:cTn>
                              </p:par>
                              <p:par>
                                <p:cTn id="104" presetID="10" presetClass="entr" presetSubtype="0" fill="hold" nodeType="withEffect">
                                  <p:stCondLst>
                                    <p:cond delay="11600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2000"/>
                                        <p:tgtEl>
                                          <p:spTgt spid="32"/>
                                        </p:tgtEl>
                                      </p:cBhvr>
                                    </p:animEffect>
                                  </p:childTnLst>
                                </p:cTn>
                              </p:par>
                              <p:par>
                                <p:cTn id="107" presetID="53" presetClass="entr" presetSubtype="0" fill="hold" nodeType="withEffect">
                                  <p:stCondLst>
                                    <p:cond delay="11700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2000" fill="hold"/>
                                        <p:tgtEl>
                                          <p:spTgt spid="35"/>
                                        </p:tgtEl>
                                        <p:attrNameLst>
                                          <p:attrName>ppt_w</p:attrName>
                                        </p:attrNameLst>
                                      </p:cBhvr>
                                      <p:tavLst>
                                        <p:tav tm="0">
                                          <p:val>
                                            <p:fltVal val="0"/>
                                          </p:val>
                                        </p:tav>
                                        <p:tav tm="100000">
                                          <p:val>
                                            <p:strVal val="#ppt_w"/>
                                          </p:val>
                                        </p:tav>
                                      </p:tavLst>
                                    </p:anim>
                                    <p:anim calcmode="lin" valueType="num">
                                      <p:cBhvr>
                                        <p:cTn id="110" dur="2000" fill="hold"/>
                                        <p:tgtEl>
                                          <p:spTgt spid="35"/>
                                        </p:tgtEl>
                                        <p:attrNameLst>
                                          <p:attrName>ppt_h</p:attrName>
                                        </p:attrNameLst>
                                      </p:cBhvr>
                                      <p:tavLst>
                                        <p:tav tm="0">
                                          <p:val>
                                            <p:fltVal val="0"/>
                                          </p:val>
                                        </p:tav>
                                        <p:tav tm="100000">
                                          <p:val>
                                            <p:strVal val="#ppt_h"/>
                                          </p:val>
                                        </p:tav>
                                      </p:tavLst>
                                    </p:anim>
                                    <p:animEffect transition="in" filter="fade">
                                      <p:cBhvr>
                                        <p:cTn id="111" dur="2000"/>
                                        <p:tgtEl>
                                          <p:spTgt spid="35"/>
                                        </p:tgtEl>
                                      </p:cBhvr>
                                    </p:animEffect>
                                  </p:childTnLst>
                                </p:cTn>
                              </p:par>
                              <p:par>
                                <p:cTn id="112" presetID="64" presetClass="path" presetSubtype="0" accel="50000" decel="50000" fill="hold" nodeType="withEffect">
                                  <p:stCondLst>
                                    <p:cond delay="118000"/>
                                  </p:stCondLst>
                                  <p:childTnLst>
                                    <p:animMotion origin="layout" path="M 0.00243 -0.15527 L 0.00608 -0.68762 " pathEditMode="relative" rAng="0" ptsTypes="AA">
                                      <p:cBhvr>
                                        <p:cTn id="113" dur="4000" fill="hold"/>
                                        <p:tgtEl>
                                          <p:spTgt spid="35"/>
                                        </p:tgtEl>
                                        <p:attrNameLst>
                                          <p:attrName>ppt_x</p:attrName>
                                          <p:attrName>ppt_y</p:attrName>
                                        </p:attrNameLst>
                                      </p:cBhvr>
                                      <p:rCtr x="2" y="-266"/>
                                    </p:animMotion>
                                  </p:childTnLst>
                                </p:cTn>
                              </p:par>
                              <p:par>
                                <p:cTn id="114" presetID="10" presetClass="exit" presetSubtype="0" fill="hold" nodeType="withEffect">
                                  <p:stCondLst>
                                    <p:cond delay="122000"/>
                                  </p:stCondLst>
                                  <p:childTnLst>
                                    <p:animEffect transition="out" filter="fade">
                                      <p:cBhvr>
                                        <p:cTn id="115" dur="2000"/>
                                        <p:tgtEl>
                                          <p:spTgt spid="33"/>
                                        </p:tgtEl>
                                      </p:cBhvr>
                                    </p:animEffect>
                                    <p:set>
                                      <p:cBhvr>
                                        <p:cTn id="116" dur="1" fill="hold">
                                          <p:stCondLst>
                                            <p:cond delay="1999"/>
                                          </p:stCondLst>
                                        </p:cTn>
                                        <p:tgtEl>
                                          <p:spTgt spid="33"/>
                                        </p:tgtEl>
                                        <p:attrNameLst>
                                          <p:attrName>style.visibility</p:attrName>
                                        </p:attrNameLst>
                                      </p:cBhvr>
                                      <p:to>
                                        <p:strVal val="hidden"/>
                                      </p:to>
                                    </p:set>
                                  </p:childTnLst>
                                </p:cTn>
                              </p:par>
                              <p:par>
                                <p:cTn id="117" presetID="10" presetClass="exit" presetSubtype="0" fill="hold" nodeType="withEffect">
                                  <p:stCondLst>
                                    <p:cond delay="122000"/>
                                  </p:stCondLst>
                                  <p:childTnLst>
                                    <p:animEffect transition="out" filter="fade">
                                      <p:cBhvr>
                                        <p:cTn id="118" dur="2000"/>
                                        <p:tgtEl>
                                          <p:spTgt spid="34"/>
                                        </p:tgtEl>
                                      </p:cBhvr>
                                    </p:animEffect>
                                    <p:set>
                                      <p:cBhvr>
                                        <p:cTn id="119" dur="1" fill="hold">
                                          <p:stCondLst>
                                            <p:cond delay="1999"/>
                                          </p:stCondLst>
                                        </p:cTn>
                                        <p:tgtEl>
                                          <p:spTgt spid="34"/>
                                        </p:tgtEl>
                                        <p:attrNameLst>
                                          <p:attrName>style.visibility</p:attrName>
                                        </p:attrNameLst>
                                      </p:cBhvr>
                                      <p:to>
                                        <p:strVal val="hidden"/>
                                      </p:to>
                                    </p:set>
                                  </p:childTnLst>
                                </p:cTn>
                              </p:par>
                              <p:par>
                                <p:cTn id="120" presetID="10" presetClass="exit" presetSubtype="0" fill="hold" nodeType="withEffect">
                                  <p:stCondLst>
                                    <p:cond delay="122000"/>
                                  </p:stCondLst>
                                  <p:childTnLst>
                                    <p:animEffect transition="out" filter="fade">
                                      <p:cBhvr>
                                        <p:cTn id="121" dur="2000"/>
                                        <p:tgtEl>
                                          <p:spTgt spid="32"/>
                                        </p:tgtEl>
                                      </p:cBhvr>
                                    </p:animEffect>
                                    <p:set>
                                      <p:cBhvr>
                                        <p:cTn id="122" dur="1" fill="hold">
                                          <p:stCondLst>
                                            <p:cond delay="1999"/>
                                          </p:stCondLst>
                                        </p:cTn>
                                        <p:tgtEl>
                                          <p:spTgt spid="32"/>
                                        </p:tgtEl>
                                        <p:attrNameLst>
                                          <p:attrName>style.visibility</p:attrName>
                                        </p:attrNameLst>
                                      </p:cBhvr>
                                      <p:to>
                                        <p:strVal val="hidden"/>
                                      </p:to>
                                    </p:set>
                                  </p:childTnLst>
                                </p:cTn>
                              </p:par>
                              <p:par>
                                <p:cTn id="123" presetID="10" presetClass="exit" presetSubtype="0" fill="hold" nodeType="withEffect">
                                  <p:stCondLst>
                                    <p:cond delay="122000"/>
                                  </p:stCondLst>
                                  <p:childTnLst>
                                    <p:animEffect transition="out" filter="fade">
                                      <p:cBhvr>
                                        <p:cTn id="124" dur="2000"/>
                                        <p:tgtEl>
                                          <p:spTgt spid="35"/>
                                        </p:tgtEl>
                                      </p:cBhvr>
                                    </p:animEffect>
                                    <p:set>
                                      <p:cBhvr>
                                        <p:cTn id="125" dur="1" fill="hold">
                                          <p:stCondLst>
                                            <p:cond delay="1999"/>
                                          </p:stCondLst>
                                        </p:cTn>
                                        <p:tgtEl>
                                          <p:spTgt spid="35"/>
                                        </p:tgtEl>
                                        <p:attrNameLst>
                                          <p:attrName>style.visibility</p:attrName>
                                        </p:attrNameLst>
                                      </p:cBhvr>
                                      <p:to>
                                        <p:strVal val="hidden"/>
                                      </p:to>
                                    </p:set>
                                  </p:childTnLst>
                                </p:cTn>
                              </p:par>
                              <p:par>
                                <p:cTn id="126" presetID="10" presetClass="entr" presetSubtype="0" fill="hold" nodeType="withEffect">
                                  <p:stCondLst>
                                    <p:cond delay="12200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2000"/>
                                        <p:tgtEl>
                                          <p:spTgt spid="78"/>
                                        </p:tgtEl>
                                      </p:cBhvr>
                                    </p:animEffect>
                                  </p:childTnLst>
                                </p:cTn>
                              </p:par>
                              <p:par>
                                <p:cTn id="129" presetID="10" presetClass="entr" presetSubtype="0" fill="hold" nodeType="withEffect">
                                  <p:stCondLst>
                                    <p:cond delay="126000"/>
                                  </p:stCondLst>
                                  <p:childTnLst>
                                    <p:set>
                                      <p:cBhvr>
                                        <p:cTn id="130" dur="1" fill="hold">
                                          <p:stCondLst>
                                            <p:cond delay="0"/>
                                          </p:stCondLst>
                                        </p:cTn>
                                        <p:tgtEl>
                                          <p:spTgt spid="68"/>
                                        </p:tgtEl>
                                        <p:attrNameLst>
                                          <p:attrName>style.visibility</p:attrName>
                                        </p:attrNameLst>
                                      </p:cBhvr>
                                      <p:to>
                                        <p:strVal val="visible"/>
                                      </p:to>
                                    </p:set>
                                    <p:animEffect transition="in" filter="fade">
                                      <p:cBhvr>
                                        <p:cTn id="131" dur="2000"/>
                                        <p:tgtEl>
                                          <p:spTgt spid="68"/>
                                        </p:tgtEl>
                                      </p:cBhvr>
                                    </p:animEffect>
                                  </p:childTnLst>
                                </p:cTn>
                              </p:par>
                              <p:par>
                                <p:cTn id="132" presetID="10" presetClass="exit" presetSubtype="0" fill="hold" nodeType="withEffect">
                                  <p:stCondLst>
                                    <p:cond delay="126000"/>
                                  </p:stCondLst>
                                  <p:childTnLst>
                                    <p:animEffect transition="out" filter="fade">
                                      <p:cBhvr>
                                        <p:cTn id="133" dur="2000"/>
                                        <p:tgtEl>
                                          <p:spTgt spid="78"/>
                                        </p:tgtEl>
                                      </p:cBhvr>
                                    </p:animEffect>
                                    <p:set>
                                      <p:cBhvr>
                                        <p:cTn id="134" dur="1" fill="hold">
                                          <p:stCondLst>
                                            <p:cond delay="1999"/>
                                          </p:stCondLst>
                                        </p:cTn>
                                        <p:tgtEl>
                                          <p:spTgt spid="78"/>
                                        </p:tgtEl>
                                        <p:attrNameLst>
                                          <p:attrName>style.visibility</p:attrName>
                                        </p:attrNameLst>
                                      </p:cBhvr>
                                      <p:to>
                                        <p:strVal val="hidden"/>
                                      </p:to>
                                    </p:set>
                                  </p:childTnLst>
                                </p:cTn>
                              </p:par>
                              <p:par>
                                <p:cTn id="135" presetID="6" presetClass="emph" presetSubtype="0" fill="hold" nodeType="withEffect">
                                  <p:stCondLst>
                                    <p:cond delay="128000"/>
                                  </p:stCondLst>
                                  <p:childTnLst>
                                    <p:animScale>
                                      <p:cBhvr>
                                        <p:cTn id="136" dur="10000" fill="hold"/>
                                        <p:tgtEl>
                                          <p:spTgt spid="68"/>
                                        </p:tgtEl>
                                      </p:cBhvr>
                                      <p:by x="160000" y="160000"/>
                                    </p:animScale>
                                  </p:childTnLst>
                                </p:cTn>
                              </p:par>
                              <p:par>
                                <p:cTn id="137" presetID="35" presetClass="path" presetSubtype="0" fill="hold" nodeType="withEffect">
                                  <p:stCondLst>
                                    <p:cond delay="128000"/>
                                  </p:stCondLst>
                                  <p:childTnLst>
                                    <p:animMotion origin="layout" path="M 0 0 L -0.24167 -0.32222 " pathEditMode="relative" rAng="0" ptsTypes="AA">
                                      <p:cBhvr>
                                        <p:cTn id="138" dur="10000" fill="hold"/>
                                        <p:tgtEl>
                                          <p:spTgt spid="68"/>
                                        </p:tgtEl>
                                        <p:attrNameLst>
                                          <p:attrName>ppt_x</p:attrName>
                                          <p:attrName>ppt_y</p:attrName>
                                        </p:attrNameLst>
                                      </p:cBhvr>
                                      <p:rCtr x="-121" y="-161"/>
                                    </p:animMotion>
                                  </p:childTnLst>
                                </p:cTn>
                              </p:par>
                              <p:par>
                                <p:cTn id="139" presetID="17" presetClass="entr" presetSubtype="10" fill="hold" nodeType="withEffect">
                                  <p:stCondLst>
                                    <p:cond delay="139000"/>
                                  </p:stCondLst>
                                  <p:childTnLst>
                                    <p:set>
                                      <p:cBhvr>
                                        <p:cTn id="140" dur="1" fill="hold">
                                          <p:stCondLst>
                                            <p:cond delay="0"/>
                                          </p:stCondLst>
                                        </p:cTn>
                                        <p:tgtEl>
                                          <p:spTgt spid="69"/>
                                        </p:tgtEl>
                                        <p:attrNameLst>
                                          <p:attrName>style.visibility</p:attrName>
                                        </p:attrNameLst>
                                      </p:cBhvr>
                                      <p:to>
                                        <p:strVal val="visible"/>
                                      </p:to>
                                    </p:set>
                                    <p:anim calcmode="lin" valueType="num">
                                      <p:cBhvr>
                                        <p:cTn id="141" dur="2000" fill="hold"/>
                                        <p:tgtEl>
                                          <p:spTgt spid="69"/>
                                        </p:tgtEl>
                                        <p:attrNameLst>
                                          <p:attrName>ppt_w</p:attrName>
                                        </p:attrNameLst>
                                      </p:cBhvr>
                                      <p:tavLst>
                                        <p:tav tm="0">
                                          <p:val>
                                            <p:fltVal val="0"/>
                                          </p:val>
                                        </p:tav>
                                        <p:tav tm="100000">
                                          <p:val>
                                            <p:strVal val="#ppt_w"/>
                                          </p:val>
                                        </p:tav>
                                      </p:tavLst>
                                    </p:anim>
                                    <p:anim calcmode="lin" valueType="num">
                                      <p:cBhvr>
                                        <p:cTn id="142" dur="2000" fill="hold"/>
                                        <p:tgtEl>
                                          <p:spTgt spid="69"/>
                                        </p:tgtEl>
                                        <p:attrNameLst>
                                          <p:attrName>ppt_h</p:attrName>
                                        </p:attrNameLst>
                                      </p:cBhvr>
                                      <p:tavLst>
                                        <p:tav tm="0">
                                          <p:val>
                                            <p:strVal val="#ppt_h"/>
                                          </p:val>
                                        </p:tav>
                                        <p:tav tm="100000">
                                          <p:val>
                                            <p:strVal val="#ppt_h"/>
                                          </p:val>
                                        </p:tav>
                                      </p:tavLst>
                                    </p:anim>
                                  </p:childTnLst>
                                </p:cTn>
                              </p:par>
                              <p:par>
                                <p:cTn id="143" presetID="50" presetClass="exit" presetSubtype="0" accel="100000" fill="hold" nodeType="withEffect">
                                  <p:stCondLst>
                                    <p:cond delay="140000"/>
                                  </p:stCondLst>
                                  <p:childTnLst>
                                    <p:anim calcmode="lin" valueType="num">
                                      <p:cBhvr>
                                        <p:cTn id="144" dur="2000"/>
                                        <p:tgtEl>
                                          <p:spTgt spid="68"/>
                                        </p:tgtEl>
                                        <p:attrNameLst>
                                          <p:attrName>ppt_w</p:attrName>
                                        </p:attrNameLst>
                                      </p:cBhvr>
                                      <p:tavLst>
                                        <p:tav tm="0">
                                          <p:val>
                                            <p:strVal val="ppt_w"/>
                                          </p:val>
                                        </p:tav>
                                        <p:tav tm="100000">
                                          <p:val>
                                            <p:strVal val="ppt_w+.3"/>
                                          </p:val>
                                        </p:tav>
                                      </p:tavLst>
                                    </p:anim>
                                    <p:anim calcmode="lin" valueType="num">
                                      <p:cBhvr>
                                        <p:cTn id="145" dur="2000"/>
                                        <p:tgtEl>
                                          <p:spTgt spid="68"/>
                                        </p:tgtEl>
                                        <p:attrNameLst>
                                          <p:attrName>ppt_h</p:attrName>
                                        </p:attrNameLst>
                                      </p:cBhvr>
                                      <p:tavLst>
                                        <p:tav tm="0">
                                          <p:val>
                                            <p:strVal val="ppt_h"/>
                                          </p:val>
                                        </p:tav>
                                        <p:tav tm="100000">
                                          <p:val>
                                            <p:strVal val="ppt_h"/>
                                          </p:val>
                                        </p:tav>
                                      </p:tavLst>
                                    </p:anim>
                                    <p:animEffect transition="out" filter="fade">
                                      <p:cBhvr>
                                        <p:cTn id="146" dur="2000"/>
                                        <p:tgtEl>
                                          <p:spTgt spid="68"/>
                                        </p:tgtEl>
                                      </p:cBhvr>
                                    </p:animEffect>
                                    <p:set>
                                      <p:cBhvr>
                                        <p:cTn id="147" dur="1" fill="hold">
                                          <p:stCondLst>
                                            <p:cond delay="1999"/>
                                          </p:stCondLst>
                                        </p:cTn>
                                        <p:tgtEl>
                                          <p:spTgt spid="68"/>
                                        </p:tgtEl>
                                        <p:attrNameLst>
                                          <p:attrName>style.visibility</p:attrName>
                                        </p:attrNameLst>
                                      </p:cBhvr>
                                      <p:to>
                                        <p:strVal val="hidden"/>
                                      </p:to>
                                    </p:set>
                                  </p:childTnLst>
                                </p:cTn>
                              </p:par>
                              <p:par>
                                <p:cTn id="148" presetID="10" presetClass="entr" presetSubtype="0" fill="hold" nodeType="withEffect">
                                  <p:stCondLst>
                                    <p:cond delay="145000"/>
                                  </p:stCondLst>
                                  <p:childTnLst>
                                    <p:set>
                                      <p:cBhvr>
                                        <p:cTn id="149" dur="1" fill="hold">
                                          <p:stCondLst>
                                            <p:cond delay="0"/>
                                          </p:stCondLst>
                                        </p:cTn>
                                        <p:tgtEl>
                                          <p:spTgt spid="78"/>
                                        </p:tgtEl>
                                        <p:attrNameLst>
                                          <p:attrName>style.visibility</p:attrName>
                                        </p:attrNameLst>
                                      </p:cBhvr>
                                      <p:to>
                                        <p:strVal val="visible"/>
                                      </p:to>
                                    </p:set>
                                    <p:animEffect transition="in" filter="fade">
                                      <p:cBhvr>
                                        <p:cTn id="150" dur="1000"/>
                                        <p:tgtEl>
                                          <p:spTgt spid="78"/>
                                        </p:tgtEl>
                                      </p:cBhvr>
                                    </p:animEffect>
                                  </p:childTnLst>
                                </p:cTn>
                              </p:par>
                              <p:par>
                                <p:cTn id="151" presetID="10" presetClass="exit" presetSubtype="0" fill="hold" nodeType="withEffect">
                                  <p:stCondLst>
                                    <p:cond delay="145000"/>
                                  </p:stCondLst>
                                  <p:childTnLst>
                                    <p:animEffect transition="out" filter="fade">
                                      <p:cBhvr>
                                        <p:cTn id="152" dur="2000"/>
                                        <p:tgtEl>
                                          <p:spTgt spid="69"/>
                                        </p:tgtEl>
                                      </p:cBhvr>
                                    </p:animEffect>
                                    <p:set>
                                      <p:cBhvr>
                                        <p:cTn id="153" dur="1" fill="hold">
                                          <p:stCondLst>
                                            <p:cond delay="1999"/>
                                          </p:stCondLst>
                                        </p:cTn>
                                        <p:tgtEl>
                                          <p:spTgt spid="69"/>
                                        </p:tgtEl>
                                        <p:attrNameLst>
                                          <p:attrName>style.visibility</p:attrName>
                                        </p:attrNameLst>
                                      </p:cBhvr>
                                      <p:to>
                                        <p:strVal val="hidden"/>
                                      </p:to>
                                    </p:set>
                                  </p:childTnLst>
                                </p:cTn>
                              </p:par>
                              <p:par>
                                <p:cTn id="154" presetID="10" presetClass="entr" presetSubtype="0" fill="hold" nodeType="withEffect">
                                  <p:stCondLst>
                                    <p:cond delay="156000"/>
                                  </p:stCondLst>
                                  <p:childTnLst>
                                    <p:set>
                                      <p:cBhvr>
                                        <p:cTn id="155" dur="1" fill="hold">
                                          <p:stCondLst>
                                            <p:cond delay="0"/>
                                          </p:stCondLst>
                                        </p:cTn>
                                        <p:tgtEl>
                                          <p:spTgt spid="8"/>
                                        </p:tgtEl>
                                        <p:attrNameLst>
                                          <p:attrName>style.visibility</p:attrName>
                                        </p:attrNameLst>
                                      </p:cBhvr>
                                      <p:to>
                                        <p:strVal val="visible"/>
                                      </p:to>
                                    </p:set>
                                    <p:animEffect transition="in" filter="fade">
                                      <p:cBhvr>
                                        <p:cTn id="156" dur="1000"/>
                                        <p:tgtEl>
                                          <p:spTgt spid="8"/>
                                        </p:tgtEl>
                                      </p:cBhvr>
                                    </p:animEffect>
                                  </p:childTnLst>
                                </p:cTn>
                              </p:par>
                              <p:par>
                                <p:cTn id="157" presetID="10" presetClass="exit" presetSubtype="0" fill="hold" nodeType="withEffect">
                                  <p:stCondLst>
                                    <p:cond delay="156000"/>
                                  </p:stCondLst>
                                  <p:childTnLst>
                                    <p:animEffect transition="out" filter="fade">
                                      <p:cBhvr>
                                        <p:cTn id="158" dur="2000"/>
                                        <p:tgtEl>
                                          <p:spTgt spid="78"/>
                                        </p:tgtEl>
                                      </p:cBhvr>
                                    </p:animEffect>
                                    <p:set>
                                      <p:cBhvr>
                                        <p:cTn id="159" dur="1" fill="hold">
                                          <p:stCondLst>
                                            <p:cond delay="1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6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61"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bldLst>
      <p:bldP spid="10" grpId="0"/>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7" name="Text Box 4"/>
          <p:cNvSpPr txBox="1">
            <a:spLocks noChangeArrowheads="1"/>
          </p:cNvSpPr>
          <p:nvPr/>
        </p:nvSpPr>
        <p:spPr bwMode="auto">
          <a:xfrm>
            <a:off x="3532188" y="1981200"/>
            <a:ext cx="1622111" cy="769441"/>
          </a:xfrm>
          <a:prstGeom prst="rect">
            <a:avLst/>
          </a:prstGeom>
          <a:noFill/>
          <a:ln w="9525">
            <a:noFill/>
            <a:miter lim="800000"/>
            <a:headEnd/>
            <a:tailEnd/>
          </a:ln>
        </p:spPr>
        <p:txBody>
          <a:bodyPr wrap="none">
            <a:spAutoFit/>
          </a:bodyPr>
          <a:lstStyle/>
          <a:p>
            <a:r>
              <a:rPr lang="en-US" sz="4400" b="1" dirty="0" smtClean="0">
                <a:solidFill>
                  <a:srgbClr val="FFFF00"/>
                </a:solidFill>
              </a:rPr>
              <a:t>Water</a:t>
            </a:r>
            <a:endParaRPr lang="en-US" sz="4400" b="1" dirty="0">
              <a:solidFill>
                <a:srgbClr val="FFFF00"/>
              </a:solidFill>
            </a:endParaRPr>
          </a:p>
        </p:txBody>
      </p:sp>
      <p:grpSp>
        <p:nvGrpSpPr>
          <p:cNvPr id="14" name="Group 13"/>
          <p:cNvGrpSpPr/>
          <p:nvPr/>
        </p:nvGrpSpPr>
        <p:grpSpPr>
          <a:xfrm>
            <a:off x="1524000" y="2819400"/>
            <a:ext cx="6260047" cy="3285788"/>
            <a:chOff x="1524000" y="2819400"/>
            <a:chExt cx="6260047" cy="3285788"/>
          </a:xfrm>
        </p:grpSpPr>
        <p:sp>
          <p:nvSpPr>
            <p:cNvPr id="10"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rgbClr val="FFFF00"/>
                  </a:solidFill>
                </a:rPr>
                <a:t>Sun Light</a:t>
              </a:r>
            </a:p>
          </p:txBody>
        </p:sp>
        <p:sp>
          <p:nvSpPr>
            <p:cNvPr id="11"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12" name="Text Box 7"/>
            <p:cNvSpPr txBox="1">
              <a:spLocks noChangeArrowheads="1"/>
            </p:cNvSpPr>
            <p:nvPr/>
          </p:nvSpPr>
          <p:spPr bwMode="auto">
            <a:xfrm>
              <a:off x="3767138" y="43434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13" name="Text Box 8"/>
            <p:cNvSpPr txBox="1">
              <a:spLocks noChangeArrowheads="1"/>
            </p:cNvSpPr>
            <p:nvPr/>
          </p:nvSpPr>
          <p:spPr bwMode="auto">
            <a:xfrm>
              <a:off x="1524000" y="5089525"/>
              <a:ext cx="6260047" cy="1015663"/>
            </a:xfrm>
            <a:prstGeom prst="rect">
              <a:avLst/>
            </a:prstGeom>
            <a:noFill/>
            <a:ln w="9525">
              <a:noFill/>
              <a:miter lim="800000"/>
              <a:headEnd/>
              <a:tailEnd/>
            </a:ln>
          </p:spPr>
          <p:txBody>
            <a:bodyPr wrap="none">
              <a:spAutoFit/>
            </a:bodyPr>
            <a:lstStyle/>
            <a:p>
              <a:r>
                <a:rPr lang="en-US" sz="6000" b="1" dirty="0">
                  <a:solidFill>
                    <a:srgbClr val="FFFF00"/>
                  </a:solidFill>
                </a:rPr>
                <a:t>TIME </a:t>
              </a:r>
              <a:r>
                <a:rPr lang="en-US" sz="6000" b="1" dirty="0" smtClean="0">
                  <a:solidFill>
                    <a:srgbClr val="FFFF00"/>
                  </a:solidFill>
                </a:rPr>
                <a:t>- TIME - TIME</a:t>
              </a:r>
              <a:endParaRPr lang="en-US" sz="6000" b="1" dirty="0">
                <a:solidFill>
                  <a:srgbClr val="FFFF00"/>
                </a:solidFill>
              </a:endParaRPr>
            </a:p>
          </p:txBody>
        </p:sp>
      </p:grpSp>
      <p:sp>
        <p:nvSpPr>
          <p:cNvPr id="9"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sp useBgFill="1">
        <p:nvSpPr>
          <p:cNvPr id="1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pic>
        <p:nvPicPr>
          <p:cNvPr id="65538" name="Picture 2" descr="Image result for weathering by water abrasion"/>
          <p:cNvPicPr>
            <a:picLocks noChangeAspect="1" noChangeArrowheads="1"/>
          </p:cNvPicPr>
          <p:nvPr/>
        </p:nvPicPr>
        <p:blipFill>
          <a:blip r:embed="rId4" cstate="print"/>
          <a:srcRect/>
          <a:stretch>
            <a:fillRect/>
          </a:stretch>
        </p:blipFill>
        <p:spPr bwMode="auto">
          <a:xfrm>
            <a:off x="76200" y="1905000"/>
            <a:ext cx="3390900" cy="4521201"/>
          </a:xfrm>
          <a:prstGeom prst="rect">
            <a:avLst/>
          </a:prstGeom>
          <a:noFill/>
          <a:ln w="63500">
            <a:solidFill>
              <a:srgbClr val="FFFF00"/>
            </a:solidFill>
          </a:ln>
        </p:spPr>
      </p:pic>
      <p:sp>
        <p:nvSpPr>
          <p:cNvPr id="26629" name="Text Box 5"/>
          <p:cNvSpPr txBox="1">
            <a:spLocks noChangeArrowheads="1"/>
          </p:cNvSpPr>
          <p:nvPr/>
        </p:nvSpPr>
        <p:spPr bwMode="auto">
          <a:xfrm>
            <a:off x="3581400" y="2971800"/>
            <a:ext cx="5562600" cy="3046988"/>
          </a:xfrm>
          <a:prstGeom prst="rect">
            <a:avLst/>
          </a:prstGeom>
          <a:noFill/>
          <a:ln w="9525">
            <a:noFill/>
            <a:miter lim="800000"/>
            <a:headEnd/>
            <a:tailEnd/>
          </a:ln>
        </p:spPr>
        <p:txBody>
          <a:bodyPr wrap="square">
            <a:spAutoFit/>
          </a:bodyPr>
          <a:lstStyle/>
          <a:p>
            <a:r>
              <a:rPr lang="en-US" sz="4800" b="1" dirty="0" smtClean="0">
                <a:solidFill>
                  <a:srgbClr val="FFFF00"/>
                </a:solidFill>
                <a:latin typeface="Calibri" pitchFamily="34" charset="0"/>
              </a:rPr>
              <a:t>a</a:t>
            </a:r>
            <a:r>
              <a:rPr lang="en-US" sz="4800" b="1" dirty="0" smtClean="0">
                <a:solidFill>
                  <a:srgbClr val="FFFF00"/>
                </a:solidFill>
              </a:rPr>
              <a:t>brasion by . . .</a:t>
            </a:r>
          </a:p>
          <a:p>
            <a:r>
              <a:rPr lang="en-US" sz="4800" b="1" dirty="0" smtClean="0">
                <a:solidFill>
                  <a:srgbClr val="FFFF00"/>
                </a:solidFill>
              </a:rPr>
              <a:t>	falling rain</a:t>
            </a:r>
            <a:endParaRPr lang="en-US" sz="4800" b="1" dirty="0">
              <a:solidFill>
                <a:srgbClr val="FFFF00"/>
              </a:solidFill>
            </a:endParaRPr>
          </a:p>
          <a:p>
            <a:r>
              <a:rPr lang="en-US" sz="4800" b="1" dirty="0" smtClean="0">
                <a:solidFill>
                  <a:srgbClr val="FFFF00"/>
                </a:solidFill>
              </a:rPr>
              <a:t>  	flowing streams</a:t>
            </a:r>
          </a:p>
          <a:p>
            <a:r>
              <a:rPr lang="en-US" sz="4800" b="1" dirty="0" smtClean="0">
                <a:solidFill>
                  <a:srgbClr val="FFFF00"/>
                </a:solidFill>
              </a:rPr>
              <a:t> 	rivers</a:t>
            </a:r>
            <a:endParaRPr lang="en-US" sz="48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1000"/>
                                        <p:tgtEl>
                                          <p:spTgt spid="6553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6629">
                                            <p:txEl>
                                              <p:pRg st="0" end="0"/>
                                            </p:txEl>
                                          </p:spTgt>
                                        </p:tgtEl>
                                        <p:attrNameLst>
                                          <p:attrName>style.visibility</p:attrName>
                                        </p:attrNameLst>
                                      </p:cBhvr>
                                      <p:to>
                                        <p:strVal val="visible"/>
                                      </p:to>
                                    </p:set>
                                    <p:animEffect transition="in" filter="wipe(left)">
                                      <p:cBhvr>
                                        <p:cTn id="14" dur="1000"/>
                                        <p:tgtEl>
                                          <p:spTgt spid="26629">
                                            <p:txEl>
                                              <p:pRg st="0" end="0"/>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26629">
                                            <p:txEl>
                                              <p:pRg st="1" end="1"/>
                                            </p:txEl>
                                          </p:spTgt>
                                        </p:tgtEl>
                                        <p:attrNameLst>
                                          <p:attrName>style.visibility</p:attrName>
                                        </p:attrNameLst>
                                      </p:cBhvr>
                                      <p:to>
                                        <p:strVal val="visible"/>
                                      </p:to>
                                    </p:set>
                                    <p:animEffect transition="in" filter="wipe(left)">
                                      <p:cBhvr>
                                        <p:cTn id="18" dur="1000"/>
                                        <p:tgtEl>
                                          <p:spTgt spid="26629">
                                            <p:txEl>
                                              <p:pRg st="1" end="1"/>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26629">
                                            <p:txEl>
                                              <p:pRg st="2" end="2"/>
                                            </p:txEl>
                                          </p:spTgt>
                                        </p:tgtEl>
                                        <p:attrNameLst>
                                          <p:attrName>style.visibility</p:attrName>
                                        </p:attrNameLst>
                                      </p:cBhvr>
                                      <p:to>
                                        <p:strVal val="visible"/>
                                      </p:to>
                                    </p:set>
                                    <p:animEffect transition="in" filter="wipe(left)">
                                      <p:cBhvr>
                                        <p:cTn id="22" dur="1000"/>
                                        <p:tgtEl>
                                          <p:spTgt spid="26629">
                                            <p:txEl>
                                              <p:pRg st="2" end="2"/>
                                            </p:txEl>
                                          </p:spTgt>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26629">
                                            <p:txEl>
                                              <p:pRg st="3" end="3"/>
                                            </p:txEl>
                                          </p:spTgt>
                                        </p:tgtEl>
                                        <p:attrNameLst>
                                          <p:attrName>style.visibility</p:attrName>
                                        </p:attrNameLst>
                                      </p:cBhvr>
                                      <p:to>
                                        <p:strVal val="visible"/>
                                      </p:to>
                                    </p:set>
                                    <p:animEffect transition="in" filter="wipe(left)">
                                      <p:cBhvr>
                                        <p:cTn id="26" dur="1000"/>
                                        <p:tgtEl>
                                          <p:spTgt spid="266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7653" name="Text Box 5"/>
          <p:cNvSpPr txBox="1">
            <a:spLocks noChangeArrowheads="1"/>
          </p:cNvSpPr>
          <p:nvPr/>
        </p:nvSpPr>
        <p:spPr bwMode="auto">
          <a:xfrm>
            <a:off x="2075688" y="2819400"/>
            <a:ext cx="6704079" cy="1446550"/>
          </a:xfrm>
          <a:prstGeom prst="rect">
            <a:avLst/>
          </a:prstGeom>
          <a:noFill/>
          <a:ln w="9525">
            <a:noFill/>
            <a:miter lim="800000"/>
            <a:headEnd/>
            <a:tailEnd/>
          </a:ln>
        </p:spPr>
        <p:txBody>
          <a:bodyPr wrap="none">
            <a:spAutoFit/>
          </a:bodyPr>
          <a:lstStyle/>
          <a:p>
            <a:r>
              <a:rPr lang="en-US" sz="4400" b="1" dirty="0" smtClean="0">
                <a:solidFill>
                  <a:srgbClr val="FFFF00"/>
                </a:solidFill>
              </a:rPr>
              <a:t>	    Sun Light</a:t>
            </a:r>
          </a:p>
          <a:p>
            <a:r>
              <a:rPr lang="en-US" sz="4400" b="1" dirty="0" smtClean="0">
                <a:solidFill>
                  <a:srgbClr val="FFFF00"/>
                </a:solidFill>
              </a:rPr>
              <a:t>			    . . . . radiation</a:t>
            </a:r>
            <a:endParaRPr lang="en-US" sz="4400" b="1" dirty="0">
              <a:solidFill>
                <a:srgbClr val="FFFF00"/>
              </a:solidFill>
            </a:endParaRPr>
          </a:p>
        </p:txBody>
      </p:sp>
      <p:sp useBgFill="1">
        <p:nvSpPr>
          <p:cNvPr id="6"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8" name="Text Box 4"/>
          <p:cNvSpPr txBox="1">
            <a:spLocks noChangeArrowheads="1"/>
          </p:cNvSpPr>
          <p:nvPr/>
        </p:nvSpPr>
        <p:spPr bwMode="auto">
          <a:xfrm>
            <a:off x="3532188" y="1981200"/>
            <a:ext cx="162211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0"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9" name="Picture 2" descr="Image result for rock weathering by heating and cooling"/>
          <p:cNvPicPr>
            <a:picLocks noChangeAspect="1" noChangeArrowheads="1"/>
          </p:cNvPicPr>
          <p:nvPr/>
        </p:nvPicPr>
        <p:blipFill>
          <a:blip r:embed="rId4" cstate="print"/>
          <a:srcRect/>
          <a:stretch>
            <a:fillRect/>
          </a:stretch>
        </p:blipFill>
        <p:spPr bwMode="auto">
          <a:xfrm>
            <a:off x="1" y="4285488"/>
            <a:ext cx="4267200" cy="2572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wipe(left)">
                                      <p:cBhvr>
                                        <p:cTn id="7" dur="1000"/>
                                        <p:tgtEl>
                                          <p:spTgt spid="276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7653">
                                            <p:txEl>
                                              <p:pRg st="1" end="1"/>
                                            </p:txEl>
                                          </p:spTgt>
                                        </p:tgtEl>
                                        <p:attrNameLst>
                                          <p:attrName>style.visibility</p:attrName>
                                        </p:attrNameLst>
                                      </p:cBhvr>
                                      <p:to>
                                        <p:strVal val="visible"/>
                                      </p:to>
                                    </p:set>
                                    <p:animEffect transition="in" filter="wipe(left)">
                                      <p:cBhvr>
                                        <p:cTn id="14" dur="10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8678" name="Text Box 6"/>
          <p:cNvSpPr txBox="1">
            <a:spLocks noChangeArrowheads="1"/>
          </p:cNvSpPr>
          <p:nvPr/>
        </p:nvSpPr>
        <p:spPr bwMode="auto">
          <a:xfrm>
            <a:off x="4267200" y="4343400"/>
            <a:ext cx="4800600" cy="1446550"/>
          </a:xfrm>
          <a:prstGeom prst="rect">
            <a:avLst/>
          </a:prstGeom>
          <a:noFill/>
          <a:ln w="9525">
            <a:noFill/>
            <a:miter lim="800000"/>
            <a:headEnd/>
            <a:tailEnd/>
          </a:ln>
        </p:spPr>
        <p:txBody>
          <a:bodyPr wrap="square">
            <a:spAutoFit/>
          </a:bodyPr>
          <a:lstStyle/>
          <a:p>
            <a:r>
              <a:rPr lang="en-US" sz="4400" b="1" dirty="0" smtClean="0">
                <a:solidFill>
                  <a:srgbClr val="FFFF00"/>
                </a:solidFill>
              </a:rPr>
              <a:t>. . . daily expansion</a:t>
            </a:r>
          </a:p>
          <a:p>
            <a:r>
              <a:rPr lang="en-US" sz="4400" b="1" dirty="0" smtClean="0">
                <a:solidFill>
                  <a:srgbClr val="FFFF00"/>
                </a:solidFill>
              </a:rPr>
              <a:t>      &amp; contraction</a:t>
            </a:r>
            <a:endParaRPr lang="en-US" sz="4400" b="1" dirty="0">
              <a:solidFill>
                <a:srgbClr val="FFFF00"/>
              </a:solidFill>
            </a:endParaRPr>
          </a:p>
        </p:txBody>
      </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0" name="Text Box 4"/>
          <p:cNvSpPr txBox="1">
            <a:spLocks noChangeArrowheads="1"/>
          </p:cNvSpPr>
          <p:nvPr/>
        </p:nvSpPr>
        <p:spPr bwMode="auto">
          <a:xfrm>
            <a:off x="3532188" y="1981200"/>
            <a:ext cx="162211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1"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12"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3"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4" name="Picture 2" descr="Image result for rock weathering by heating and cooling"/>
          <p:cNvPicPr>
            <a:picLocks noChangeAspect="1" noChangeArrowheads="1"/>
          </p:cNvPicPr>
          <p:nvPr/>
        </p:nvPicPr>
        <p:blipFill>
          <a:blip r:embed="rId4" cstate="print"/>
          <a:srcRect/>
          <a:stretch>
            <a:fillRect/>
          </a:stretch>
        </p:blipFill>
        <p:spPr bwMode="auto">
          <a:xfrm>
            <a:off x="1" y="4285488"/>
            <a:ext cx="4267200" cy="2572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8678">
                                            <p:txEl>
                                              <p:pRg st="0" end="0"/>
                                            </p:txEl>
                                          </p:spTgt>
                                        </p:tgtEl>
                                        <p:attrNameLst>
                                          <p:attrName>style.visibility</p:attrName>
                                        </p:attrNameLst>
                                      </p:cBhvr>
                                      <p:to>
                                        <p:strVal val="visible"/>
                                      </p:to>
                                    </p:set>
                                    <p:animEffect transition="in" filter="wipe(left)">
                                      <p:cBhvr>
                                        <p:cTn id="11" dur="1000"/>
                                        <p:tgtEl>
                                          <p:spTgt spid="28678">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8678">
                                            <p:txEl>
                                              <p:pRg st="1" end="1"/>
                                            </p:txEl>
                                          </p:spTgt>
                                        </p:tgtEl>
                                        <p:attrNameLst>
                                          <p:attrName>style.visibility</p:attrName>
                                        </p:attrNameLst>
                                      </p:cBhvr>
                                      <p:to>
                                        <p:strVal val="visible"/>
                                      </p:to>
                                    </p:set>
                                    <p:animEffect transition="in" filter="wipe(left)">
                                      <p:cBhvr>
                                        <p:cTn id="15" dur="1000"/>
                                        <p:tgtEl>
                                          <p:spTgt spid="286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9703" name="Text Box 7"/>
          <p:cNvSpPr txBox="1">
            <a:spLocks noChangeArrowheads="1"/>
          </p:cNvSpPr>
          <p:nvPr/>
        </p:nvSpPr>
        <p:spPr bwMode="auto">
          <a:xfrm>
            <a:off x="3538538" y="42672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29704" name="Text Box 8"/>
          <p:cNvSpPr txBox="1">
            <a:spLocks noChangeArrowheads="1"/>
          </p:cNvSpPr>
          <p:nvPr/>
        </p:nvSpPr>
        <p:spPr bwMode="auto">
          <a:xfrm>
            <a:off x="1828800" y="4953000"/>
            <a:ext cx="4253087" cy="707886"/>
          </a:xfrm>
          <a:prstGeom prst="rect">
            <a:avLst/>
          </a:prstGeom>
          <a:noFill/>
          <a:ln w="9525">
            <a:noFill/>
            <a:miter lim="800000"/>
            <a:headEnd/>
            <a:tailEnd/>
          </a:ln>
        </p:spPr>
        <p:txBody>
          <a:bodyPr wrap="none">
            <a:spAutoFit/>
          </a:bodyPr>
          <a:lstStyle/>
          <a:p>
            <a:r>
              <a:rPr lang="en-US" sz="4000" b="1" dirty="0">
                <a:solidFill>
                  <a:srgbClr val="FFFF00"/>
                </a:solidFill>
              </a:rPr>
              <a:t>Acid Rain (natural</a:t>
            </a:r>
            <a:r>
              <a:rPr lang="en-US" sz="4000" b="1" dirty="0" smtClean="0">
                <a:solidFill>
                  <a:srgbClr val="FFFF00"/>
                </a:solidFill>
              </a:rPr>
              <a:t>) </a:t>
            </a:r>
            <a:endParaRPr lang="en-US" sz="4000" b="1" dirty="0">
              <a:solidFill>
                <a:srgbClr val="FFFF00"/>
              </a:solidFill>
            </a:endParaRPr>
          </a:p>
        </p:txBody>
      </p:sp>
      <p:sp>
        <p:nvSpPr>
          <p:cNvPr id="29705" name="Text Box 9"/>
          <p:cNvSpPr txBox="1">
            <a:spLocks noChangeArrowheads="1"/>
          </p:cNvSpPr>
          <p:nvPr/>
        </p:nvSpPr>
        <p:spPr bwMode="auto">
          <a:xfrm>
            <a:off x="1752600" y="5562600"/>
            <a:ext cx="6294438" cy="708025"/>
          </a:xfrm>
          <a:prstGeom prst="rect">
            <a:avLst/>
          </a:prstGeom>
          <a:noFill/>
          <a:ln w="9525">
            <a:noFill/>
            <a:miter lim="800000"/>
            <a:headEnd/>
            <a:tailEnd/>
          </a:ln>
        </p:spPr>
        <p:txBody>
          <a:bodyPr wrap="none">
            <a:spAutoFit/>
          </a:bodyPr>
          <a:lstStyle/>
          <a:p>
            <a:r>
              <a:rPr lang="en-US" sz="4000" b="1" dirty="0" err="1">
                <a:solidFill>
                  <a:srgbClr val="FFFF00"/>
                </a:solidFill>
              </a:rPr>
              <a:t>Humic</a:t>
            </a:r>
            <a:r>
              <a:rPr lang="en-US" sz="4000" b="1" dirty="0">
                <a:solidFill>
                  <a:srgbClr val="FFFF00"/>
                </a:solidFill>
              </a:rPr>
              <a:t> Acid (plant decay)</a:t>
            </a:r>
          </a:p>
        </p:txBody>
      </p:sp>
      <p:sp useBgFill="1">
        <p:nvSpPr>
          <p:cNvPr id="1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1" name="Text Box 4"/>
          <p:cNvSpPr txBox="1">
            <a:spLocks noChangeArrowheads="1"/>
          </p:cNvSpPr>
          <p:nvPr/>
        </p:nvSpPr>
        <p:spPr bwMode="auto">
          <a:xfrm>
            <a:off x="3532188" y="1981200"/>
            <a:ext cx="162211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2"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chemeClr val="bg1"/>
                </a:solidFill>
              </a:rPr>
              <a:t>Heating and Cooling</a:t>
            </a:r>
          </a:p>
        </p:txBody>
      </p:sp>
      <p:sp>
        <p:nvSpPr>
          <p:cNvPr id="13"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7"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59394" name="Picture 2" descr="http://teach.albion.edu/jjn10/files/2010/10/dissolution2.jpg"/>
          <p:cNvPicPr>
            <a:picLocks noChangeAspect="1" noChangeArrowheads="1"/>
          </p:cNvPicPr>
          <p:nvPr/>
        </p:nvPicPr>
        <p:blipFill>
          <a:blip r:embed="rId4" cstate="print"/>
          <a:srcRect t="3196"/>
          <a:stretch>
            <a:fillRect/>
          </a:stretch>
        </p:blipFill>
        <p:spPr bwMode="auto">
          <a:xfrm>
            <a:off x="1143000" y="228600"/>
            <a:ext cx="6629400" cy="4038600"/>
          </a:xfrm>
          <a:prstGeom prst="rect">
            <a:avLst/>
          </a:prstGeom>
          <a:noFill/>
          <a:ln w="50800">
            <a:solidFill>
              <a:srgbClr val="FFFF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wipe(left)">
                                      <p:cBhvr>
                                        <p:cTn id="7" dur="1000"/>
                                        <p:tgtEl>
                                          <p:spTgt spid="29703"/>
                                        </p:tgtEl>
                                      </p:cBhvr>
                                    </p:animEffect>
                                  </p:childTnLst>
                                </p:cTn>
                              </p:par>
                              <p:par>
                                <p:cTn id="8" presetID="10" presetClass="entr" presetSubtype="0" fill="hold" nodeType="withEffect">
                                  <p:stCondLst>
                                    <p:cond delay="0"/>
                                  </p:stCondLst>
                                  <p:childTnLst>
                                    <p:set>
                                      <p:cBhvr>
                                        <p:cTn id="9" dur="1" fill="hold">
                                          <p:stCondLst>
                                            <p:cond delay="0"/>
                                          </p:stCondLst>
                                        </p:cTn>
                                        <p:tgtEl>
                                          <p:spTgt spid="59394"/>
                                        </p:tgtEl>
                                        <p:attrNameLst>
                                          <p:attrName>style.visibility</p:attrName>
                                        </p:attrNameLst>
                                      </p:cBhvr>
                                      <p:to>
                                        <p:strVal val="visible"/>
                                      </p:to>
                                    </p:set>
                                    <p:animEffect transition="in" filter="fade">
                                      <p:cBhvr>
                                        <p:cTn id="10" dur="1000"/>
                                        <p:tgtEl>
                                          <p:spTgt spid="5939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9704"/>
                                        </p:tgtEl>
                                        <p:attrNameLst>
                                          <p:attrName>style.visibility</p:attrName>
                                        </p:attrNameLst>
                                      </p:cBhvr>
                                      <p:to>
                                        <p:strVal val="visible"/>
                                      </p:to>
                                    </p:set>
                                    <p:animEffect transition="in" filter="wipe(left)">
                                      <p:cBhvr>
                                        <p:cTn id="14" dur="1000"/>
                                        <p:tgtEl>
                                          <p:spTgt spid="29704"/>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9705"/>
                                        </p:tgtEl>
                                        <p:attrNameLst>
                                          <p:attrName>style.visibility</p:attrName>
                                        </p:attrNameLst>
                                      </p:cBhvr>
                                      <p:to>
                                        <p:strVal val="visible"/>
                                      </p:to>
                                    </p:set>
                                    <p:animEffect transition="in" filter="wipe(left)">
                                      <p:cBhvr>
                                        <p:cTn id="18" dur="10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P spid="297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30728" name="Text Box 8"/>
          <p:cNvSpPr txBox="1">
            <a:spLocks noChangeArrowheads="1"/>
          </p:cNvSpPr>
          <p:nvPr/>
        </p:nvSpPr>
        <p:spPr bwMode="auto">
          <a:xfrm>
            <a:off x="1774825" y="5089525"/>
            <a:ext cx="5540375" cy="1016000"/>
          </a:xfrm>
          <a:prstGeom prst="rect">
            <a:avLst/>
          </a:prstGeom>
          <a:noFill/>
          <a:ln w="9525">
            <a:noFill/>
            <a:miter lim="800000"/>
            <a:headEnd/>
            <a:tailEnd/>
          </a:ln>
        </p:spPr>
        <p:txBody>
          <a:bodyPr wrap="square">
            <a:spAutoFit/>
          </a:bodyPr>
          <a:lstStyle/>
          <a:p>
            <a:r>
              <a:rPr lang="en-US" sz="6000" b="1" dirty="0">
                <a:solidFill>
                  <a:srgbClr val="FFFF00"/>
                </a:solidFill>
              </a:rPr>
              <a:t>GEOLOGIC </a:t>
            </a:r>
            <a:r>
              <a:rPr lang="en-US" sz="6000" b="1" dirty="0" smtClean="0">
                <a:solidFill>
                  <a:srgbClr val="FFFF00"/>
                </a:solidFill>
              </a:rPr>
              <a:t>TIME!</a:t>
            </a:r>
            <a:endParaRPr lang="en-US" sz="6000" b="1" dirty="0">
              <a:solidFill>
                <a:srgbClr val="FFFF00"/>
              </a:solidFill>
            </a:endParaRPr>
          </a:p>
        </p:txBody>
      </p:sp>
      <p:sp>
        <p:nvSpPr>
          <p:cNvPr id="11" name="Text Box 7"/>
          <p:cNvSpPr txBox="1">
            <a:spLocks noChangeArrowheads="1"/>
          </p:cNvSpPr>
          <p:nvPr/>
        </p:nvSpPr>
        <p:spPr bwMode="auto">
          <a:xfrm>
            <a:off x="3538538" y="4267200"/>
            <a:ext cx="1426994" cy="769441"/>
          </a:xfrm>
          <a:prstGeom prst="rect">
            <a:avLst/>
          </a:prstGeom>
          <a:noFill/>
          <a:ln w="9525">
            <a:noFill/>
            <a:miter lim="800000"/>
            <a:headEnd/>
            <a:tailEnd/>
          </a:ln>
        </p:spPr>
        <p:txBody>
          <a:bodyPr wrap="none">
            <a:spAutoFit/>
          </a:bodyPr>
          <a:lstStyle/>
          <a:p>
            <a:r>
              <a:rPr lang="en-US" sz="4400" b="1" dirty="0">
                <a:solidFill>
                  <a:schemeClr val="bg1"/>
                </a:solidFill>
              </a:rPr>
              <a:t>Acids</a:t>
            </a:r>
          </a:p>
        </p:txBody>
      </p:sp>
      <p:sp>
        <p:nvSpPr>
          <p:cNvPr id="12" name="Text Box 4"/>
          <p:cNvSpPr txBox="1">
            <a:spLocks noChangeArrowheads="1"/>
          </p:cNvSpPr>
          <p:nvPr/>
        </p:nvSpPr>
        <p:spPr bwMode="auto">
          <a:xfrm>
            <a:off x="3532188" y="1984248"/>
            <a:ext cx="162211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3" name="Text Box 6"/>
          <p:cNvSpPr txBox="1">
            <a:spLocks noChangeArrowheads="1"/>
          </p:cNvSpPr>
          <p:nvPr/>
        </p:nvSpPr>
        <p:spPr bwMode="auto">
          <a:xfrm>
            <a:off x="2538412" y="3566160"/>
            <a:ext cx="4893840" cy="769441"/>
          </a:xfrm>
          <a:prstGeom prst="rect">
            <a:avLst/>
          </a:prstGeom>
          <a:noFill/>
          <a:ln w="9525">
            <a:noFill/>
            <a:miter lim="800000"/>
            <a:headEnd/>
            <a:tailEnd/>
          </a:ln>
        </p:spPr>
        <p:txBody>
          <a:bodyPr wrap="none">
            <a:spAutoFit/>
          </a:bodyPr>
          <a:lstStyle/>
          <a:p>
            <a:r>
              <a:rPr lang="en-US" sz="4400" b="1" dirty="0">
                <a:solidFill>
                  <a:schemeClr val="bg1"/>
                </a:solidFill>
              </a:rPr>
              <a:t>Heating and Cooling</a:t>
            </a:r>
          </a:p>
        </p:txBody>
      </p:sp>
      <p:sp>
        <p:nvSpPr>
          <p:cNvPr id="14" name="Text Box 5"/>
          <p:cNvSpPr txBox="1">
            <a:spLocks noChangeArrowheads="1"/>
          </p:cNvSpPr>
          <p:nvPr/>
        </p:nvSpPr>
        <p:spPr bwMode="auto">
          <a:xfrm>
            <a:off x="3489325" y="2816352"/>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5" name="Text Box 8"/>
          <p:cNvSpPr txBox="1">
            <a:spLocks noChangeArrowheads="1"/>
          </p:cNvSpPr>
          <p:nvPr/>
        </p:nvSpPr>
        <p:spPr bwMode="auto">
          <a:xfrm>
            <a:off x="1295400" y="5105400"/>
            <a:ext cx="6085320" cy="1015663"/>
          </a:xfrm>
          <a:prstGeom prst="rect">
            <a:avLst/>
          </a:prstGeom>
          <a:noFill/>
          <a:ln w="9525">
            <a:noFill/>
            <a:miter lim="800000"/>
            <a:headEnd/>
            <a:tailEnd/>
          </a:ln>
        </p:spPr>
        <p:txBody>
          <a:bodyPr wrap="none">
            <a:spAutoFit/>
          </a:bodyPr>
          <a:lstStyle/>
          <a:p>
            <a:r>
              <a:rPr lang="en-US" sz="6000" b="1" dirty="0" smtClean="0">
                <a:solidFill>
                  <a:srgbClr val="FFFF00"/>
                </a:solidFill>
              </a:rPr>
              <a:t>TIME -TIME - TIME</a:t>
            </a:r>
            <a:endParaRPr lang="en-US" sz="6000" b="1" dirty="0">
              <a:solidFill>
                <a:srgbClr val="FFFF00"/>
              </a:solidFill>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5"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6" name="Picture 2" descr="http://teach.albion.edu/jjn10/files/2010/10/dissolution2.jpg"/>
          <p:cNvPicPr>
            <a:picLocks noChangeAspect="1" noChangeArrowheads="1"/>
          </p:cNvPicPr>
          <p:nvPr/>
        </p:nvPicPr>
        <p:blipFill>
          <a:blip r:embed="rId4" cstate="print"/>
          <a:srcRect t="3196"/>
          <a:stretch>
            <a:fillRect/>
          </a:stretch>
        </p:blipFill>
        <p:spPr bwMode="auto">
          <a:xfrm>
            <a:off x="1143000" y="228600"/>
            <a:ext cx="6629400" cy="4038600"/>
          </a:xfrm>
          <a:prstGeom prst="rect">
            <a:avLst/>
          </a:prstGeom>
          <a:noFill/>
          <a:ln w="50800">
            <a:solidFill>
              <a:srgbClr val="FFFF00"/>
            </a:solidFill>
          </a:ln>
        </p:spPr>
      </p:pic>
      <p:pic>
        <p:nvPicPr>
          <p:cNvPr id="1026" name="Picture 2"/>
          <p:cNvPicPr>
            <a:picLocks noChangeAspect="1" noChangeArrowheads="1"/>
          </p:cNvPicPr>
          <p:nvPr/>
        </p:nvPicPr>
        <p:blipFill>
          <a:blip r:embed="rId5" cstate="print"/>
          <a:srcRect l="23646" t="28125" r="37701" b="18750"/>
          <a:stretch>
            <a:fillRect/>
          </a:stretch>
        </p:blipFill>
        <p:spPr bwMode="auto">
          <a:xfrm rot="20365525">
            <a:off x="2327563" y="1745198"/>
            <a:ext cx="5534554" cy="4276700"/>
          </a:xfrm>
          <a:prstGeom prst="rect">
            <a:avLst/>
          </a:prstGeom>
          <a:noFill/>
          <a:ln w="9525">
            <a:noFill/>
            <a:miter lim="800000"/>
            <a:headEnd/>
            <a:tailEnd/>
          </a:ln>
          <a:effectLst/>
        </p:spPr>
      </p:pic>
      <p:sp>
        <p:nvSpPr>
          <p:cNvPr id="20" name="Text Box 8"/>
          <p:cNvSpPr txBox="1">
            <a:spLocks noChangeArrowheads="1"/>
          </p:cNvSpPr>
          <p:nvPr/>
        </p:nvSpPr>
        <p:spPr bwMode="auto">
          <a:xfrm>
            <a:off x="39576" y="2179052"/>
            <a:ext cx="6423297"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Want more details?</a:t>
            </a:r>
            <a:endParaRPr lang="en-US" sz="6000" b="1" dirty="0">
              <a:effectLst>
                <a:outerShdw dist="50800" dir="5400000" algn="ctr" rotWithShape="0">
                  <a:schemeClr val="bg1"/>
                </a:outerShdw>
              </a:effectLst>
              <a:latin typeface="Tempus Sans ITC" pitchFamily="82" charset="0"/>
            </a:endParaRPr>
          </a:p>
        </p:txBody>
      </p:sp>
      <p:sp>
        <p:nvSpPr>
          <p:cNvPr id="21" name="Text Box 8"/>
          <p:cNvSpPr txBox="1">
            <a:spLocks noChangeArrowheads="1"/>
          </p:cNvSpPr>
          <p:nvPr/>
        </p:nvSpPr>
        <p:spPr bwMode="auto">
          <a:xfrm rot="21012177">
            <a:off x="17925" y="4754087"/>
            <a:ext cx="9392315"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Check out our hidden slides?</a:t>
            </a:r>
            <a:endParaRPr lang="en-US" sz="6000" b="1" dirty="0">
              <a:effectLst>
                <a:outerShdw dist="50800" dir="5400000" algn="ctr" rotWithShape="0">
                  <a:schemeClr val="bg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16"/>
                                        </p:tgtEl>
                                        <p:attrNameLst>
                                          <p:attrName>ppt_w</p:attrName>
                                        </p:attrNameLst>
                                      </p:cBhvr>
                                      <p:tavLst>
                                        <p:tav tm="0">
                                          <p:val>
                                            <p:strVal val="ppt_w"/>
                                          </p:val>
                                        </p:tav>
                                        <p:tav tm="100000">
                                          <p:val>
                                            <p:fltVal val="0"/>
                                          </p:val>
                                        </p:tav>
                                      </p:tavLst>
                                    </p:anim>
                                    <p:anim calcmode="lin" valueType="num">
                                      <p:cBhvr>
                                        <p:cTn id="7" dur="1000"/>
                                        <p:tgtEl>
                                          <p:spTgt spid="16"/>
                                        </p:tgtEl>
                                        <p:attrNameLst>
                                          <p:attrName>ppt_h</p:attrName>
                                        </p:attrNameLst>
                                      </p:cBhvr>
                                      <p:tavLst>
                                        <p:tav tm="0">
                                          <p:val>
                                            <p:strVal val="ppt_h"/>
                                          </p:val>
                                        </p:tav>
                                        <p:tav tm="100000">
                                          <p:val>
                                            <p:fltVal val="0"/>
                                          </p:val>
                                        </p:tav>
                                      </p:tavLst>
                                    </p:anim>
                                    <p:animEffect transition="out" filter="fade">
                                      <p:cBhvr>
                                        <p:cTn id="8" dur="1000"/>
                                        <p:tgtEl>
                                          <p:spTgt spid="16"/>
                                        </p:tgtEl>
                                      </p:cBhvr>
                                    </p:animEffect>
                                    <p:set>
                                      <p:cBhvr>
                                        <p:cTn id="9" dur="1" fill="hold">
                                          <p:stCondLst>
                                            <p:cond delay="999"/>
                                          </p:stCondLst>
                                        </p:cTn>
                                        <p:tgtEl>
                                          <p:spTgt spid="16"/>
                                        </p:tgtEl>
                                        <p:attrNameLst>
                                          <p:attrName>style.visibility</p:attrName>
                                        </p:attrNameLst>
                                      </p:cBhvr>
                                      <p:to>
                                        <p:strVal val="hidden"/>
                                      </p:to>
                                    </p:set>
                                  </p:childTnLst>
                                </p:cTn>
                              </p:par>
                              <p:par>
                                <p:cTn id="10" presetID="53" presetClass="entr" presetSubtype="0" fill="hold" grpId="1" nodeType="withEffect">
                                  <p:stCondLst>
                                    <p:cond delay="50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0728"/>
                                        </p:tgtEl>
                                        <p:attrNameLst>
                                          <p:attrName>style.visibility</p:attrName>
                                        </p:attrNameLst>
                                      </p:cBhvr>
                                      <p:to>
                                        <p:strVal val="visible"/>
                                      </p:to>
                                    </p:set>
                                    <p:anim calcmode="lin" valueType="num">
                                      <p:cBhvr>
                                        <p:cTn id="19" dur="1000" fill="hold"/>
                                        <p:tgtEl>
                                          <p:spTgt spid="30728"/>
                                        </p:tgtEl>
                                        <p:attrNameLst>
                                          <p:attrName>ppt_x</p:attrName>
                                        </p:attrNameLst>
                                      </p:cBhvr>
                                      <p:tavLst>
                                        <p:tav tm="0">
                                          <p:val>
                                            <p:strVal val="#ppt_x"/>
                                          </p:val>
                                        </p:tav>
                                        <p:tav tm="50000">
                                          <p:val>
                                            <p:strVal val="#ppt_x+.1"/>
                                          </p:val>
                                        </p:tav>
                                        <p:tav tm="100000">
                                          <p:val>
                                            <p:strVal val="#ppt_x"/>
                                          </p:val>
                                        </p:tav>
                                      </p:tavLst>
                                    </p:anim>
                                    <p:anim calcmode="lin" valueType="num">
                                      <p:cBhvr>
                                        <p:cTn id="20" dur="1000" fill="hold"/>
                                        <p:tgtEl>
                                          <p:spTgt spid="30728"/>
                                        </p:tgtEl>
                                        <p:attrNameLst>
                                          <p:attrName>ppt_y</p:attrName>
                                        </p:attrNameLst>
                                      </p:cBhvr>
                                      <p:tavLst>
                                        <p:tav tm="0">
                                          <p:val>
                                            <p:strVal val="#ppt_y"/>
                                          </p:val>
                                        </p:tav>
                                        <p:tav tm="100000">
                                          <p:val>
                                            <p:strVal val="#ppt_y"/>
                                          </p:val>
                                        </p:tav>
                                      </p:tavLst>
                                    </p:anim>
                                    <p:anim calcmode="lin" valueType="num">
                                      <p:cBhvr>
                                        <p:cTn id="21" dur="1000" fill="hold"/>
                                        <p:tgtEl>
                                          <p:spTgt spid="30728"/>
                                        </p:tgtEl>
                                        <p:attrNameLst>
                                          <p:attrName>ppt_h</p:attrName>
                                        </p:attrNameLst>
                                      </p:cBhvr>
                                      <p:tavLst>
                                        <p:tav tm="0">
                                          <p:val>
                                            <p:strVal val="#ppt_h/10"/>
                                          </p:val>
                                        </p:tav>
                                        <p:tav tm="50000">
                                          <p:val>
                                            <p:strVal val="#ppt_h+.01"/>
                                          </p:val>
                                        </p:tav>
                                        <p:tav tm="100000">
                                          <p:val>
                                            <p:strVal val="#ppt_h"/>
                                          </p:val>
                                        </p:tav>
                                      </p:tavLst>
                                    </p:anim>
                                    <p:anim calcmode="lin" valueType="num">
                                      <p:cBhvr>
                                        <p:cTn id="22" dur="1000" fill="hold"/>
                                        <p:tgtEl>
                                          <p:spTgt spid="307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1000" tmFilter="0,0; .5, 1; 1, 1"/>
                                        <p:tgtEl>
                                          <p:spTgt spid="30728"/>
                                        </p:tgtEl>
                                      </p:cBhvr>
                                    </p:animEffect>
                                  </p:childTnLst>
                                </p:cTn>
                              </p:par>
                              <p:par>
                                <p:cTn id="24" presetID="10" presetClass="exit" presetSubtype="0" fill="hold" grpId="0" nodeType="withEffect">
                                  <p:stCondLst>
                                    <p:cond delay="0"/>
                                  </p:stCondLst>
                                  <p:iterate type="lt">
                                    <p:tmPct val="0"/>
                                  </p:iterate>
                                  <p:childTnLst>
                                    <p:animEffect transition="out" filter="fade">
                                      <p:cBhvr>
                                        <p:cTn id="25" dur="1000"/>
                                        <p:tgtEl>
                                          <p:spTgt spid="15">
                                            <p:txEl>
                                              <p:pRg st="0" end="0"/>
                                            </p:txEl>
                                          </p:spTgt>
                                        </p:tgtEl>
                                      </p:cBhvr>
                                    </p:animEffect>
                                    <p:set>
                                      <p:cBhvr>
                                        <p:cTn id="26"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iterate type="lt">
                                    <p:tmPct val="0"/>
                                  </p:iterate>
                                  <p:childTnLst>
                                    <p:animEffect transition="out" filter="fade">
                                      <p:cBhvr>
                                        <p:cTn id="42" dur="1000"/>
                                        <p:tgtEl>
                                          <p:spTgt spid="30728"/>
                                        </p:tgtEl>
                                      </p:cBhvr>
                                    </p:animEffect>
                                    <p:set>
                                      <p:cBhvr>
                                        <p:cTn id="43" dur="1" fill="hold">
                                          <p:stCondLst>
                                            <p:cond delay="999"/>
                                          </p:stCondLst>
                                        </p:cTn>
                                        <p:tgtEl>
                                          <p:spTgt spid="30728"/>
                                        </p:tgtEl>
                                        <p:attrNameLst>
                                          <p:attrName>style.visibility</p:attrName>
                                        </p:attrNameLst>
                                      </p:cBhvr>
                                      <p:to>
                                        <p:strVal val="hidden"/>
                                      </p:to>
                                    </p:set>
                                  </p:childTnLst>
                                </p:cTn>
                              </p:par>
                            </p:childTnLst>
                          </p:cTn>
                        </p:par>
                        <p:par>
                          <p:cTn id="44" fill="hold">
                            <p:stCondLst>
                              <p:cond delay="1000"/>
                            </p:stCondLst>
                            <p:childTnLst>
                              <p:par>
                                <p:cTn id="45" presetID="53" presetClass="entr" presetSubtype="0" fill="hold" grpId="1" nodeType="afterEffect">
                                  <p:stCondLst>
                                    <p:cond delay="0"/>
                                  </p:stCondLst>
                                  <p:iterate type="lt">
                                    <p:tmPct val="0"/>
                                  </p:iterate>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p:cTn id="4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9" dur="1000"/>
                                        <p:tgtEl>
                                          <p:spTgt spid="20">
                                            <p:txEl>
                                              <p:pRg st="0" end="0"/>
                                            </p:txEl>
                                          </p:spTgt>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1000"/>
                                        <p:tgtEl>
                                          <p:spTgt spid="1026"/>
                                        </p:tgtEl>
                                      </p:cBhvr>
                                    </p:animEffect>
                                  </p:childTnLst>
                                </p:cTn>
                              </p:par>
                            </p:childTnLst>
                          </p:cTn>
                        </p:par>
                        <p:par>
                          <p:cTn id="54" fill="hold">
                            <p:stCondLst>
                              <p:cond delay="3000"/>
                            </p:stCondLst>
                            <p:childTnLst>
                              <p:par>
                                <p:cTn id="55" presetID="53" presetClass="entr" presetSubtype="0" fill="hold" grpId="0" nodeType="afterEffect">
                                  <p:stCondLst>
                                    <p:cond delay="0"/>
                                  </p:stCondLst>
                                  <p:iterate type="lt">
                                    <p:tmPct val="0"/>
                                  </p:iterate>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28" grpId="1"/>
      <p:bldP spid="11" grpId="0"/>
      <p:bldP spid="12" grpId="0"/>
      <p:bldP spid="13" grpId="0"/>
      <p:bldP spid="14" grpId="0"/>
      <p:bldP spid="15" grpId="0" build="allAtOnce"/>
      <p:bldP spid="15" grpId="1" build="allAtOnce"/>
      <p:bldP spid="20" grpId="1" build="allAtOnce"/>
      <p:bldP spid="21"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740307"/>
          </a:xfrm>
          <a:prstGeom prst="rect">
            <a:avLst/>
          </a:prstGeom>
        </p:spPr>
        <p:txBody>
          <a:bodyPr wrap="square">
            <a:spAutoFit/>
          </a:bodyPr>
          <a:lstStyle/>
          <a:p>
            <a:r>
              <a:rPr lang="en-US" sz="1600" dirty="0" smtClean="0">
                <a:hlinkClick r:id="rId2"/>
              </a:rPr>
              <a:t>https://soils.ifas.ufl.edu/faculty/grunwald/teaching/eSoilScience/weathering.shtml</a:t>
            </a:r>
            <a:endParaRPr lang="en-US" sz="1600" dirty="0" smtClean="0"/>
          </a:p>
          <a:p>
            <a:endParaRPr lang="en-US" sz="1600" dirty="0" smtClean="0"/>
          </a:p>
          <a:p>
            <a:r>
              <a:rPr lang="en-US" sz="1600" dirty="0" smtClean="0"/>
              <a:t>Primary minerals and rocks are disintegrated in fragments due to physical weathering. This leads to environmental conditions (e.g. a higher surface area) that favor chemical weathering. There are several forms of physical weathering:</a:t>
            </a:r>
          </a:p>
          <a:p>
            <a:r>
              <a:rPr lang="en-US" sz="1600" dirty="0" smtClean="0"/>
              <a:t>Abrasion: Water carrying suspended rock fragments has a scouring action on surfaces. Examples are the grinding action of glaciers, gravel, pebbles and boulders moved along and constantly abraded by fast-flowing streams. Particles carried by wind also have a 'sand-blasting effect'.</a:t>
            </a:r>
          </a:p>
          <a:p>
            <a:r>
              <a:rPr lang="en-US" sz="1600" dirty="0" smtClean="0"/>
              <a:t>Wetting and drying: Water penetrates into rocks and reacts with their constituent minerals.</a:t>
            </a:r>
          </a:p>
          <a:p>
            <a:r>
              <a:rPr lang="en-US" sz="1600" dirty="0" smtClean="0"/>
              <a:t>Freezing and thawing: When water is trapped in the rock (or in cracks) repeatedly freezing and thawing results in forces of expansion and contraction (when water freezes, the increase in its volume is about 9 %).</a:t>
            </a:r>
          </a:p>
          <a:p>
            <a:r>
              <a:rPr lang="en-US" sz="1600" dirty="0" smtClean="0"/>
              <a:t>Thermal expansion and contraction of minerals: Rocks are composed of different kind of minerals. When heated up by solar radiation each different mineral will expand and contract a different amount at a different rate with surface-temperature fluctuations. With time, the stresses produced are sufficient to weaken the bonds along grain boundaries, and thus flaking of fragments.</a:t>
            </a:r>
          </a:p>
          <a:p>
            <a:r>
              <a:rPr lang="en-US" sz="1600" dirty="0" smtClean="0"/>
              <a:t>For instance, the difference in temperature in desert environments or mountain regions may range from 30 - 50 degrees C between day and night. Rocks are heated and cooled from the outside by change in solar radiation, which results in high temperature gradients inside and outside of the rocks (the heat conductivity of rocks is very low).</a:t>
            </a:r>
          </a:p>
          <a:p>
            <a:r>
              <a:rPr lang="en-US" sz="1600" dirty="0" smtClean="0"/>
              <a:t>Pressure unloading or pressure-release jointing: There is a reduction in pressure on a rock due to removal of overlying material. This allows rocks to split along planes of weakness, called joints.</a:t>
            </a:r>
          </a:p>
          <a:p>
            <a:r>
              <a:rPr lang="en-US" sz="1600" dirty="0" smtClean="0"/>
              <a:t>Crystallization</a:t>
            </a:r>
            <a:r>
              <a:rPr lang="en-US" sz="1600" u="sng" dirty="0" smtClean="0"/>
              <a:t>:</a:t>
            </a:r>
            <a:r>
              <a:rPr lang="en-US" sz="1600" dirty="0" smtClean="0"/>
              <a:t> In arid environments, water evaporates at the surface of rocks and crystals form from dissolved minerals. Over time, the crystals grow (They expand their volume) and exert a force great enough to separate mineral grains and break up rocks.</a:t>
            </a:r>
          </a:p>
          <a:p>
            <a:r>
              <a:rPr lang="en-US" sz="1600" dirty="0" smtClean="0"/>
              <a:t>Action of organisms: They aid in the physical disintegration of rocks.</a:t>
            </a:r>
          </a:p>
          <a:p>
            <a:r>
              <a:rPr lang="en-US" sz="1600" dirty="0" smtClean="0"/>
              <a:t>Plant roots: They aid in the physical disintegration of rocks. Pressures exerted by roots during growth are able to rupture rocks.</a:t>
            </a:r>
            <a:endParaRPr lang="en-US" sz="16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pic>
        <p:nvPicPr>
          <p:cNvPr id="17" name="Picture 2" descr="Inks Lake St Pk"/>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5"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0" name="Picture 2"/>
          <p:cNvPicPr>
            <a:picLocks noChangeAspect="1" noChangeArrowheads="1"/>
          </p:cNvPicPr>
          <p:nvPr/>
        </p:nvPicPr>
        <p:blipFill>
          <a:blip r:embed="rId5" cstate="print"/>
          <a:srcRect l="23646" t="28125" r="37701" b="18750"/>
          <a:stretch>
            <a:fillRect/>
          </a:stretch>
        </p:blipFill>
        <p:spPr bwMode="auto">
          <a:xfrm rot="20365525">
            <a:off x="2327563" y="1745198"/>
            <a:ext cx="5534554" cy="4276700"/>
          </a:xfrm>
          <a:prstGeom prst="rect">
            <a:avLst/>
          </a:prstGeom>
          <a:noFill/>
          <a:ln w="9525">
            <a:noFill/>
            <a:miter lim="800000"/>
            <a:headEnd/>
            <a:tailEnd/>
          </a:ln>
          <a:effectLst/>
        </p:spPr>
      </p:pic>
      <p:sp>
        <p:nvSpPr>
          <p:cNvPr id="11" name="Text Box 8"/>
          <p:cNvSpPr txBox="1">
            <a:spLocks noChangeArrowheads="1"/>
          </p:cNvSpPr>
          <p:nvPr/>
        </p:nvSpPr>
        <p:spPr bwMode="auto">
          <a:xfrm>
            <a:off x="39576" y="2179052"/>
            <a:ext cx="6423297"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Want more details?</a:t>
            </a:r>
            <a:endParaRPr lang="en-US" sz="6000" b="1" dirty="0">
              <a:effectLst>
                <a:outerShdw dist="50800" dir="5400000" algn="ctr" rotWithShape="0">
                  <a:schemeClr val="bg1"/>
                </a:outerShdw>
              </a:effectLst>
              <a:latin typeface="Tempus Sans ITC" pitchFamily="82" charset="0"/>
            </a:endParaRPr>
          </a:p>
        </p:txBody>
      </p:sp>
      <p:sp>
        <p:nvSpPr>
          <p:cNvPr id="12" name="Text Box 8"/>
          <p:cNvSpPr txBox="1">
            <a:spLocks noChangeArrowheads="1"/>
          </p:cNvSpPr>
          <p:nvPr/>
        </p:nvSpPr>
        <p:spPr bwMode="auto">
          <a:xfrm rot="21012177">
            <a:off x="17925" y="4754087"/>
            <a:ext cx="9392315"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Check out our hidden slides?</a:t>
            </a:r>
            <a:endParaRPr lang="en-US" sz="6000" b="1" dirty="0">
              <a:effectLst>
                <a:outerShdw dist="50800" dir="5400000" algn="ctr" rotWithShape="0">
                  <a:schemeClr val="bg1"/>
                </a:outerShdw>
              </a:effectLst>
              <a:latin typeface="Tempus Sans ITC" pitchFamily="82" charset="0"/>
            </a:endParaRPr>
          </a:p>
        </p:txBody>
      </p:sp>
      <p:sp>
        <p:nvSpPr>
          <p:cNvPr id="18"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p:nvSpPr>
          <p:cNvPr id="19" name="Oval 18"/>
          <p:cNvSpPr/>
          <p:nvPr/>
        </p:nvSpPr>
        <p:spPr>
          <a:xfrm>
            <a:off x="4038600" y="3352800"/>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1202"/>
                                        </p:tgtEl>
                                      </p:cBhvr>
                                    </p:animEffect>
                                    <p:set>
                                      <p:cBhvr>
                                        <p:cTn id="7" dur="1" fill="hold">
                                          <p:stCondLst>
                                            <p:cond delay="999"/>
                                          </p:stCondLst>
                                        </p:cTn>
                                        <p:tgtEl>
                                          <p:spTgt spid="512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3.33333E-6 4.44444E-6 L -0.04583 0.1 " pathEditMode="relative" rAng="0" ptsTypes="AA">
                                      <p:cBhvr>
                                        <p:cTn id="31" dur="1000" fill="hold"/>
                                        <p:tgtEl>
                                          <p:spTgt spid="19"/>
                                        </p:tgtEl>
                                        <p:attrNameLst>
                                          <p:attrName>ppt_x</p:attrName>
                                          <p:attrName>ppt_y</p:attrName>
                                        </p:attrNameLst>
                                      </p:cBhvr>
                                      <p:rCtr x="-23" y="50"/>
                                    </p:animMotion>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Effect transition="in" filter="fade">
                                      <p:cBhvr>
                                        <p:cTn id="38" dur="1000"/>
                                        <p:tgtEl>
                                          <p:spTgt spid="26"/>
                                        </p:tgtEl>
                                      </p:cBhvr>
                                    </p:animEffect>
                                  </p:childTnLst>
                                </p:cTn>
                              </p:par>
                              <p:par>
                                <p:cTn id="39" presetID="10" presetClass="exit" presetSubtype="0" fill="hold" grpId="0" nodeType="withEffect">
                                  <p:stCondLst>
                                    <p:cond delay="0"/>
                                  </p:stCondLst>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p:bldP spid="12" grpId="0"/>
      <p:bldP spid="18" grpId="0"/>
      <p:bldP spid="19" grpId="0" animBg="1"/>
      <p:bldP spid="19" grpId="1"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Week 1  -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SETTING THE STAGE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(SBP)</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Geology</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introduction to North American Mountains &amp; Rivers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Weathering &amp; Erosion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Rock cycle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Definition of Sedimentary, Metamorphic, Igneous Rocks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History/Culture/People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North America  - European arrival/migration to 1802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Native Americans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Paleo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Indians to Historic Indians - timeline and evolution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Indian tribes in 1802 (populations, areas, etc)</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focus on Teton Sioux, Mandan/</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Haditas</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Shoshone, Nez Perce,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Clapsop</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European Americans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European discovery</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- 13 colonies in ’76 to # states in 1802 (population, distribution, etc)</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American Revolution and development of USA to 1802</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Introduce people involved with Corps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Thomas Jefferson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0" y="1600200"/>
            <a:ext cx="9144000" cy="830997"/>
          </a:xfrm>
          <a:prstGeom prst="rect">
            <a:avLst/>
          </a:prstGeom>
          <a:noFill/>
          <a:ln w="9525">
            <a:noFill/>
            <a:miter lim="800000"/>
            <a:headEnd/>
            <a:tailEnd/>
          </a:ln>
        </p:spPr>
        <p:txBody>
          <a:bodyPr wrap="square">
            <a:spAutoFit/>
          </a:bodyPr>
          <a:lstStyle/>
          <a:p>
            <a:r>
              <a:rPr lang="en-US" sz="4800" b="1" dirty="0" smtClean="0"/>
              <a:t> Soils &amp; Rock Debris</a:t>
            </a:r>
            <a:endParaRPr lang="en-US" sz="4800" b="1" dirty="0"/>
          </a:p>
        </p:txBody>
      </p:sp>
      <p:sp>
        <p:nvSpPr>
          <p:cNvPr id="6"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
        <p:nvSpPr>
          <p:cNvPr id="8" name="Oval 7"/>
          <p:cNvSpPr/>
          <p:nvPr/>
        </p:nvSpPr>
        <p:spPr>
          <a:xfrm>
            <a:off x="3602736" y="4032504"/>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st.hzcdn.com/fimgs/7cd1b53c053991c2_6242-w500-h400-b0-p0--rustic-landscaping-stones-and-pavers.jpg"/>
          <p:cNvPicPr>
            <a:picLocks noChangeAspect="1" noChangeArrowheads="1"/>
          </p:cNvPicPr>
          <p:nvPr/>
        </p:nvPicPr>
        <p:blipFill>
          <a:blip r:embed="rId4" cstate="print"/>
          <a:srcRect/>
          <a:stretch>
            <a:fillRect/>
          </a:stretch>
        </p:blipFill>
        <p:spPr bwMode="auto">
          <a:xfrm>
            <a:off x="4114800" y="2819400"/>
            <a:ext cx="4953000" cy="3962400"/>
          </a:xfrm>
          <a:prstGeom prst="rect">
            <a:avLst/>
          </a:prstGeom>
          <a:noFill/>
          <a:ln w="50800">
            <a:solidFill>
              <a:srgbClr val="FFFF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2531">
                                            <p:txEl>
                                              <p:pRg st="0" end="0"/>
                                            </p:txEl>
                                          </p:spTgt>
                                        </p:tgtEl>
                                        <p:attrNameLst>
                                          <p:attrName>style.visibility</p:attrName>
                                        </p:attrNameLst>
                                      </p:cBhvr>
                                      <p:to>
                                        <p:strVal val="visible"/>
                                      </p:to>
                                    </p:set>
                                    <p:animEffect transition="in" filter="fade">
                                      <p:cBhvr>
                                        <p:cTn id="14" dur="1000"/>
                                        <p:tgtEl>
                                          <p:spTgt spid="2253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pic>
        <p:nvPicPr>
          <p:cNvPr id="55298" name="Picture 2" descr="https://st.hzcdn.com/fimgs/7cd1b53c053991c2_6242-w500-h400-b0-p0--rustic-landscaping-stones-and-pavers.jpg"/>
          <p:cNvPicPr>
            <a:picLocks noChangeAspect="1" noChangeArrowheads="1"/>
          </p:cNvPicPr>
          <p:nvPr/>
        </p:nvPicPr>
        <p:blipFill>
          <a:blip r:embed="rId4" cstate="print"/>
          <a:srcRect/>
          <a:stretch>
            <a:fillRect/>
          </a:stretch>
        </p:blipFill>
        <p:spPr bwMode="auto">
          <a:xfrm>
            <a:off x="4114800" y="2819400"/>
            <a:ext cx="4953000" cy="3962400"/>
          </a:xfrm>
          <a:prstGeom prst="rect">
            <a:avLst/>
          </a:prstGeom>
          <a:noFill/>
          <a:ln w="50800">
            <a:solidFill>
              <a:srgbClr val="FFFF00"/>
            </a:solidFill>
          </a:ln>
        </p:spPr>
      </p:pic>
      <p:sp>
        <p:nvSpPr>
          <p:cNvPr id="22531" name="Text Box 3"/>
          <p:cNvSpPr txBox="1">
            <a:spLocks noChangeArrowheads="1"/>
          </p:cNvSpPr>
          <p:nvPr/>
        </p:nvSpPr>
        <p:spPr bwMode="auto">
          <a:xfrm>
            <a:off x="0" y="1600200"/>
            <a:ext cx="9144000" cy="5324535"/>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solidFill>
                  <a:schemeClr val="bg1"/>
                </a:solidFill>
              </a:rPr>
              <a:t> </a:t>
            </a:r>
            <a:r>
              <a:rPr lang="en-US" sz="4000" b="1" dirty="0" smtClean="0"/>
              <a:t>Size classification:</a:t>
            </a:r>
          </a:p>
          <a:p>
            <a:r>
              <a:rPr lang="en-US" sz="4000" b="1" dirty="0" smtClean="0">
                <a:solidFill>
                  <a:schemeClr val="bg1"/>
                </a:solidFill>
              </a:rPr>
              <a:t> 	boulders</a:t>
            </a:r>
          </a:p>
          <a:p>
            <a:r>
              <a:rPr lang="en-US" sz="4000" b="1" dirty="0" smtClean="0">
                <a:solidFill>
                  <a:schemeClr val="bg1"/>
                </a:solidFill>
              </a:rPr>
              <a:t>	cobbles</a:t>
            </a:r>
          </a:p>
          <a:p>
            <a:r>
              <a:rPr lang="en-US" sz="4000" b="1" dirty="0" smtClean="0">
                <a:solidFill>
                  <a:schemeClr val="bg1"/>
                </a:solidFill>
              </a:rPr>
              <a:t>	pebbles</a:t>
            </a:r>
          </a:p>
          <a:p>
            <a:r>
              <a:rPr lang="en-US" sz="4000" b="1" dirty="0" smtClean="0">
                <a:solidFill>
                  <a:schemeClr val="bg1"/>
                </a:solidFill>
              </a:rPr>
              <a:t>	sand</a:t>
            </a:r>
          </a:p>
          <a:p>
            <a:r>
              <a:rPr lang="en-US" sz="4000" b="1" dirty="0" smtClean="0">
                <a:solidFill>
                  <a:schemeClr val="bg1"/>
                </a:solidFill>
              </a:rPr>
              <a:t>	silt</a:t>
            </a:r>
          </a:p>
          <a:p>
            <a:r>
              <a:rPr lang="en-US" sz="4000" b="1" dirty="0" smtClean="0">
                <a:solidFill>
                  <a:schemeClr val="bg1"/>
                </a:solidFill>
              </a:rPr>
              <a:t>	clay</a:t>
            </a:r>
          </a:p>
          <a:p>
            <a:endParaRPr lang="en-US" sz="1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1000"/>
                                        <p:tgtEl>
                                          <p:spTgt spid="22531">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2531">
                                            <p:txEl>
                                              <p:pRg st="2" end="2"/>
                                            </p:txEl>
                                          </p:spTgt>
                                        </p:tgtEl>
                                        <p:attrNameLst>
                                          <p:attrName>style.visibility</p:attrName>
                                        </p:attrNameLst>
                                      </p:cBhvr>
                                      <p:to>
                                        <p:strVal val="visible"/>
                                      </p:to>
                                    </p:set>
                                    <p:animEffect transition="in" filter="fade">
                                      <p:cBhvr>
                                        <p:cTn id="10" dur="1000"/>
                                        <p:tgtEl>
                                          <p:spTgt spid="22531">
                                            <p:txEl>
                                              <p:pRg st="2" end="2"/>
                                            </p:txEl>
                                          </p:spTgt>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22531">
                                            <p:txEl>
                                              <p:pRg st="3" end="3"/>
                                            </p:txEl>
                                          </p:spTgt>
                                        </p:tgtEl>
                                        <p:attrNameLst>
                                          <p:attrName>style.visibility</p:attrName>
                                        </p:attrNameLst>
                                      </p:cBhvr>
                                      <p:to>
                                        <p:strVal val="visible"/>
                                      </p:to>
                                    </p:set>
                                    <p:animEffect transition="in" filter="fade">
                                      <p:cBhvr>
                                        <p:cTn id="14" dur="1000"/>
                                        <p:tgtEl>
                                          <p:spTgt spid="22531">
                                            <p:txEl>
                                              <p:pRg st="3" end="3"/>
                                            </p:txEl>
                                          </p:spTgt>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2531">
                                            <p:txEl>
                                              <p:pRg st="4" end="4"/>
                                            </p:txEl>
                                          </p:spTgt>
                                        </p:tgtEl>
                                        <p:attrNameLst>
                                          <p:attrName>style.visibility</p:attrName>
                                        </p:attrNameLst>
                                      </p:cBhvr>
                                      <p:to>
                                        <p:strVal val="visible"/>
                                      </p:to>
                                    </p:set>
                                    <p:animEffect transition="in" filter="fade">
                                      <p:cBhvr>
                                        <p:cTn id="18" dur="1000"/>
                                        <p:tgtEl>
                                          <p:spTgt spid="22531">
                                            <p:txEl>
                                              <p:pRg st="4" end="4"/>
                                            </p:txEl>
                                          </p:spTgt>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22531">
                                            <p:txEl>
                                              <p:pRg st="5" end="5"/>
                                            </p:txEl>
                                          </p:spTgt>
                                        </p:tgtEl>
                                        <p:attrNameLst>
                                          <p:attrName>style.visibility</p:attrName>
                                        </p:attrNameLst>
                                      </p:cBhvr>
                                      <p:to>
                                        <p:strVal val="visible"/>
                                      </p:to>
                                    </p:set>
                                    <p:animEffect transition="in" filter="fade">
                                      <p:cBhvr>
                                        <p:cTn id="22" dur="1000"/>
                                        <p:tgtEl>
                                          <p:spTgt spid="22531">
                                            <p:txEl>
                                              <p:pRg st="5" end="5"/>
                                            </p:txEl>
                                          </p:spTgt>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22531">
                                            <p:txEl>
                                              <p:pRg st="6" end="6"/>
                                            </p:txEl>
                                          </p:spTgt>
                                        </p:tgtEl>
                                        <p:attrNameLst>
                                          <p:attrName>style.visibility</p:attrName>
                                        </p:attrNameLst>
                                      </p:cBhvr>
                                      <p:to>
                                        <p:strVal val="visible"/>
                                      </p:to>
                                    </p:set>
                                    <p:animEffect transition="in" filter="fade">
                                      <p:cBhvr>
                                        <p:cTn id="26" dur="1000"/>
                                        <p:tgtEl>
                                          <p:spTgt spid="22531">
                                            <p:txEl>
                                              <p:pRg st="6" end="6"/>
                                            </p:txEl>
                                          </p:spTgt>
                                        </p:tgtEl>
                                      </p:cBhvr>
                                    </p:animEffect>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22531">
                                            <p:txEl>
                                              <p:pRg st="7" end="7"/>
                                            </p:txEl>
                                          </p:spTgt>
                                        </p:tgtEl>
                                        <p:attrNameLst>
                                          <p:attrName>style.visibility</p:attrName>
                                        </p:attrNameLst>
                                      </p:cBhvr>
                                      <p:to>
                                        <p:strVal val="visible"/>
                                      </p:to>
                                    </p:set>
                                    <p:animEffect transition="in" filter="fade">
                                      <p:cBhvr>
                                        <p:cTn id="30" dur="1000"/>
                                        <p:tgtEl>
                                          <p:spTgt spid="22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pic>
        <p:nvPicPr>
          <p:cNvPr id="55298" name="Picture 2" descr="https://st.hzcdn.com/fimgs/7cd1b53c053991c2_6242-w500-h400-b0-p0--rustic-landscaping-stones-and-pavers.jpg"/>
          <p:cNvPicPr>
            <a:picLocks noChangeAspect="1" noChangeArrowheads="1"/>
          </p:cNvPicPr>
          <p:nvPr/>
        </p:nvPicPr>
        <p:blipFill>
          <a:blip r:embed="rId4" cstate="print"/>
          <a:srcRect/>
          <a:stretch>
            <a:fillRect/>
          </a:stretch>
        </p:blipFill>
        <p:spPr bwMode="auto">
          <a:xfrm>
            <a:off x="4114800" y="2819400"/>
            <a:ext cx="4953000" cy="3962400"/>
          </a:xfrm>
          <a:prstGeom prst="rect">
            <a:avLst/>
          </a:prstGeom>
          <a:noFill/>
          <a:ln w="50800">
            <a:solidFill>
              <a:srgbClr val="FFFF00"/>
            </a:solidFill>
          </a:ln>
        </p:spPr>
      </p:pic>
      <p:sp>
        <p:nvSpPr>
          <p:cNvPr id="22531"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boulders</a:t>
            </a:r>
          </a:p>
          <a:p>
            <a:r>
              <a:rPr lang="en-US" sz="4000" b="1" dirty="0" smtClean="0">
                <a:solidFill>
                  <a:schemeClr val="bg1"/>
                </a:solidFill>
              </a:rPr>
              <a:t>	cobbles</a:t>
            </a:r>
          </a:p>
          <a:p>
            <a:r>
              <a:rPr lang="en-US" sz="4000" b="1" dirty="0" smtClean="0">
                <a:solidFill>
                  <a:schemeClr val="bg1"/>
                </a:solidFill>
              </a:rPr>
              <a:t>	pebbles</a:t>
            </a:r>
          </a:p>
          <a:p>
            <a:r>
              <a:rPr lang="en-US" sz="4000" b="1" dirty="0" smtClean="0">
                <a:solidFill>
                  <a:schemeClr val="bg1"/>
                </a:solidFill>
              </a:rPr>
              <a:t>	sand</a:t>
            </a:r>
          </a:p>
          <a:p>
            <a:r>
              <a:rPr lang="en-US" sz="4000" b="1" dirty="0" smtClean="0">
                <a:solidFill>
                  <a:schemeClr val="bg1"/>
                </a:solidFill>
              </a:rPr>
              <a:t>     	silt</a:t>
            </a:r>
          </a:p>
          <a:p>
            <a:r>
              <a:rPr lang="en-US" sz="4000" b="1" dirty="0" smtClean="0">
                <a:solidFill>
                  <a:schemeClr val="bg1"/>
                </a:solidFill>
              </a:rPr>
              <a:t>	clay</a:t>
            </a:r>
          </a:p>
        </p:txBody>
      </p:sp>
      <p:pic>
        <p:nvPicPr>
          <p:cNvPr id="7" name="Picture 2" descr="File:Wentworth-Grain-Size-Chart.pdf"/>
          <p:cNvPicPr>
            <a:picLocks noChangeAspect="1" noChangeArrowheads="1"/>
          </p:cNvPicPr>
          <p:nvPr/>
        </p:nvPicPr>
        <p:blipFill>
          <a:blip r:embed="rId5" cstate="print"/>
          <a:srcRect l="5184" t="5342" r="8423" b="5175"/>
          <a:stretch>
            <a:fillRect/>
          </a:stretch>
        </p:blipFill>
        <p:spPr bwMode="auto">
          <a:xfrm>
            <a:off x="5257800" y="1600200"/>
            <a:ext cx="3866866" cy="5181600"/>
          </a:xfrm>
          <a:prstGeom prst="rect">
            <a:avLst/>
          </a:prstGeom>
          <a:noFill/>
        </p:spPr>
      </p:pic>
      <p:cxnSp>
        <p:nvCxnSpPr>
          <p:cNvPr id="9" name="Straight Arrow Connector 8"/>
          <p:cNvCxnSpPr/>
          <p:nvPr/>
        </p:nvCxnSpPr>
        <p:spPr>
          <a:xfrm>
            <a:off x="1981200" y="6324600"/>
            <a:ext cx="4114800" cy="2286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95600" y="2209800"/>
            <a:ext cx="3352800" cy="10668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5298"/>
                                        </p:tgtEl>
                                      </p:cBhvr>
                                    </p:animEffect>
                                    <p:set>
                                      <p:cBhvr>
                                        <p:cTn id="7" dur="1" fill="hold">
                                          <p:stCondLst>
                                            <p:cond delay="999"/>
                                          </p:stCondLst>
                                        </p:cTn>
                                        <p:tgtEl>
                                          <p:spTgt spid="5529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xit" presetSubtype="0" fill="hold" nodeType="with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par>
                                <p:cTn id="15" presetID="3" presetClass="emph" presetSubtype="2" fill="hold" nodeType="withEffect">
                                  <p:stCondLst>
                                    <p:cond delay="0"/>
                                  </p:stCondLst>
                                  <p:childTnLst>
                                    <p:animClr clrSpc="rgb">
                                      <p:cBhvr override="childStyle">
                                        <p:cTn id="16" dur="2000" fill="hold"/>
                                        <p:tgtEl>
                                          <p:spTgt spid="22531">
                                            <p:txEl>
                                              <p:pRg st="2" end="2"/>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p:cBhvr override="childStyle">
                                        <p:cTn id="18" dur="2000" fill="hold"/>
                                        <p:tgtEl>
                                          <p:spTgt spid="22531">
                                            <p:txEl>
                                              <p:pRg st="3" end="3"/>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p:cBhvr override="childStyle">
                                        <p:cTn id="20" dur="2000" fill="hold"/>
                                        <p:tgtEl>
                                          <p:spTgt spid="22531">
                                            <p:txEl>
                                              <p:pRg st="4" end="4"/>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p:cBhvr override="childStyle">
                                        <p:cTn id="22" dur="2000" fill="hold"/>
                                        <p:tgtEl>
                                          <p:spTgt spid="22531">
                                            <p:txEl>
                                              <p:pRg st="5" end="5"/>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p:cBhvr override="childStyle">
                                        <p:cTn id="24" dur="2000" fill="hold"/>
                                        <p:tgtEl>
                                          <p:spTgt spid="22531">
                                            <p:txEl>
                                              <p:pRg st="6" end="6"/>
                                            </p:txEl>
                                          </p:spTgt>
                                        </p:tgtEl>
                                        <p:attrNameLst>
                                          <p:attrName>style.color</p:attrName>
                                        </p:attrNameLst>
                                      </p:cBhvr>
                                      <p:to>
                                        <a:schemeClr val="tx1"/>
                                      </p:to>
                                    </p:animClr>
                                  </p:childTnLst>
                                </p:cTn>
                              </p:par>
                              <p:par>
                                <p:cTn id="25" presetID="3" presetClass="emph" presetSubtype="2" fill="hold" nodeType="withEffect">
                                  <p:stCondLst>
                                    <p:cond delay="0"/>
                                  </p:stCondLst>
                                  <p:childTnLst>
                                    <p:animClr clrSpc="rgb">
                                      <p:cBhvr override="childStyle">
                                        <p:cTn id="26" dur="2000" fill="hold"/>
                                        <p:tgtEl>
                                          <p:spTgt spid="22531">
                                            <p:txEl>
                                              <p:pRg st="7" end="7"/>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Wentworth-Grain-Size-Chart.pdf"/>
          <p:cNvPicPr>
            <a:picLocks noChangeAspect="1" noChangeArrowheads="1"/>
          </p:cNvPicPr>
          <p:nvPr/>
        </p:nvPicPr>
        <p:blipFill>
          <a:blip r:embed="rId2" cstate="print"/>
          <a:srcRect l="5184" t="5342" r="8423" b="5175"/>
          <a:stretch>
            <a:fillRect/>
          </a:stretch>
        </p:blipFill>
        <p:spPr bwMode="auto">
          <a:xfrm>
            <a:off x="5257800" y="1600200"/>
            <a:ext cx="3866866" cy="5181600"/>
          </a:xfrm>
          <a:prstGeom prst="rect">
            <a:avLst/>
          </a:prstGeom>
          <a:noFill/>
        </p:spPr>
      </p:pic>
      <p:sp useBgFill="1">
        <p:nvSpPr>
          <p:cNvPr id="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
        <p:nvSpPr>
          <p:cNvPr id="7"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a:t>
            </a:r>
            <a:r>
              <a:rPr lang="en-US" sz="4000" b="1" dirty="0" smtClean="0"/>
              <a:t>boulders</a:t>
            </a:r>
          </a:p>
          <a:p>
            <a:r>
              <a:rPr lang="en-US" sz="4000" b="1" dirty="0" smtClean="0"/>
              <a:t>	cobbles</a:t>
            </a:r>
          </a:p>
          <a:p>
            <a:r>
              <a:rPr lang="en-US" sz="4000" b="1" dirty="0" smtClean="0"/>
              <a:t>	pebbles</a:t>
            </a:r>
          </a:p>
          <a:p>
            <a:r>
              <a:rPr lang="en-US" sz="4000" b="1" dirty="0" smtClean="0"/>
              <a:t>	sand</a:t>
            </a:r>
          </a:p>
          <a:p>
            <a:r>
              <a:rPr lang="en-US" sz="4000" b="1" dirty="0" smtClean="0"/>
              <a:t>     	silt</a:t>
            </a:r>
          </a:p>
          <a:p>
            <a:r>
              <a:rPr lang="en-US" sz="4000" b="1" dirty="0" smtClean="0"/>
              <a:t>	clay</a:t>
            </a:r>
          </a:p>
        </p:txBody>
      </p:sp>
      <p:pic>
        <p:nvPicPr>
          <p:cNvPr id="3" name="Picture 2" descr="File:Wentworth-Grain-Size-Chart.pdf"/>
          <p:cNvPicPr>
            <a:picLocks noChangeAspect="1" noChangeArrowheads="1"/>
          </p:cNvPicPr>
          <p:nvPr/>
        </p:nvPicPr>
        <p:blipFill>
          <a:blip r:embed="rId2" cstate="print"/>
          <a:srcRect l="21459" t="13841" r="62112" b="4692"/>
          <a:stretch>
            <a:fillRect/>
          </a:stretch>
        </p:blipFill>
        <p:spPr bwMode="auto">
          <a:xfrm>
            <a:off x="609600" y="-21564600"/>
            <a:ext cx="4419600" cy="28353327"/>
          </a:xfrm>
          <a:prstGeom prst="rect">
            <a:avLst/>
          </a:prstGeom>
          <a:noFill/>
          <a:ln w="76200">
            <a:solidFill>
              <a:srgbClr val="FF0000"/>
            </a:solidFill>
          </a:ln>
        </p:spPr>
      </p:pic>
      <p:cxnSp>
        <p:nvCxnSpPr>
          <p:cNvPr id="8" name="Straight Arrow Connector 7"/>
          <p:cNvCxnSpPr/>
          <p:nvPr/>
        </p:nvCxnSpPr>
        <p:spPr>
          <a:xfrm>
            <a:off x="1981200" y="6324600"/>
            <a:ext cx="4114800" cy="2286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95600" y="2209800"/>
            <a:ext cx="3352800" cy="10668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943600" y="1600200"/>
            <a:ext cx="838200" cy="5181600"/>
            <a:chOff x="5943600" y="1600200"/>
            <a:chExt cx="838200" cy="5181600"/>
          </a:xfrm>
        </p:grpSpPr>
        <p:pic>
          <p:nvPicPr>
            <p:cNvPr id="12" name="Picture 2" descr="File:Wentworth-Grain-Size-Chart.pdf"/>
            <p:cNvPicPr>
              <a:picLocks noChangeAspect="1" noChangeArrowheads="1"/>
            </p:cNvPicPr>
            <p:nvPr/>
          </p:nvPicPr>
          <p:blipFill>
            <a:blip r:embed="rId2" cstate="print"/>
            <a:srcRect l="20506" t="5342" r="60767" b="5175"/>
            <a:stretch>
              <a:fillRect/>
            </a:stretch>
          </p:blipFill>
          <p:spPr bwMode="auto">
            <a:xfrm>
              <a:off x="5943600" y="1600200"/>
              <a:ext cx="838200" cy="5181600"/>
            </a:xfrm>
            <a:prstGeom prst="rect">
              <a:avLst/>
            </a:prstGeom>
            <a:noFill/>
          </p:spPr>
        </p:pic>
        <p:sp>
          <p:nvSpPr>
            <p:cNvPr id="13" name="Rectangle 12"/>
            <p:cNvSpPr/>
            <p:nvPr/>
          </p:nvSpPr>
          <p:spPr>
            <a:xfrm>
              <a:off x="5943600" y="1600200"/>
              <a:ext cx="838200" cy="518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09600" y="4572000"/>
            <a:ext cx="1447800" cy="1200329"/>
          </a:xfrm>
          <a:prstGeom prst="rect">
            <a:avLst/>
          </a:prstGeom>
          <a:solidFill>
            <a:schemeClr val="bg1"/>
          </a:solidFill>
        </p:spPr>
        <p:txBody>
          <a:bodyPr wrap="square" rtlCol="0">
            <a:spAutoFit/>
          </a:bodyPr>
          <a:lstStyle/>
          <a:p>
            <a:pPr algn="ctr"/>
            <a:r>
              <a:rPr lang="en-US" sz="3600" b="1" dirty="0" smtClean="0"/>
              <a:t>1/512 mm</a:t>
            </a:r>
            <a:endParaRPr lang="en-US" sz="3600" b="1" dirty="0"/>
          </a:p>
        </p:txBody>
      </p:sp>
      <p:sp>
        <p:nvSpPr>
          <p:cNvPr id="14" name="TextBox 13"/>
          <p:cNvSpPr txBox="1"/>
          <p:nvPr/>
        </p:nvSpPr>
        <p:spPr>
          <a:xfrm rot="16200000">
            <a:off x="1095465" y="4543335"/>
            <a:ext cx="2971800" cy="1200329"/>
          </a:xfrm>
          <a:prstGeom prst="rect">
            <a:avLst/>
          </a:prstGeom>
          <a:solidFill>
            <a:schemeClr val="accent4">
              <a:lumMod val="40000"/>
              <a:lumOff val="60000"/>
            </a:schemeClr>
          </a:solidFill>
          <a:ln w="50800">
            <a:solidFill>
              <a:schemeClr val="accent4">
                <a:lumMod val="50000"/>
              </a:schemeClr>
            </a:solidFill>
          </a:ln>
        </p:spPr>
        <p:txBody>
          <a:bodyPr wrap="square" rtlCol="0">
            <a:spAutoFit/>
          </a:bodyPr>
          <a:lstStyle/>
          <a:p>
            <a:r>
              <a:rPr lang="en-US" sz="7200" dirty="0" smtClean="0">
                <a:solidFill>
                  <a:schemeClr val="accent4">
                    <a:lumMod val="50000"/>
                  </a:schemeClr>
                </a:solidFill>
              </a:rPr>
              <a:t>  CLAY  </a:t>
            </a:r>
            <a:endParaRPr lang="en-US" sz="7200" dirty="0">
              <a:solidFill>
                <a:schemeClr val="accent4">
                  <a:lumMod val="50000"/>
                </a:schemeClr>
              </a:solidFill>
            </a:endParaRPr>
          </a:p>
        </p:txBody>
      </p:sp>
      <p:sp>
        <p:nvSpPr>
          <p:cNvPr id="16" name="TextBox 15"/>
          <p:cNvSpPr txBox="1"/>
          <p:nvPr/>
        </p:nvSpPr>
        <p:spPr>
          <a:xfrm>
            <a:off x="609600" y="685800"/>
            <a:ext cx="1371600" cy="1200329"/>
          </a:xfrm>
          <a:prstGeom prst="rect">
            <a:avLst/>
          </a:prstGeom>
          <a:solidFill>
            <a:schemeClr val="bg1"/>
          </a:solidFill>
        </p:spPr>
        <p:txBody>
          <a:bodyPr wrap="square" rtlCol="0">
            <a:spAutoFit/>
          </a:bodyPr>
          <a:lstStyle/>
          <a:p>
            <a:pPr algn="ctr"/>
            <a:r>
              <a:rPr lang="en-US" sz="3600" b="1" dirty="0" smtClean="0"/>
              <a:t>1 </a:t>
            </a:r>
          </a:p>
          <a:p>
            <a:pPr algn="ctr"/>
            <a:r>
              <a:rPr lang="en-US" sz="3600" b="1" dirty="0" smtClean="0"/>
              <a:t>mm</a:t>
            </a:r>
            <a:endParaRPr lang="en-US" sz="3600" b="1" dirty="0"/>
          </a:p>
        </p:txBody>
      </p:sp>
      <p:sp>
        <p:nvSpPr>
          <p:cNvPr id="17" name="TextBox 16"/>
          <p:cNvSpPr txBox="1"/>
          <p:nvPr/>
        </p:nvSpPr>
        <p:spPr>
          <a:xfrm rot="16200000">
            <a:off x="1095465" y="2943136"/>
            <a:ext cx="2971800" cy="1200329"/>
          </a:xfrm>
          <a:prstGeom prst="rect">
            <a:avLst/>
          </a:prstGeom>
          <a:solidFill>
            <a:srgbClr val="FFFF00"/>
          </a:solidFill>
          <a:ln w="50800">
            <a:solidFill>
              <a:schemeClr val="accent4">
                <a:lumMod val="50000"/>
              </a:schemeClr>
            </a:solidFill>
          </a:ln>
        </p:spPr>
        <p:txBody>
          <a:bodyPr wrap="square" rtlCol="0">
            <a:spAutoFit/>
          </a:bodyPr>
          <a:lstStyle/>
          <a:p>
            <a:r>
              <a:rPr lang="en-US" sz="7200" dirty="0" smtClean="0">
                <a:solidFill>
                  <a:schemeClr val="accent4">
                    <a:lumMod val="50000"/>
                  </a:schemeClr>
                </a:solidFill>
              </a:rPr>
              <a:t>  SAND</a:t>
            </a:r>
            <a:endParaRPr lang="en-US" sz="7200" dirty="0">
              <a:solidFill>
                <a:schemeClr val="accent4">
                  <a:lumMod val="50000"/>
                </a:schemeClr>
              </a:solidFill>
            </a:endParaRPr>
          </a:p>
        </p:txBody>
      </p:sp>
      <p:sp>
        <p:nvSpPr>
          <p:cNvPr id="18" name="TextBox 17"/>
          <p:cNvSpPr txBox="1"/>
          <p:nvPr/>
        </p:nvSpPr>
        <p:spPr>
          <a:xfrm>
            <a:off x="685800" y="1752600"/>
            <a:ext cx="1371600" cy="646331"/>
          </a:xfrm>
          <a:prstGeom prst="rect">
            <a:avLst/>
          </a:prstGeom>
          <a:solidFill>
            <a:schemeClr val="bg1"/>
          </a:solidFill>
        </p:spPr>
        <p:txBody>
          <a:bodyPr wrap="square" rtlCol="0">
            <a:spAutoFit/>
          </a:bodyPr>
          <a:lstStyle/>
          <a:p>
            <a:pPr algn="ctr"/>
            <a:r>
              <a:rPr lang="en-US" sz="3600" b="1" dirty="0" smtClean="0"/>
              <a:t>10”</a:t>
            </a:r>
            <a:endParaRPr lang="en-US" sz="3600" b="1" dirty="0"/>
          </a:p>
        </p:txBody>
      </p:sp>
      <p:sp>
        <p:nvSpPr>
          <p:cNvPr id="19" name="TextBox 18"/>
          <p:cNvSpPr txBox="1"/>
          <p:nvPr/>
        </p:nvSpPr>
        <p:spPr>
          <a:xfrm rot="16200000">
            <a:off x="1095463" y="2167237"/>
            <a:ext cx="2971803" cy="923330"/>
          </a:xfrm>
          <a:prstGeom prst="rect">
            <a:avLst/>
          </a:prstGeom>
          <a:solidFill>
            <a:srgbClr val="FF0066"/>
          </a:solidFill>
          <a:ln w="50800">
            <a:solidFill>
              <a:schemeClr val="accent4">
                <a:lumMod val="50000"/>
              </a:schemeClr>
            </a:solidFill>
          </a:ln>
        </p:spPr>
        <p:txBody>
          <a:bodyPr wrap="square" rtlCol="0">
            <a:spAutoFit/>
          </a:bodyPr>
          <a:lstStyle/>
          <a:p>
            <a:r>
              <a:rPr lang="en-US" sz="5400" dirty="0" smtClean="0">
                <a:solidFill>
                  <a:schemeClr val="accent4">
                    <a:lumMod val="50000"/>
                  </a:schemeClr>
                </a:solidFill>
                <a:effectLst>
                  <a:outerShdw dist="50800" dir="5400000" algn="ctr" rotWithShape="0">
                    <a:schemeClr val="bg1"/>
                  </a:outerShdw>
                </a:effectLst>
              </a:rPr>
              <a:t>BOULDER</a:t>
            </a:r>
            <a:endParaRPr lang="en-US" sz="7200" dirty="0" smtClean="0">
              <a:solidFill>
                <a:schemeClr val="accent4">
                  <a:lumMod val="50000"/>
                </a:schemeClr>
              </a:solidFill>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11"/>
                                        </p:tgtEl>
                                      </p:cBhvr>
                                      <p:by x="400000" y="400000"/>
                                    </p:animScale>
                                  </p:childTnLst>
                                </p:cTn>
                              </p:par>
                              <p:par>
                                <p:cTn id="19" presetID="64" presetClass="path" presetSubtype="0" fill="hold" nodeType="withEffect">
                                  <p:stCondLst>
                                    <p:cond delay="0"/>
                                  </p:stCondLst>
                                  <p:childTnLst>
                                    <p:animMotion origin="layout" path="M 0.0125 0.14445 L -0.39583 -1.05555 " pathEditMode="relative" rAng="0" ptsTypes="AA">
                                      <p:cBhvr>
                                        <p:cTn id="20" dur="1000" fill="hold"/>
                                        <p:tgtEl>
                                          <p:spTgt spid="11"/>
                                        </p:tgtEl>
                                        <p:attrNameLst>
                                          <p:attrName>ppt_x</p:attrName>
                                          <p:attrName>ppt_y</p:attrName>
                                        </p:attrNameLst>
                                      </p:cBhvr>
                                      <p:rCtr x="-204" y="-600"/>
                                    </p:animMotion>
                                  </p:childTnLst>
                                </p:cTn>
                              </p:par>
                              <p:par>
                                <p:cTn id="21" presetID="10" presetClass="exit" presetSubtype="0" fill="hold" nodeType="withEffect">
                                  <p:stCondLst>
                                    <p:cond delay="50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8" presetClass="emph" presetSubtype="0" fill="hold" grpId="1" nodeType="withEffect">
                                  <p:stCondLst>
                                    <p:cond delay="0"/>
                                  </p:stCondLst>
                                  <p:childTnLst>
                                    <p:animRot by="5400000">
                                      <p:cBhvr>
                                        <p:cTn id="33" dur="1000" fill="hold"/>
                                        <p:tgtEl>
                                          <p:spTgt spid="14"/>
                                        </p:tgtEl>
                                        <p:attrNameLst>
                                          <p:attrName>r</p:attrName>
                                        </p:attrNameLst>
                                      </p:cBhvr>
                                    </p:animRot>
                                  </p:childTnLst>
                                </p:cTn>
                              </p:par>
                              <p:par>
                                <p:cTn id="34" presetID="63" presetClass="path" presetSubtype="0" fill="hold" grpId="2" nodeType="withEffect">
                                  <p:stCondLst>
                                    <p:cond delay="0"/>
                                  </p:stCondLst>
                                  <p:childTnLst>
                                    <p:animMotion origin="layout" path="M -1.66667E-6 1.11022E-16 L 0.12604 0.00556 " pathEditMode="relative" rAng="0" ptsTypes="AA">
                                      <p:cBhvr>
                                        <p:cTn id="35" dur="1000" fill="hold"/>
                                        <p:tgtEl>
                                          <p:spTgt spid="14"/>
                                        </p:tgtEl>
                                        <p:attrNameLst>
                                          <p:attrName>ppt_x</p:attrName>
                                          <p:attrName>ppt_y</p:attrName>
                                        </p:attrNameLst>
                                      </p:cBhvr>
                                      <p:rCtr x="63" y="3"/>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grpId="3" nodeType="withEffect">
                                  <p:stCondLst>
                                    <p:cond delay="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childTnLst>
                          </p:cTn>
                        </p:par>
                        <p:par>
                          <p:cTn id="51" fill="hold">
                            <p:stCondLst>
                              <p:cond delay="1000"/>
                            </p:stCondLst>
                            <p:childTnLst>
                              <p:par>
                                <p:cTn id="52" presetID="42" presetClass="path" presetSubtype="0" accel="50000" decel="50000" fill="hold" nodeType="afterEffect">
                                  <p:stCondLst>
                                    <p:cond delay="0"/>
                                  </p:stCondLst>
                                  <p:childTnLst>
                                    <p:animMotion origin="layout" path="M -3.33333E-6 -2.91811E-6 L -3.33333E-6 1.48328 " pathEditMode="relative" rAng="0" ptsTypes="AA">
                                      <p:cBhvr>
                                        <p:cTn id="53" dur="5000" fill="hold"/>
                                        <p:tgtEl>
                                          <p:spTgt spid="3"/>
                                        </p:tgtEl>
                                        <p:attrNameLst>
                                          <p:attrName>ppt_x</p:attrName>
                                          <p:attrName>ppt_y</p:attrName>
                                        </p:attrNameLst>
                                      </p:cBhvr>
                                      <p:rCtr x="0" y="742"/>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par>
                                <p:cTn id="59" presetID="8" presetClass="emph" presetSubtype="0" fill="hold" grpId="1" nodeType="withEffect">
                                  <p:stCondLst>
                                    <p:cond delay="0"/>
                                  </p:stCondLst>
                                  <p:childTnLst>
                                    <p:animRot by="5400000">
                                      <p:cBhvr>
                                        <p:cTn id="60" dur="1000" fill="hold"/>
                                        <p:tgtEl>
                                          <p:spTgt spid="17"/>
                                        </p:tgtEl>
                                        <p:attrNameLst>
                                          <p:attrName>r</p:attrName>
                                        </p:attrNameLst>
                                      </p:cBhvr>
                                    </p:animRot>
                                  </p:childTnLst>
                                </p:cTn>
                              </p:par>
                              <p:par>
                                <p:cTn id="61" presetID="63" presetClass="path" presetSubtype="0" fill="hold" grpId="2" nodeType="withEffect">
                                  <p:stCondLst>
                                    <p:cond delay="0"/>
                                  </p:stCondLst>
                                  <p:childTnLst>
                                    <p:animMotion origin="layout" path="M -1.66667E-6 1.11022E-16 L 0.12604 0.00556 " pathEditMode="relative" rAng="0" ptsTypes="AA">
                                      <p:cBhvr>
                                        <p:cTn id="62" dur="1000" fill="hold"/>
                                        <p:tgtEl>
                                          <p:spTgt spid="17"/>
                                        </p:tgtEl>
                                        <p:attrNameLst>
                                          <p:attrName>ppt_x</p:attrName>
                                          <p:attrName>ppt_y</p:attrName>
                                        </p:attrNameLst>
                                      </p:cBhvr>
                                      <p:rCtr x="63" y="3"/>
                                    </p:animMotion>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Effect transition="in" filter="fade">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1000"/>
                                        <p:tgtEl>
                                          <p:spTgt spid="17"/>
                                        </p:tgtEl>
                                      </p:cBhvr>
                                    </p:animEffect>
                                    <p:set>
                                      <p:cBhvr>
                                        <p:cTn id="77" dur="1" fill="hold">
                                          <p:stCondLst>
                                            <p:cond delay="999"/>
                                          </p:stCondLst>
                                        </p:cTn>
                                        <p:tgtEl>
                                          <p:spTgt spid="17"/>
                                        </p:tgtEl>
                                        <p:attrNameLst>
                                          <p:attrName>style.visibility</p:attrName>
                                        </p:attrNameLst>
                                      </p:cBhvr>
                                      <p:to>
                                        <p:strVal val="hidden"/>
                                      </p:to>
                                    </p:set>
                                  </p:childTnLst>
                                </p:cTn>
                              </p:par>
                            </p:childTnLst>
                          </p:cTn>
                        </p:par>
                        <p:par>
                          <p:cTn id="78" fill="hold">
                            <p:stCondLst>
                              <p:cond delay="1000"/>
                            </p:stCondLst>
                            <p:childTnLst>
                              <p:par>
                                <p:cTn id="79" presetID="42" presetClass="path" presetSubtype="0" accel="50000" decel="50000" fill="hold" nodeType="afterEffect">
                                  <p:stCondLst>
                                    <p:cond delay="0"/>
                                  </p:stCondLst>
                                  <p:childTnLst>
                                    <p:animMotion origin="layout" path="M -3.33333E-6 1.48842 L 0.00834 3.39953 " pathEditMode="relative" rAng="0" ptsTypes="AA">
                                      <p:cBhvr>
                                        <p:cTn id="80" dur="5000" fill="hold"/>
                                        <p:tgtEl>
                                          <p:spTgt spid="3"/>
                                        </p:tgtEl>
                                        <p:attrNameLst>
                                          <p:attrName>ppt_x</p:attrName>
                                          <p:attrName>ppt_y</p:attrName>
                                        </p:attrNameLst>
                                      </p:cBhvr>
                                      <p:rCtr x="4" y="956"/>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childTnLst>
                                </p:cTn>
                              </p:par>
                              <p:par>
                                <p:cTn id="86" presetID="8" presetClass="emph" presetSubtype="0" fill="hold" grpId="1" nodeType="withEffect">
                                  <p:stCondLst>
                                    <p:cond delay="0"/>
                                  </p:stCondLst>
                                  <p:childTnLst>
                                    <p:animRot by="5400000">
                                      <p:cBhvr>
                                        <p:cTn id="87" dur="1000" fill="hold"/>
                                        <p:tgtEl>
                                          <p:spTgt spid="19"/>
                                        </p:tgtEl>
                                        <p:attrNameLst>
                                          <p:attrName>r</p:attrName>
                                        </p:attrNameLst>
                                      </p:cBhvr>
                                    </p:animRot>
                                  </p:childTnLst>
                                </p:cTn>
                              </p:par>
                              <p:par>
                                <p:cTn id="88" presetID="63" presetClass="path" presetSubtype="0" fill="hold" grpId="2" nodeType="withEffect">
                                  <p:stCondLst>
                                    <p:cond delay="0"/>
                                  </p:stCondLst>
                                  <p:childTnLst>
                                    <p:animMotion origin="layout" path="M -1.66667E-6 1.11022E-16 L 0.12604 0.00556 " pathEditMode="relative" rAng="0" ptsTypes="AA">
                                      <p:cBhvr>
                                        <p:cTn id="89" dur="1000" fill="hold"/>
                                        <p:tgtEl>
                                          <p:spTgt spid="19"/>
                                        </p:tgtEl>
                                        <p:attrNameLst>
                                          <p:attrName>ppt_x</p:attrName>
                                          <p:attrName>ppt_y</p:attrName>
                                        </p:attrNameLst>
                                      </p:cBhvr>
                                      <p:rCtr x="63" y="3"/>
                                    </p:animMotion>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1000" fill="hold"/>
                                        <p:tgtEl>
                                          <p:spTgt spid="18"/>
                                        </p:tgtEl>
                                        <p:attrNameLst>
                                          <p:attrName>ppt_w</p:attrName>
                                        </p:attrNameLst>
                                      </p:cBhvr>
                                      <p:tavLst>
                                        <p:tav tm="0">
                                          <p:val>
                                            <p:fltVal val="0"/>
                                          </p:val>
                                        </p:tav>
                                        <p:tav tm="100000">
                                          <p:val>
                                            <p:strVal val="#ppt_w"/>
                                          </p:val>
                                        </p:tav>
                                      </p:tavLst>
                                    </p:anim>
                                    <p:anim calcmode="lin" valueType="num">
                                      <p:cBhvr>
                                        <p:cTn id="95" dur="1000" fill="hold"/>
                                        <p:tgtEl>
                                          <p:spTgt spid="18"/>
                                        </p:tgtEl>
                                        <p:attrNameLst>
                                          <p:attrName>ppt_h</p:attrName>
                                        </p:attrNameLst>
                                      </p:cBhvr>
                                      <p:tavLst>
                                        <p:tav tm="0">
                                          <p:val>
                                            <p:fltVal val="0"/>
                                          </p:val>
                                        </p:tav>
                                        <p:tav tm="100000">
                                          <p:val>
                                            <p:strVal val="#ppt_h"/>
                                          </p:val>
                                        </p:tav>
                                      </p:tavLst>
                                    </p:anim>
                                    <p:animEffect transition="in" filter="fade">
                                      <p:cBhvr>
                                        <p:cTn id="96" dur="10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1000"/>
                                        <p:tgtEl>
                                          <p:spTgt spid="18"/>
                                        </p:tgtEl>
                                      </p:cBhvr>
                                    </p:animEffect>
                                    <p:set>
                                      <p:cBhvr>
                                        <p:cTn id="101" dur="1" fill="hold">
                                          <p:stCondLst>
                                            <p:cond delay="999"/>
                                          </p:stCondLst>
                                        </p:cTn>
                                        <p:tgtEl>
                                          <p:spTgt spid="18"/>
                                        </p:tgtEl>
                                        <p:attrNameLst>
                                          <p:attrName>style.visibility</p:attrName>
                                        </p:attrNameLst>
                                      </p:cBhvr>
                                      <p:to>
                                        <p:strVal val="hidden"/>
                                      </p:to>
                                    </p:set>
                                  </p:childTnLst>
                                </p:cTn>
                              </p:par>
                              <p:par>
                                <p:cTn id="102" presetID="10" presetClass="exit" presetSubtype="0" fill="hold" grpId="3" nodeType="withEffect">
                                  <p:stCondLst>
                                    <p:cond delay="0"/>
                                  </p:stCondLst>
                                  <p:childTnLst>
                                    <p:animEffect transition="out" filter="fade">
                                      <p:cBhvr>
                                        <p:cTn id="103" dur="1000"/>
                                        <p:tgtEl>
                                          <p:spTgt spid="19"/>
                                        </p:tgtEl>
                                      </p:cBhvr>
                                    </p:animEffect>
                                    <p:set>
                                      <p:cBhvr>
                                        <p:cTn id="104" dur="1" fill="hold">
                                          <p:stCondLst>
                                            <p:cond delay="9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3"/>
                                        </p:tgtEl>
                                      </p:cBhvr>
                                    </p:animEffect>
                                    <p:set>
                                      <p:cBhvr>
                                        <p:cTn id="10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14" grpId="2" animBg="1"/>
      <p:bldP spid="14" grpId="3" animBg="1"/>
      <p:bldP spid="16" grpId="0" animBg="1"/>
      <p:bldP spid="16" grpId="1" animBg="1"/>
      <p:bldP spid="17" grpId="0" animBg="1"/>
      <p:bldP spid="17" grpId="1" animBg="1"/>
      <p:bldP spid="17" grpId="2" animBg="1"/>
      <p:bldP spid="17" grpId="3" animBg="1"/>
      <p:bldP spid="18" grpId="0" animBg="1"/>
      <p:bldP spid="18" grpId="1" animBg="1"/>
      <p:bldP spid="19" grpId="0" animBg="1"/>
      <p:bldP spid="19" grpId="1" animBg="1"/>
      <p:bldP spid="19" grpId="2" animBg="1"/>
      <p:bldP spid="19" grpId="3"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7" name="Group 6"/>
          <p:cNvGrpSpPr/>
          <p:nvPr/>
        </p:nvGrpSpPr>
        <p:grpSpPr>
          <a:xfrm>
            <a:off x="0" y="1600200"/>
            <a:ext cx="9144000" cy="5181600"/>
            <a:chOff x="0" y="1600200"/>
            <a:chExt cx="9144000" cy="5181600"/>
          </a:xfrm>
        </p:grpSpPr>
        <p:sp>
          <p:nvSpPr>
            <p:cNvPr id="4"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a:t>
              </a:r>
              <a:r>
                <a:rPr lang="en-US" sz="4000" b="1" dirty="0" smtClean="0"/>
                <a:t>boulders</a:t>
              </a:r>
            </a:p>
            <a:p>
              <a:r>
                <a:rPr lang="en-US" sz="4000" b="1" dirty="0" smtClean="0"/>
                <a:t>	cobbles</a:t>
              </a:r>
            </a:p>
            <a:p>
              <a:r>
                <a:rPr lang="en-US" sz="4000" b="1" dirty="0" smtClean="0"/>
                <a:t>	pebbles</a:t>
              </a:r>
            </a:p>
            <a:p>
              <a:r>
                <a:rPr lang="en-US" sz="4000" b="1" dirty="0" smtClean="0"/>
                <a:t>	sand</a:t>
              </a:r>
            </a:p>
            <a:p>
              <a:r>
                <a:rPr lang="en-US" sz="4000" b="1" dirty="0" smtClean="0"/>
                <a:t>     	silt</a:t>
              </a:r>
            </a:p>
            <a:p>
              <a:r>
                <a:rPr lang="en-US" sz="4000" b="1" dirty="0" smtClean="0"/>
                <a:t>	clay</a:t>
              </a:r>
            </a:p>
          </p:txBody>
        </p:sp>
        <p:pic>
          <p:nvPicPr>
            <p:cNvPr id="5" name="Picture 2" descr="File:Wentworth-Grain-Size-Chart.pdf"/>
            <p:cNvPicPr>
              <a:picLocks noChangeAspect="1" noChangeArrowheads="1"/>
            </p:cNvPicPr>
            <p:nvPr/>
          </p:nvPicPr>
          <p:blipFill>
            <a:blip r:embed="rId2" cstate="print"/>
            <a:srcRect l="5184" t="5342" r="8423" b="5175"/>
            <a:stretch>
              <a:fillRect/>
            </a:stretch>
          </p:blipFill>
          <p:spPr bwMode="auto">
            <a:xfrm>
              <a:off x="5257800" y="1600200"/>
              <a:ext cx="3866866" cy="5181600"/>
            </a:xfrm>
            <a:prstGeom prst="rect">
              <a:avLst/>
            </a:prstGeom>
            <a:noFill/>
          </p:spPr>
        </p:pic>
      </p:grpSp>
      <p:sp>
        <p:nvSpPr>
          <p:cNvPr id="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pic>
        <p:nvPicPr>
          <p:cNvPr id="95234" name="Picture 2"/>
          <p:cNvPicPr preferRelativeResize="0">
            <a:picLocks noChangeArrowheads="1"/>
          </p:cNvPicPr>
          <p:nvPr/>
        </p:nvPicPr>
        <p:blipFill>
          <a:blip r:embed="rId3" cstate="print"/>
          <a:srcRect l="26281" t="22187" r="28038" b="25000"/>
          <a:stretch>
            <a:fillRect/>
          </a:stretch>
        </p:blipFill>
        <p:spPr bwMode="auto">
          <a:xfrm>
            <a:off x="-36576" y="914400"/>
            <a:ext cx="9180576" cy="5943600"/>
          </a:xfrm>
          <a:prstGeom prst="rect">
            <a:avLst/>
          </a:prstGeom>
          <a:noFill/>
          <a:ln w="9525">
            <a:noFill/>
            <a:miter lim="800000"/>
            <a:headEnd/>
            <a:tailEnd/>
          </a:ln>
          <a:effectLst/>
        </p:spPr>
      </p:pic>
      <p:sp>
        <p:nvSpPr>
          <p:cNvPr id="8" name="Text Box 5"/>
          <p:cNvSpPr txBox="1">
            <a:spLocks noChangeArrowheads="1"/>
          </p:cNvSpPr>
          <p:nvPr/>
        </p:nvSpPr>
        <p:spPr bwMode="auto">
          <a:xfrm>
            <a:off x="0" y="160145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effectLst>
                  <a:outerShdw dist="50800" dir="7200000" algn="ctr" rotWithShape="0">
                    <a:schemeClr val="tx1"/>
                  </a:outerShdw>
                </a:effectLst>
              </a:rPr>
              <a:t>Weathering: the destruction of </a:t>
            </a:r>
            <a:r>
              <a:rPr lang="en-US" sz="4400" b="1" dirty="0" smtClean="0">
                <a:solidFill>
                  <a:srgbClr val="FFFF00"/>
                </a:solidFill>
                <a:effectLst>
                  <a:outerShdw dist="50800" dir="7200000" algn="ctr" rotWithShape="0">
                    <a:schemeClr val="tx1"/>
                  </a:outerShdw>
                </a:effectLst>
              </a:rPr>
              <a:t>rocks</a:t>
            </a:r>
          </a:p>
          <a:p>
            <a:r>
              <a:rPr lang="en-US" sz="4400" b="1" dirty="0" smtClean="0">
                <a:solidFill>
                  <a:srgbClr val="FFFF00"/>
                </a:solidFill>
                <a:effectLst>
                  <a:outerShdw dist="50800" dir="7200000" algn="ctr" rotWithShape="0">
                    <a:schemeClr val="tx1"/>
                  </a:outerShdw>
                </a:effectLst>
              </a:rPr>
              <a:t>    that creates </a:t>
            </a:r>
            <a:r>
              <a:rPr lang="en-US" sz="4400" b="1" dirty="0">
                <a:solidFill>
                  <a:srgbClr val="FFFF00"/>
                </a:solidFill>
                <a:effectLst>
                  <a:outerShdw dist="50800" dir="7200000" algn="ctr" rotWithShape="0">
                    <a:schemeClr val="tx1"/>
                  </a:outerShdw>
                </a:effectLst>
              </a:rPr>
              <a:t>soil &amp; rock debris</a:t>
            </a:r>
          </a:p>
        </p:txBody>
      </p:sp>
      <p:cxnSp>
        <p:nvCxnSpPr>
          <p:cNvPr id="9" name="Straight Connector 8"/>
          <p:cNvCxnSpPr/>
          <p:nvPr/>
        </p:nvCxnSpPr>
        <p:spPr>
          <a:xfrm>
            <a:off x="381000" y="2287250"/>
            <a:ext cx="27432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286000"/>
            <a:ext cx="2514600" cy="125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0" y="3505200"/>
            <a:ext cx="9144000" cy="1446550"/>
          </a:xfrm>
          <a:prstGeom prst="rect">
            <a:avLst/>
          </a:prstGeom>
          <a:noFill/>
          <a:ln w="9525">
            <a:noFill/>
            <a:miter lim="800000"/>
            <a:headEnd/>
            <a:tailEnd/>
          </a:ln>
        </p:spPr>
        <p:txBody>
          <a:bodyPr wrap="square">
            <a:spAutoFit/>
          </a:bodyPr>
          <a:lstStyle/>
          <a:p>
            <a:r>
              <a:rPr lang="en-US" sz="4400" b="1" dirty="0" smtClean="0">
                <a:solidFill>
                  <a:srgbClr val="FFFF00"/>
                </a:solidFill>
                <a:effectLst>
                  <a:outerShdw dist="50800" dir="7200000" algn="ctr" rotWithShape="0">
                    <a:schemeClr val="tx1"/>
                  </a:outerShdw>
                </a:effectLst>
              </a:rPr>
              <a:t>  Erosion</a:t>
            </a:r>
            <a:r>
              <a:rPr lang="en-US" sz="4400" b="1" dirty="0">
                <a:solidFill>
                  <a:srgbClr val="FFFF00"/>
                </a:solidFill>
                <a:effectLst>
                  <a:outerShdw dist="50800" dir="7200000" algn="ctr" rotWithShape="0">
                    <a:schemeClr val="tx1"/>
                  </a:outerShdw>
                </a:effectLst>
              </a:rPr>
              <a:t>: the </a:t>
            </a:r>
            <a:r>
              <a:rPr lang="en-US" sz="4400" b="1" dirty="0" smtClean="0">
                <a:solidFill>
                  <a:srgbClr val="FFFF00"/>
                </a:solidFill>
                <a:effectLst>
                  <a:outerShdw dist="50800" dir="7200000" algn="ctr" rotWithShape="0">
                    <a:schemeClr val="tx1"/>
                  </a:outerShdw>
                </a:effectLst>
              </a:rPr>
              <a:t>process of moving</a:t>
            </a:r>
          </a:p>
          <a:p>
            <a:r>
              <a:rPr lang="en-US" sz="4400" b="1" dirty="0" smtClean="0">
                <a:solidFill>
                  <a:srgbClr val="FFFF00"/>
                </a:solidFill>
                <a:effectLst>
                  <a:outerShdw dist="50800" dir="7200000" algn="ctr" rotWithShape="0">
                    <a:schemeClr val="tx1"/>
                  </a:outerShdw>
                </a:effectLst>
              </a:rPr>
              <a:t>   weathered debris toward </a:t>
            </a:r>
            <a:r>
              <a:rPr lang="en-US" sz="4400" b="1" dirty="0">
                <a:solidFill>
                  <a:srgbClr val="FFFF00"/>
                </a:solidFill>
                <a:effectLst>
                  <a:outerShdw dist="50800" dir="7200000" algn="ctr" rotWithShape="0">
                    <a:schemeClr val="tx1"/>
                  </a:outerShdw>
                </a:effectLst>
              </a:rPr>
              <a:t>the oceans </a:t>
            </a:r>
            <a:endParaRPr lang="en-US" sz="4400" b="1" dirty="0" smtClean="0">
              <a:solidFill>
                <a:srgbClr val="FFFF00"/>
              </a:solidFill>
              <a:effectLst>
                <a:outerShdw dist="50800" dir="7200000" algn="ctr" rotWithShape="0">
                  <a:schemeClr val="tx1"/>
                </a:outerShdw>
              </a:effectLst>
            </a:endParaRPr>
          </a:p>
        </p:txBody>
      </p:sp>
      <p:cxnSp>
        <p:nvCxnSpPr>
          <p:cNvPr id="12" name="Straight Connector 11"/>
          <p:cNvCxnSpPr/>
          <p:nvPr/>
        </p:nvCxnSpPr>
        <p:spPr>
          <a:xfrm>
            <a:off x="304800" y="4191000"/>
            <a:ext cx="19050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15000" y="4191000"/>
            <a:ext cx="18288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876800"/>
            <a:ext cx="40386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52600" y="2916936"/>
            <a:ext cx="1600200" cy="125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5234"/>
                                        </p:tgtEl>
                                        <p:attrNameLst>
                                          <p:attrName>style.visibility</p:attrName>
                                        </p:attrNameLst>
                                      </p:cBhvr>
                                      <p:to>
                                        <p:strVal val="visible"/>
                                      </p:to>
                                    </p:set>
                                    <p:animEffect transition="in" filter="fade">
                                      <p:cBhvr>
                                        <p:cTn id="13" dur="1000"/>
                                        <p:tgtEl>
                                          <p:spTgt spid="9523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par>
                          <p:cTn id="23" fill="hold">
                            <p:stCondLst>
                              <p:cond delay="1000"/>
                            </p:stCondLst>
                            <p:childTnLst>
                              <p:par>
                                <p:cTn id="24" presetID="22" presetClass="entr" presetSubtype="8"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fade">
                                      <p:cBhvr>
                                        <p:cTn id="38" dur="1000"/>
                                        <p:tgtEl>
                                          <p:spTgt spid="11">
                                            <p:txEl>
                                              <p:pRg st="1" end="1"/>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000"/>
                                        <p:tgtEl>
                                          <p:spTgt spid="12"/>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1000"/>
                                        <p:tgtEl>
                                          <p:spTgt spid="13"/>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preferRelativeResize="0">
            <a:picLocks noChangeArrowheads="1"/>
          </p:cNvPicPr>
          <p:nvPr/>
        </p:nvPicPr>
        <p:blipFill>
          <a:blip r:embed="rId3" cstate="print"/>
          <a:srcRect l="26281" t="21875" r="28038" b="25000"/>
          <a:stretch>
            <a:fillRect/>
          </a:stretch>
        </p:blipFill>
        <p:spPr bwMode="auto">
          <a:xfrm>
            <a:off x="-36576" y="879231"/>
            <a:ext cx="9180576" cy="5978769"/>
          </a:xfrm>
          <a:prstGeom prst="rect">
            <a:avLst/>
          </a:prstGeom>
          <a:noFill/>
          <a:ln w="9525">
            <a:noFill/>
            <a:miter lim="800000"/>
            <a:headEnd/>
            <a:tailEnd/>
          </a:ln>
          <a:effectLst/>
        </p:spPr>
      </p:pic>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22" name="Group 21"/>
          <p:cNvGrpSpPr/>
          <p:nvPr/>
        </p:nvGrpSpPr>
        <p:grpSpPr>
          <a:xfrm>
            <a:off x="0" y="1601450"/>
            <a:ext cx="9144000" cy="1446550"/>
            <a:chOff x="0" y="1601450"/>
            <a:chExt cx="9144000" cy="1446550"/>
          </a:xfrm>
        </p:grpSpPr>
        <p:sp>
          <p:nvSpPr>
            <p:cNvPr id="19" name="Text Box 5"/>
            <p:cNvSpPr txBox="1">
              <a:spLocks noChangeArrowheads="1"/>
            </p:cNvSpPr>
            <p:nvPr/>
          </p:nvSpPr>
          <p:spPr bwMode="auto">
            <a:xfrm>
              <a:off x="0" y="160145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effectLst>
                    <a:outerShdw dist="50800" dir="7200000" algn="ctr" rotWithShape="0">
                      <a:schemeClr val="tx1"/>
                    </a:outerShdw>
                  </a:effectLst>
                </a:rPr>
                <a:t>Weathering: the destruction of </a:t>
              </a:r>
              <a:r>
                <a:rPr lang="en-US" sz="4400" b="1" dirty="0" smtClean="0">
                  <a:solidFill>
                    <a:srgbClr val="FFFF00"/>
                  </a:solidFill>
                  <a:effectLst>
                    <a:outerShdw dist="50800" dir="7200000" algn="ctr" rotWithShape="0">
                      <a:schemeClr val="tx1"/>
                    </a:outerShdw>
                  </a:effectLst>
                </a:rPr>
                <a:t>rocks</a:t>
              </a:r>
            </a:p>
            <a:p>
              <a:r>
                <a:rPr lang="en-US" sz="4400" b="1" dirty="0" smtClean="0">
                  <a:solidFill>
                    <a:srgbClr val="FFFF00"/>
                  </a:solidFill>
                  <a:effectLst>
                    <a:outerShdw dist="50800" dir="7200000" algn="ctr" rotWithShape="0">
                      <a:schemeClr val="tx1"/>
                    </a:outerShdw>
                  </a:effectLst>
                </a:rPr>
                <a:t>    that creates </a:t>
              </a:r>
              <a:r>
                <a:rPr lang="en-US" sz="4400" b="1" dirty="0">
                  <a:solidFill>
                    <a:srgbClr val="FFFF00"/>
                  </a:solidFill>
                  <a:effectLst>
                    <a:outerShdw dist="50800" dir="7200000" algn="ctr" rotWithShape="0">
                      <a:schemeClr val="tx1"/>
                    </a:outerShdw>
                  </a:effectLst>
                </a:rPr>
                <a:t>soil &amp; rock debris</a:t>
              </a:r>
            </a:p>
          </p:txBody>
        </p:sp>
        <p:cxnSp>
          <p:nvCxnSpPr>
            <p:cNvPr id="20" name="Straight Connector 19"/>
            <p:cNvCxnSpPr/>
            <p:nvPr/>
          </p:nvCxnSpPr>
          <p:spPr>
            <a:xfrm>
              <a:off x="381000" y="2287250"/>
              <a:ext cx="27432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0" y="3505200"/>
            <a:ext cx="9144000" cy="1446550"/>
            <a:chOff x="0" y="3505200"/>
            <a:chExt cx="9144000" cy="1446550"/>
          </a:xfrm>
        </p:grpSpPr>
        <p:sp>
          <p:nvSpPr>
            <p:cNvPr id="23" name="Text Box 4"/>
            <p:cNvSpPr txBox="1">
              <a:spLocks noChangeArrowheads="1"/>
            </p:cNvSpPr>
            <p:nvPr/>
          </p:nvSpPr>
          <p:spPr bwMode="auto">
            <a:xfrm>
              <a:off x="0" y="3505200"/>
              <a:ext cx="9144000" cy="1446550"/>
            </a:xfrm>
            <a:prstGeom prst="rect">
              <a:avLst/>
            </a:prstGeom>
            <a:noFill/>
            <a:ln w="9525">
              <a:noFill/>
              <a:miter lim="800000"/>
              <a:headEnd/>
              <a:tailEnd/>
            </a:ln>
          </p:spPr>
          <p:txBody>
            <a:bodyPr wrap="square">
              <a:spAutoFit/>
            </a:bodyPr>
            <a:lstStyle/>
            <a:p>
              <a:r>
                <a:rPr lang="en-US" sz="4400" b="1" dirty="0" smtClean="0">
                  <a:solidFill>
                    <a:srgbClr val="FFFF00"/>
                  </a:solidFill>
                  <a:effectLst>
                    <a:outerShdw dist="50800" dir="7200000" algn="ctr" rotWithShape="0">
                      <a:schemeClr val="tx1"/>
                    </a:outerShdw>
                  </a:effectLst>
                </a:rPr>
                <a:t>  Erosion</a:t>
              </a:r>
              <a:r>
                <a:rPr lang="en-US" sz="4400" b="1" dirty="0">
                  <a:solidFill>
                    <a:srgbClr val="FFFF00"/>
                  </a:solidFill>
                  <a:effectLst>
                    <a:outerShdw dist="50800" dir="7200000" algn="ctr" rotWithShape="0">
                      <a:schemeClr val="tx1"/>
                    </a:outerShdw>
                  </a:effectLst>
                </a:rPr>
                <a:t>: the </a:t>
              </a:r>
              <a:r>
                <a:rPr lang="en-US" sz="4400" b="1" dirty="0" smtClean="0">
                  <a:solidFill>
                    <a:srgbClr val="FFFF00"/>
                  </a:solidFill>
                  <a:effectLst>
                    <a:outerShdw dist="50800" dir="7200000" algn="ctr" rotWithShape="0">
                      <a:schemeClr val="tx1"/>
                    </a:outerShdw>
                  </a:effectLst>
                </a:rPr>
                <a:t>process of moving</a:t>
              </a:r>
            </a:p>
            <a:p>
              <a:r>
                <a:rPr lang="en-US" sz="4400" b="1" dirty="0" smtClean="0">
                  <a:solidFill>
                    <a:srgbClr val="FFFF00"/>
                  </a:solidFill>
                  <a:effectLst>
                    <a:outerShdw dist="50800" dir="7200000" algn="ctr" rotWithShape="0">
                      <a:schemeClr val="tx1"/>
                    </a:outerShdw>
                  </a:effectLst>
                </a:rPr>
                <a:t>   weathered debris toward </a:t>
              </a:r>
              <a:r>
                <a:rPr lang="en-US" sz="4400" b="1" dirty="0">
                  <a:solidFill>
                    <a:srgbClr val="FFFF00"/>
                  </a:solidFill>
                  <a:effectLst>
                    <a:outerShdw dist="50800" dir="7200000" algn="ctr" rotWithShape="0">
                      <a:schemeClr val="tx1"/>
                    </a:outerShdw>
                  </a:effectLst>
                </a:rPr>
                <a:t>the oceans </a:t>
              </a:r>
              <a:endParaRPr lang="en-US" sz="4400" b="1" dirty="0" smtClean="0">
                <a:solidFill>
                  <a:srgbClr val="FFFF00"/>
                </a:solidFill>
                <a:effectLst>
                  <a:outerShdw dist="50800" dir="7200000" algn="ctr" rotWithShape="0">
                    <a:schemeClr val="tx1"/>
                  </a:outerShdw>
                </a:effectLst>
              </a:endParaRPr>
            </a:p>
          </p:txBody>
        </p:sp>
        <p:cxnSp>
          <p:nvCxnSpPr>
            <p:cNvPr id="24" name="Straight Connector 23"/>
            <p:cNvCxnSpPr/>
            <p:nvPr/>
          </p:nvCxnSpPr>
          <p:spPr>
            <a:xfrm>
              <a:off x="304800" y="4191000"/>
              <a:ext cx="19050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5000" y="4191000"/>
              <a:ext cx="18288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 y="4876800"/>
              <a:ext cx="40386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752600" y="2286000"/>
            <a:ext cx="5105400" cy="632186"/>
            <a:chOff x="1752600" y="2286000"/>
            <a:chExt cx="5105400" cy="632186"/>
          </a:xfrm>
        </p:grpSpPr>
        <p:cxnSp>
          <p:nvCxnSpPr>
            <p:cNvPr id="15" name="Straight Connector 14"/>
            <p:cNvCxnSpPr/>
            <p:nvPr/>
          </p:nvCxnSpPr>
          <p:spPr>
            <a:xfrm flipV="1">
              <a:off x="4343400" y="2286000"/>
              <a:ext cx="2514600" cy="125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52600" y="2916936"/>
              <a:ext cx="1600200" cy="125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5" name="TextBox 4"/>
          <p:cNvSpPr txBox="1">
            <a:spLocks noChangeArrowheads="1"/>
          </p:cNvSpPr>
          <p:nvPr/>
        </p:nvSpPr>
        <p:spPr bwMode="auto">
          <a:xfrm>
            <a:off x="0" y="914400"/>
            <a:ext cx="9144000" cy="1508105"/>
          </a:xfrm>
          <a:prstGeom prst="rect">
            <a:avLst/>
          </a:prstGeom>
          <a:ln w="9525">
            <a:noFill/>
            <a:miter lim="800000"/>
            <a:headEnd/>
            <a:tailEnd/>
          </a:ln>
        </p:spPr>
        <p:txBody>
          <a:bodyPr wrap="square">
            <a:spAutoFit/>
          </a:bodyPr>
          <a:lstStyle/>
          <a:p>
            <a:pPr algn="ctr"/>
            <a:r>
              <a:rPr lang="en-US" sz="4000" b="1" dirty="0">
                <a:effectLst>
                  <a:outerShdw dist="38100" dir="7200000" algn="ctr" rotWithShape="0">
                    <a:schemeClr val="bg1"/>
                  </a:outerShdw>
                </a:effectLst>
              </a:rPr>
              <a:t>The principal function </a:t>
            </a:r>
            <a:r>
              <a:rPr lang="en-US" sz="4000" b="1" dirty="0" smtClean="0">
                <a:effectLst>
                  <a:outerShdw dist="38100" dir="7200000" algn="ctr" rotWithShape="0">
                    <a:schemeClr val="bg1"/>
                  </a:outerShdw>
                </a:effectLst>
              </a:rPr>
              <a:t>of </a:t>
            </a:r>
            <a:r>
              <a:rPr lang="en-US" sz="4000" b="1" dirty="0">
                <a:effectLst>
                  <a:outerShdw dist="38100" dir="7200000" algn="ctr" rotWithShape="0">
                    <a:schemeClr val="bg1"/>
                  </a:outerShdw>
                </a:effectLst>
              </a:rPr>
              <a:t>streams &amp; rivers</a:t>
            </a:r>
            <a:r>
              <a:rPr lang="en-US" sz="4000" b="1" dirty="0" smtClean="0">
                <a:effectLst>
                  <a:outerShdw dist="38100" dir="7200000" algn="ctr" rotWithShape="0">
                    <a:schemeClr val="bg1"/>
                  </a:outerShdw>
                </a:effectLst>
              </a:rPr>
              <a:t>:</a:t>
            </a:r>
          </a:p>
          <a:p>
            <a:pPr algn="ctr"/>
            <a:endParaRPr lang="en-US" sz="1200" b="1" dirty="0" smtClean="0">
              <a:effectLst>
                <a:outerShdw dist="38100" dir="7200000" algn="ctr" rotWithShape="0">
                  <a:schemeClr val="bg1"/>
                </a:outerShdw>
              </a:effectLst>
            </a:endParaRPr>
          </a:p>
          <a:p>
            <a:pPr algn="ctr"/>
            <a:r>
              <a:rPr lang="en-US" sz="4000" b="1" dirty="0" smtClean="0">
                <a:effectLst>
                  <a:outerShdw dist="38100" dir="7200000" algn="ctr" rotWithShape="0">
                    <a:schemeClr val="bg1"/>
                  </a:outerShdw>
                </a:effectLst>
              </a:rPr>
              <a:t>deliver weathered </a:t>
            </a:r>
            <a:r>
              <a:rPr lang="en-US" sz="4000" b="1" dirty="0">
                <a:effectLst>
                  <a:outerShdw dist="38100" dir="7200000" algn="ctr" rotWithShape="0">
                    <a:schemeClr val="bg1"/>
                  </a:outerShdw>
                </a:effectLst>
              </a:rPr>
              <a:t>debris to </a:t>
            </a:r>
            <a:r>
              <a:rPr lang="en-US" sz="4000" b="1" dirty="0" smtClean="0">
                <a:effectLst>
                  <a:outerShdw dist="38100" dir="7200000" algn="ctr" rotWithShape="0">
                    <a:schemeClr val="bg1"/>
                  </a:outerShdw>
                </a:effectLst>
              </a:rPr>
              <a:t>the oceans</a:t>
            </a:r>
            <a:endParaRPr lang="en-US" sz="4000" b="1" dirty="0">
              <a:effectLst>
                <a:outerShdw dist="38100" dir="72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2000"/>
                                        <p:tgtEl>
                                          <p:spTgt spid="5">
                                            <p:bg/>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preferRelativeResize="0">
            <a:picLocks noChangeArrowheads="1"/>
          </p:cNvPicPr>
          <p:nvPr/>
        </p:nvPicPr>
        <p:blipFill>
          <a:blip r:embed="rId3" cstate="print"/>
          <a:srcRect l="26281" t="21875" r="28038" b="25000"/>
          <a:stretch>
            <a:fillRect/>
          </a:stretch>
        </p:blipFill>
        <p:spPr bwMode="auto">
          <a:xfrm>
            <a:off x="-36576" y="879231"/>
            <a:ext cx="9180576" cy="5978769"/>
          </a:xfrm>
          <a:prstGeom prst="rect">
            <a:avLst/>
          </a:prstGeom>
          <a:noFill/>
          <a:ln w="9525">
            <a:noFill/>
            <a:miter lim="800000"/>
            <a:headEnd/>
            <a:tailEnd/>
          </a:ln>
          <a:effectLst/>
        </p:spPr>
      </p:pic>
      <p:grpSp>
        <p:nvGrpSpPr>
          <p:cNvPr id="2" name="Group 8"/>
          <p:cNvGrpSpPr/>
          <p:nvPr/>
        </p:nvGrpSpPr>
        <p:grpSpPr>
          <a:xfrm>
            <a:off x="732670" y="1104962"/>
            <a:ext cx="7573130" cy="5676839"/>
            <a:chOff x="732670" y="1104962"/>
            <a:chExt cx="7573130" cy="5676839"/>
          </a:xfrm>
        </p:grpSpPr>
        <p:pic>
          <p:nvPicPr>
            <p:cNvPr id="21" name="Picture 2"/>
            <p:cNvPicPr>
              <a:picLocks noChangeAspect="1" noChangeArrowheads="1"/>
            </p:cNvPicPr>
            <p:nvPr/>
          </p:nvPicPr>
          <p:blipFill>
            <a:blip r:embed="rId4" cstate="print"/>
            <a:srcRect r="1042" b="4042"/>
            <a:stretch>
              <a:fillRect/>
            </a:stretch>
          </p:blipFill>
          <p:spPr bwMode="auto">
            <a:xfrm>
              <a:off x="732670" y="1104962"/>
              <a:ext cx="7573130" cy="5676839"/>
            </a:xfrm>
            <a:prstGeom prst="rect">
              <a:avLst/>
            </a:prstGeom>
            <a:noFill/>
            <a:ln w="50800">
              <a:solidFill>
                <a:schemeClr val="tx1"/>
              </a:solidFill>
              <a:miter lim="800000"/>
              <a:headEnd/>
              <a:tailEnd/>
            </a:ln>
            <a:effectLst/>
          </p:spPr>
        </p:pic>
        <p:sp>
          <p:nvSpPr>
            <p:cNvPr id="22" name="TextBox 21"/>
            <p:cNvSpPr txBox="1"/>
            <p:nvPr/>
          </p:nvSpPr>
          <p:spPr>
            <a:xfrm>
              <a:off x="4495800" y="5029200"/>
              <a:ext cx="1219200" cy="461665"/>
            </a:xfrm>
            <a:prstGeom prst="rect">
              <a:avLst/>
            </a:prstGeom>
            <a:noFill/>
          </p:spPr>
          <p:txBody>
            <a:bodyPr wrap="square" rtlCol="0">
              <a:spAutoFit/>
            </a:bodyPr>
            <a:lstStyle/>
            <a:p>
              <a:r>
                <a:rPr lang="en-US" sz="2400" b="1" dirty="0" smtClean="0">
                  <a:solidFill>
                    <a:schemeClr val="tx1">
                      <a:lumMod val="75000"/>
                      <a:lumOff val="25000"/>
                    </a:schemeClr>
                  </a:solidFill>
                  <a:latin typeface="Comic Sans MS" pitchFamily="66" charset="0"/>
                  <a:cs typeface="Arial" pitchFamily="34" charset="0"/>
                </a:rPr>
                <a:t>Austin</a:t>
              </a:r>
              <a:endParaRPr lang="en-US" sz="2400" b="1" dirty="0">
                <a:solidFill>
                  <a:schemeClr val="tx1">
                    <a:lumMod val="75000"/>
                    <a:lumOff val="25000"/>
                  </a:schemeClr>
                </a:solidFill>
                <a:latin typeface="Comic Sans MS" pitchFamily="66" charset="0"/>
                <a:cs typeface="Arial" pitchFamily="34" charset="0"/>
              </a:endParaRPr>
            </a:p>
          </p:txBody>
        </p:sp>
      </p:gr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TextBox 12"/>
          <p:cNvSpPr txBox="1">
            <a:spLocks noChangeArrowheads="1"/>
          </p:cNvSpPr>
          <p:nvPr/>
        </p:nvSpPr>
        <p:spPr bwMode="auto">
          <a:xfrm>
            <a:off x="0" y="914400"/>
            <a:ext cx="9144000" cy="769441"/>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see a local example….</a:t>
            </a:r>
            <a:endParaRPr lang="en-US" sz="4400" b="1" dirty="0">
              <a:solidFill>
                <a:schemeClr val="bg1"/>
              </a:solidFill>
              <a:latin typeface="Tempus Sans ITC" pitchFamily="82" charset="0"/>
            </a:endParaRPr>
          </a:p>
        </p:txBody>
      </p:sp>
      <p:sp useBgFill="1">
        <p:nvSpPr>
          <p:cNvPr id="14" name="TextBox 13"/>
          <p:cNvSpPr txBox="1">
            <a:spLocks noChangeArrowheads="1"/>
          </p:cNvSpPr>
          <p:nvPr/>
        </p:nvSpPr>
        <p:spPr bwMode="auto">
          <a:xfrm>
            <a:off x="0" y="914400"/>
            <a:ext cx="9144000" cy="1508105"/>
          </a:xfrm>
          <a:prstGeom prst="rect">
            <a:avLst/>
          </a:prstGeom>
          <a:ln w="9525">
            <a:noFill/>
            <a:miter lim="800000"/>
            <a:headEnd/>
            <a:tailEnd/>
          </a:ln>
        </p:spPr>
        <p:txBody>
          <a:bodyPr wrap="square">
            <a:spAutoFit/>
          </a:bodyPr>
          <a:lstStyle/>
          <a:p>
            <a:pPr algn="ctr"/>
            <a:r>
              <a:rPr lang="en-US" sz="4000" b="1" dirty="0">
                <a:effectLst>
                  <a:outerShdw dist="38100" dir="7200000" algn="ctr" rotWithShape="0">
                    <a:schemeClr val="bg1"/>
                  </a:outerShdw>
                </a:effectLst>
              </a:rPr>
              <a:t>The principal function </a:t>
            </a:r>
            <a:r>
              <a:rPr lang="en-US" sz="4000" b="1" dirty="0" smtClean="0">
                <a:effectLst>
                  <a:outerShdw dist="38100" dir="7200000" algn="ctr" rotWithShape="0">
                    <a:schemeClr val="bg1"/>
                  </a:outerShdw>
                </a:effectLst>
              </a:rPr>
              <a:t>of </a:t>
            </a:r>
            <a:r>
              <a:rPr lang="en-US" sz="4000" b="1" dirty="0">
                <a:effectLst>
                  <a:outerShdw dist="38100" dir="7200000" algn="ctr" rotWithShape="0">
                    <a:schemeClr val="bg1"/>
                  </a:outerShdw>
                </a:effectLst>
              </a:rPr>
              <a:t>streams &amp; rivers</a:t>
            </a:r>
            <a:r>
              <a:rPr lang="en-US" sz="4000" b="1" dirty="0" smtClean="0">
                <a:effectLst>
                  <a:outerShdw dist="38100" dir="7200000" algn="ctr" rotWithShape="0">
                    <a:schemeClr val="bg1"/>
                  </a:outerShdw>
                </a:effectLst>
              </a:rPr>
              <a:t>:</a:t>
            </a:r>
          </a:p>
          <a:p>
            <a:pPr algn="ctr"/>
            <a:endParaRPr lang="en-US" sz="1200" b="1" dirty="0" smtClean="0">
              <a:effectLst>
                <a:outerShdw dist="38100" dir="7200000" algn="ctr" rotWithShape="0">
                  <a:schemeClr val="bg1"/>
                </a:outerShdw>
              </a:effectLst>
            </a:endParaRPr>
          </a:p>
          <a:p>
            <a:pPr algn="ctr"/>
            <a:r>
              <a:rPr lang="en-US" sz="4000" b="1" dirty="0" smtClean="0">
                <a:effectLst>
                  <a:outerShdw dist="38100" dir="7200000" algn="ctr" rotWithShape="0">
                    <a:schemeClr val="bg1"/>
                  </a:outerShdw>
                </a:effectLst>
              </a:rPr>
              <a:t>deliver weathered </a:t>
            </a:r>
            <a:r>
              <a:rPr lang="en-US" sz="4000" b="1" dirty="0">
                <a:effectLst>
                  <a:outerShdw dist="38100" dir="7200000" algn="ctr" rotWithShape="0">
                    <a:schemeClr val="bg1"/>
                  </a:outerShdw>
                </a:effectLst>
              </a:rPr>
              <a:t>debris to </a:t>
            </a:r>
            <a:r>
              <a:rPr lang="en-US" sz="4000" b="1" dirty="0" smtClean="0">
                <a:effectLst>
                  <a:outerShdw dist="38100" dir="7200000" algn="ctr" rotWithShape="0">
                    <a:schemeClr val="bg1"/>
                  </a:outerShdw>
                </a:effectLst>
              </a:rPr>
              <a:t>the oceans</a:t>
            </a:r>
            <a:endParaRPr lang="en-US" sz="4000" b="1" dirty="0">
              <a:effectLst>
                <a:outerShdw dist="38100" dir="72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xit" presetSubtype="0" fill="hold" nodeType="withEffect">
                                  <p:stCondLst>
                                    <p:cond delay="0"/>
                                  </p:stCondLst>
                                  <p:childTnLst>
                                    <p:animEffect transition="out" filter="fade">
                                      <p:cBhvr>
                                        <p:cTn id="17" dur="1000"/>
                                        <p:tgtEl>
                                          <p:spTgt spid="23"/>
                                        </p:tgtEl>
                                      </p:cBhvr>
                                    </p:animEffect>
                                    <p:set>
                                      <p:cBhvr>
                                        <p:cTn id="18"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732670" y="1104962"/>
            <a:ext cx="7573130" cy="5676839"/>
            <a:chOff x="732670" y="1104962"/>
            <a:chExt cx="7573130" cy="5676839"/>
          </a:xfrm>
        </p:grpSpPr>
        <p:pic>
          <p:nvPicPr>
            <p:cNvPr id="4098" name="Picture 2"/>
            <p:cNvPicPr>
              <a:picLocks noChangeAspect="1" noChangeArrowheads="1"/>
            </p:cNvPicPr>
            <p:nvPr/>
          </p:nvPicPr>
          <p:blipFill>
            <a:blip r:embed="rId2" cstate="print"/>
            <a:srcRect r="1042" b="4042"/>
            <a:stretch>
              <a:fillRect/>
            </a:stretch>
          </p:blipFill>
          <p:spPr bwMode="auto">
            <a:xfrm>
              <a:off x="732670" y="1104962"/>
              <a:ext cx="7573130" cy="5676839"/>
            </a:xfrm>
            <a:prstGeom prst="rect">
              <a:avLst/>
            </a:prstGeom>
            <a:noFill/>
            <a:ln w="50800">
              <a:solidFill>
                <a:schemeClr val="tx1"/>
              </a:solidFill>
              <a:miter lim="800000"/>
              <a:headEnd/>
              <a:tailEnd/>
            </a:ln>
            <a:effectLst/>
          </p:spPr>
        </p:pic>
        <p:sp>
          <p:nvSpPr>
            <p:cNvPr id="5" name="TextBox 4"/>
            <p:cNvSpPr txBox="1"/>
            <p:nvPr/>
          </p:nvSpPr>
          <p:spPr>
            <a:xfrm>
              <a:off x="4495800" y="5029200"/>
              <a:ext cx="1219200" cy="461665"/>
            </a:xfrm>
            <a:prstGeom prst="rect">
              <a:avLst/>
            </a:prstGeom>
            <a:noFill/>
          </p:spPr>
          <p:txBody>
            <a:bodyPr wrap="square" rtlCol="0">
              <a:spAutoFit/>
            </a:bodyPr>
            <a:lstStyle/>
            <a:p>
              <a:r>
                <a:rPr lang="en-US" sz="2400" b="1" dirty="0" smtClean="0">
                  <a:solidFill>
                    <a:schemeClr val="tx1">
                      <a:lumMod val="75000"/>
                      <a:lumOff val="25000"/>
                    </a:schemeClr>
                  </a:solidFill>
                  <a:latin typeface="Comic Sans MS" pitchFamily="66" charset="0"/>
                  <a:cs typeface="Arial" pitchFamily="34" charset="0"/>
                </a:rPr>
                <a:t>Austin</a:t>
              </a:r>
              <a:endParaRPr lang="en-US" sz="2400" b="1" dirty="0">
                <a:solidFill>
                  <a:schemeClr val="tx1">
                    <a:lumMod val="75000"/>
                    <a:lumOff val="25000"/>
                  </a:schemeClr>
                </a:solidFill>
                <a:latin typeface="Comic Sans MS" pitchFamily="66" charset="0"/>
                <a:cs typeface="Arial" pitchFamily="34" charset="0"/>
              </a:endParaRPr>
            </a:p>
          </p:txBody>
        </p:sp>
      </p:grpSp>
      <p:sp>
        <p:nvSpPr>
          <p:cNvPr id="8" name="Freeform 7"/>
          <p:cNvSpPr/>
          <p:nvPr/>
        </p:nvSpPr>
        <p:spPr>
          <a:xfrm>
            <a:off x="3900407" y="4156129"/>
            <a:ext cx="1929538" cy="2203342"/>
          </a:xfrm>
          <a:custGeom>
            <a:avLst/>
            <a:gdLst>
              <a:gd name="connsiteX0" fmla="*/ 1276027 w 1929538"/>
              <a:gd name="connsiteY0" fmla="*/ 167898 h 2203342"/>
              <a:gd name="connsiteX1" fmla="*/ 1183037 w 1929538"/>
              <a:gd name="connsiteY1" fmla="*/ 90407 h 2203342"/>
              <a:gd name="connsiteX2" fmla="*/ 826576 w 1929538"/>
              <a:gd name="connsiteY2" fmla="*/ 74908 h 2203342"/>
              <a:gd name="connsiteX3" fmla="*/ 594101 w 1929538"/>
              <a:gd name="connsiteY3" fmla="*/ 539857 h 2203342"/>
              <a:gd name="connsiteX4" fmla="*/ 640596 w 1929538"/>
              <a:gd name="connsiteY4" fmla="*/ 958312 h 2203342"/>
              <a:gd name="connsiteX5" fmla="*/ 51661 w 1929538"/>
              <a:gd name="connsiteY5" fmla="*/ 1671234 h 2203342"/>
              <a:gd name="connsiteX6" fmla="*/ 330630 w 1929538"/>
              <a:gd name="connsiteY6" fmla="*/ 2012196 h 2203342"/>
              <a:gd name="connsiteX7" fmla="*/ 919566 w 1929538"/>
              <a:gd name="connsiteY7" fmla="*/ 2167179 h 2203342"/>
              <a:gd name="connsiteX8" fmla="*/ 1090047 w 1929538"/>
              <a:gd name="connsiteY8" fmla="*/ 1795220 h 2203342"/>
              <a:gd name="connsiteX9" fmla="*/ 1431010 w 1929538"/>
              <a:gd name="connsiteY9" fmla="*/ 1361268 h 2203342"/>
              <a:gd name="connsiteX10" fmla="*/ 1864962 w 1929538"/>
              <a:gd name="connsiteY10" fmla="*/ 1330271 h 2203342"/>
              <a:gd name="connsiteX11" fmla="*/ 1818468 w 1929538"/>
              <a:gd name="connsiteY11" fmla="*/ 911817 h 2203342"/>
              <a:gd name="connsiteX12" fmla="*/ 1415512 w 1929538"/>
              <a:gd name="connsiteY12" fmla="*/ 756834 h 2203342"/>
              <a:gd name="connsiteX13" fmla="*/ 1369017 w 1929538"/>
              <a:gd name="connsiteY13" fmla="*/ 369376 h 2203342"/>
              <a:gd name="connsiteX14" fmla="*/ 1276027 w 1929538"/>
              <a:gd name="connsiteY14" fmla="*/ 167898 h 22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538" h="2203342">
                <a:moveTo>
                  <a:pt x="1276027" y="167898"/>
                </a:moveTo>
                <a:cubicBezTo>
                  <a:pt x="1245030" y="121403"/>
                  <a:pt x="1257945" y="105905"/>
                  <a:pt x="1183037" y="90407"/>
                </a:cubicBezTo>
                <a:cubicBezTo>
                  <a:pt x="1108129" y="74909"/>
                  <a:pt x="924732" y="0"/>
                  <a:pt x="826576" y="74908"/>
                </a:cubicBezTo>
                <a:cubicBezTo>
                  <a:pt x="728420" y="149816"/>
                  <a:pt x="625098" y="392623"/>
                  <a:pt x="594101" y="539857"/>
                </a:cubicBezTo>
                <a:cubicBezTo>
                  <a:pt x="563104" y="687091"/>
                  <a:pt x="731003" y="769749"/>
                  <a:pt x="640596" y="958312"/>
                </a:cubicBezTo>
                <a:cubicBezTo>
                  <a:pt x="550189" y="1146875"/>
                  <a:pt x="103322" y="1495587"/>
                  <a:pt x="51661" y="1671234"/>
                </a:cubicBezTo>
                <a:cubicBezTo>
                  <a:pt x="0" y="1846881"/>
                  <a:pt x="185979" y="1929539"/>
                  <a:pt x="330630" y="2012196"/>
                </a:cubicBezTo>
                <a:cubicBezTo>
                  <a:pt x="475281" y="2094853"/>
                  <a:pt x="792997" y="2203342"/>
                  <a:pt x="919566" y="2167179"/>
                </a:cubicBezTo>
                <a:cubicBezTo>
                  <a:pt x="1046135" y="2131016"/>
                  <a:pt x="1004806" y="1929539"/>
                  <a:pt x="1090047" y="1795220"/>
                </a:cubicBezTo>
                <a:cubicBezTo>
                  <a:pt x="1175288" y="1660902"/>
                  <a:pt x="1301858" y="1438759"/>
                  <a:pt x="1431010" y="1361268"/>
                </a:cubicBezTo>
                <a:cubicBezTo>
                  <a:pt x="1560162" y="1283777"/>
                  <a:pt x="1800386" y="1405180"/>
                  <a:pt x="1864962" y="1330271"/>
                </a:cubicBezTo>
                <a:cubicBezTo>
                  <a:pt x="1929538" y="1255363"/>
                  <a:pt x="1893376" y="1007390"/>
                  <a:pt x="1818468" y="911817"/>
                </a:cubicBezTo>
                <a:cubicBezTo>
                  <a:pt x="1743560" y="816244"/>
                  <a:pt x="1490420" y="847241"/>
                  <a:pt x="1415512" y="756834"/>
                </a:cubicBezTo>
                <a:cubicBezTo>
                  <a:pt x="1340604" y="666427"/>
                  <a:pt x="1394848" y="467532"/>
                  <a:pt x="1369017" y="369376"/>
                </a:cubicBezTo>
                <a:cubicBezTo>
                  <a:pt x="1343187" y="271220"/>
                  <a:pt x="1307024" y="214393"/>
                  <a:pt x="1276027" y="167898"/>
                </a:cubicBezTo>
                <a:close/>
              </a:path>
            </a:pathLst>
          </a:custGeom>
          <a:noFill/>
          <a:ln w="101600">
            <a:solidFill>
              <a:schemeClr val="accent1">
                <a:lumMod val="75000"/>
              </a:schemeClr>
            </a:solidFill>
            <a:prstDash val="sysDot"/>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0" y="2514600"/>
            <a:ext cx="1447800" cy="457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53200" y="3276600"/>
            <a:ext cx="990600" cy="3810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TextBox 12"/>
          <p:cNvSpPr txBox="1">
            <a:spLocks noChangeArrowheads="1"/>
          </p:cNvSpPr>
          <p:nvPr/>
        </p:nvSpPr>
        <p:spPr bwMode="auto">
          <a:xfrm>
            <a:off x="0" y="914400"/>
            <a:ext cx="9144000" cy="769441"/>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see a local example….</a:t>
            </a:r>
            <a:endParaRPr lang="en-US" sz="4400" b="1" dirty="0">
              <a:solidFill>
                <a:schemeClr val="bg1"/>
              </a:solidFill>
              <a:latin typeface="Tempus Sans ITC" pitchFamily="82" charset="0"/>
            </a:endParaRPr>
          </a:p>
        </p:txBody>
      </p:sp>
      <p:grpSp>
        <p:nvGrpSpPr>
          <p:cNvPr id="3" name="Group 15"/>
          <p:cNvGrpSpPr/>
          <p:nvPr/>
        </p:nvGrpSpPr>
        <p:grpSpPr>
          <a:xfrm>
            <a:off x="3733800" y="2404872"/>
            <a:ext cx="2895600" cy="871728"/>
            <a:chOff x="3733800" y="2404872"/>
            <a:chExt cx="2895600" cy="871728"/>
          </a:xfrm>
        </p:grpSpPr>
        <p:cxnSp>
          <p:nvCxnSpPr>
            <p:cNvPr id="7" name="Straight Connector 6"/>
            <p:cNvCxnSpPr/>
            <p:nvPr/>
          </p:nvCxnSpPr>
          <p:spPr>
            <a:xfrm>
              <a:off x="3733800" y="2743200"/>
              <a:ext cx="2895600" cy="533400"/>
            </a:xfrm>
            <a:prstGeom prst="line">
              <a:avLst/>
            </a:prstGeom>
            <a:ln w="101600">
              <a:solidFill>
                <a:srgbClr val="FF0000"/>
              </a:solidFill>
              <a:prstDash val="solid"/>
              <a:headEnd type="diamond"/>
              <a:tailEnd type="diamon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600000">
              <a:off x="3828988" y="2404872"/>
              <a:ext cx="2750502" cy="523220"/>
            </a:xfrm>
            <a:prstGeom prst="rect">
              <a:avLst/>
            </a:prstGeom>
            <a:solidFill>
              <a:schemeClr val="bg1">
                <a:lumMod val="85000"/>
                <a:alpha val="97000"/>
              </a:schemeClr>
            </a:solidFill>
          </p:spPr>
          <p:txBody>
            <a:bodyPr wrap="square" rtlCol="0">
              <a:spAutoFit/>
            </a:bodyPr>
            <a:lstStyle/>
            <a:p>
              <a:r>
                <a:rPr lang="en-US" sz="2800" b="1" dirty="0" smtClean="0">
                  <a:solidFill>
                    <a:srgbClr val="FF0000"/>
                  </a:solidFill>
                  <a:latin typeface="Comic Sans MS" pitchFamily="66" charset="0"/>
                  <a:cs typeface="Arial" pitchFamily="34" charset="0"/>
                </a:rPr>
                <a:t>cross-section</a:t>
              </a:r>
              <a:endParaRPr lang="en-US" sz="2800" b="1" dirty="0">
                <a:solidFill>
                  <a:srgbClr val="FF0000"/>
                </a:solidFill>
                <a:latin typeface="Comic Sans MS" pitchFamily="66"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19800"/>
            <a:ext cx="91440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4274" name="Picture 2" descr="Williamson Co cross section"/>
          <p:cNvPicPr>
            <a:picLocks noChangeAspect="1" noChangeArrowheads="1"/>
          </p:cNvPicPr>
          <p:nvPr/>
        </p:nvPicPr>
        <p:blipFill>
          <a:blip r:embed="rId3" cstate="print"/>
          <a:srcRect/>
          <a:stretch>
            <a:fillRect/>
          </a:stretch>
        </p:blipFill>
        <p:spPr bwMode="auto">
          <a:xfrm>
            <a:off x="-23812" y="990601"/>
            <a:ext cx="9167812" cy="5334000"/>
          </a:xfrm>
          <a:prstGeom prst="rect">
            <a:avLst/>
          </a:prstGeom>
          <a:noFill/>
          <a:ln w="9525">
            <a:noFill/>
            <a:miter lim="800000"/>
            <a:headEnd/>
            <a:tailEnd/>
          </a:ln>
        </p:spPr>
      </p:pic>
      <p:sp>
        <p:nvSpPr>
          <p:cNvPr id="32" name="Rectangle 31"/>
          <p:cNvSpPr/>
          <p:nvPr/>
        </p:nvSpPr>
        <p:spPr>
          <a:xfrm>
            <a:off x="6248400" y="1066800"/>
            <a:ext cx="2895600" cy="1143000"/>
          </a:xfrm>
          <a:prstGeom prst="rect">
            <a:avLst/>
          </a:prstGeom>
          <a:solidFill>
            <a:srgbClr val="E4E4E4"/>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938" y="2667000"/>
            <a:ext cx="9144938" cy="3849688"/>
          </a:xfrm>
          <a:custGeom>
            <a:avLst/>
            <a:gdLst>
              <a:gd name="connsiteX0" fmla="*/ 8403021 w 8403021"/>
              <a:gd name="connsiteY0" fmla="*/ 3468414 h 3468414"/>
              <a:gd name="connsiteX1" fmla="*/ 5691352 w 8403021"/>
              <a:gd name="connsiteY1" fmla="*/ 3058510 h 3468414"/>
              <a:gd name="connsiteX2" fmla="*/ 5644055 w 8403021"/>
              <a:gd name="connsiteY2" fmla="*/ 3216165 h 3468414"/>
              <a:gd name="connsiteX3" fmla="*/ 3799490 w 8403021"/>
              <a:gd name="connsiteY3" fmla="*/ 2963917 h 3468414"/>
              <a:gd name="connsiteX4" fmla="*/ 3767959 w 8403021"/>
              <a:gd name="connsiteY4" fmla="*/ 2680138 h 3468414"/>
              <a:gd name="connsiteX5" fmla="*/ 3216165 w 8403021"/>
              <a:gd name="connsiteY5" fmla="*/ 2538248 h 3468414"/>
              <a:gd name="connsiteX6" fmla="*/ 3121572 w 8403021"/>
              <a:gd name="connsiteY6" fmla="*/ 2112579 h 3468414"/>
              <a:gd name="connsiteX7" fmla="*/ 1970690 w 8403021"/>
              <a:gd name="connsiteY7" fmla="*/ 1686910 h 3468414"/>
              <a:gd name="connsiteX8" fmla="*/ 1103586 w 8403021"/>
              <a:gd name="connsiteY8" fmla="*/ 1182414 h 3468414"/>
              <a:gd name="connsiteX9" fmla="*/ 425669 w 8403021"/>
              <a:gd name="connsiteY9" fmla="*/ 614855 h 3468414"/>
              <a:gd name="connsiteX10" fmla="*/ 0 w 8403021"/>
              <a:gd name="connsiteY10" fmla="*/ 126124 h 3468414"/>
              <a:gd name="connsiteX11" fmla="*/ 851338 w 8403021"/>
              <a:gd name="connsiteY11" fmla="*/ 173421 h 3468414"/>
              <a:gd name="connsiteX12" fmla="*/ 1907628 w 8403021"/>
              <a:gd name="connsiteY12" fmla="*/ 141889 h 3468414"/>
              <a:gd name="connsiteX13" fmla="*/ 2711669 w 8403021"/>
              <a:gd name="connsiteY13" fmla="*/ 0 h 3468414"/>
              <a:gd name="connsiteX14" fmla="*/ 4114800 w 8403021"/>
              <a:gd name="connsiteY14" fmla="*/ 47296 h 3468414"/>
              <a:gd name="connsiteX15" fmla="*/ 5376041 w 8403021"/>
              <a:gd name="connsiteY15" fmla="*/ 173421 h 3468414"/>
              <a:gd name="connsiteX16" fmla="*/ 5912069 w 8403021"/>
              <a:gd name="connsiteY16" fmla="*/ 141889 h 3468414"/>
              <a:gd name="connsiteX17" fmla="*/ 6542690 w 8403021"/>
              <a:gd name="connsiteY17" fmla="*/ 126124 h 3468414"/>
              <a:gd name="connsiteX18" fmla="*/ 6700345 w 8403021"/>
              <a:gd name="connsiteY18" fmla="*/ 141889 h 3468414"/>
              <a:gd name="connsiteX19" fmla="*/ 7614745 w 8403021"/>
              <a:gd name="connsiteY19" fmla="*/ 141889 h 3468414"/>
              <a:gd name="connsiteX20" fmla="*/ 8355724 w 8403021"/>
              <a:gd name="connsiteY20" fmla="*/ 189186 h 3468414"/>
              <a:gd name="connsiteX21" fmla="*/ 8403021 w 8403021"/>
              <a:gd name="connsiteY21" fmla="*/ 3468414 h 34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03021" h="3468414">
                <a:moveTo>
                  <a:pt x="8403021" y="3468414"/>
                </a:moveTo>
                <a:lnTo>
                  <a:pt x="5691352" y="3058510"/>
                </a:lnTo>
                <a:lnTo>
                  <a:pt x="5644055" y="3216165"/>
                </a:lnTo>
                <a:lnTo>
                  <a:pt x="3799490" y="2963917"/>
                </a:lnTo>
                <a:lnTo>
                  <a:pt x="3767959" y="2680138"/>
                </a:lnTo>
                <a:lnTo>
                  <a:pt x="3216165" y="2538248"/>
                </a:lnTo>
                <a:lnTo>
                  <a:pt x="3121572" y="2112579"/>
                </a:lnTo>
                <a:lnTo>
                  <a:pt x="1970690" y="1686910"/>
                </a:lnTo>
                <a:lnTo>
                  <a:pt x="1103586" y="1182414"/>
                </a:lnTo>
                <a:lnTo>
                  <a:pt x="425669" y="614855"/>
                </a:lnTo>
                <a:lnTo>
                  <a:pt x="0" y="126124"/>
                </a:lnTo>
                <a:lnTo>
                  <a:pt x="851338" y="173421"/>
                </a:lnTo>
                <a:lnTo>
                  <a:pt x="1907628" y="141889"/>
                </a:lnTo>
                <a:lnTo>
                  <a:pt x="2711669" y="0"/>
                </a:lnTo>
                <a:lnTo>
                  <a:pt x="4114800" y="47296"/>
                </a:lnTo>
                <a:lnTo>
                  <a:pt x="5376041" y="173421"/>
                </a:lnTo>
                <a:lnTo>
                  <a:pt x="5912069" y="141889"/>
                </a:lnTo>
                <a:lnTo>
                  <a:pt x="6542690" y="126124"/>
                </a:lnTo>
                <a:cubicBezTo>
                  <a:pt x="6689802" y="142469"/>
                  <a:pt x="6636992" y="141889"/>
                  <a:pt x="6700345" y="141889"/>
                </a:cubicBezTo>
                <a:lnTo>
                  <a:pt x="7614745" y="141889"/>
                </a:lnTo>
                <a:lnTo>
                  <a:pt x="8355724" y="189186"/>
                </a:lnTo>
                <a:lnTo>
                  <a:pt x="8403021" y="3468414"/>
                </a:lnTo>
                <a:close/>
              </a:path>
            </a:pathLst>
          </a:custGeom>
          <a:solidFill>
            <a:srgbClr val="00B050">
              <a:alpha val="59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a:spLocks noChangeArrowheads="1"/>
          </p:cNvSpPr>
          <p:nvPr/>
        </p:nvSpPr>
        <p:spPr bwMode="auto">
          <a:xfrm>
            <a:off x="1993003" y="3657600"/>
            <a:ext cx="7150997" cy="461665"/>
          </a:xfrm>
          <a:prstGeom prst="rect">
            <a:avLst/>
          </a:prstGeom>
          <a:noFill/>
          <a:ln w="9525">
            <a:noFill/>
            <a:miter lim="800000"/>
            <a:headEnd/>
            <a:tailEnd/>
          </a:ln>
        </p:spPr>
        <p:txBody>
          <a:bodyPr wrap="none">
            <a:spAutoFit/>
          </a:bodyPr>
          <a:lstStyle/>
          <a:p>
            <a:r>
              <a:rPr lang="en-US" sz="2400" b="1" dirty="0" smtClean="0"/>
              <a:t>Layers of sedimentary </a:t>
            </a:r>
            <a:r>
              <a:rPr lang="en-US" sz="2400" b="1" dirty="0"/>
              <a:t>rocks 145 to 65 million years </a:t>
            </a:r>
            <a:r>
              <a:rPr lang="en-US" sz="2400" b="1" dirty="0" smtClean="0"/>
              <a:t>old</a:t>
            </a:r>
            <a:endParaRPr lang="en-US" sz="2400" b="1" dirty="0"/>
          </a:p>
        </p:txBody>
      </p:sp>
      <p:sp>
        <p:nvSpPr>
          <p:cNvPr id="24" name="Freeform 23"/>
          <p:cNvSpPr/>
          <p:nvPr/>
        </p:nvSpPr>
        <p:spPr>
          <a:xfrm>
            <a:off x="-85508" y="2844598"/>
            <a:ext cx="9253104" cy="3997527"/>
          </a:xfrm>
          <a:custGeom>
            <a:avLst/>
            <a:gdLst>
              <a:gd name="connsiteX0" fmla="*/ 8481848 w 8481848"/>
              <a:gd name="connsiteY0" fmla="*/ 3389586 h 3704896"/>
              <a:gd name="connsiteX1" fmla="*/ 8466083 w 8481848"/>
              <a:gd name="connsiteY1" fmla="*/ 3704896 h 3704896"/>
              <a:gd name="connsiteX2" fmla="*/ 110358 w 8481848"/>
              <a:gd name="connsiteY2" fmla="*/ 3610303 h 3704896"/>
              <a:gd name="connsiteX3" fmla="*/ 0 w 8481848"/>
              <a:gd name="connsiteY3" fmla="*/ 0 h 3704896"/>
              <a:gd name="connsiteX4" fmla="*/ 898634 w 8481848"/>
              <a:gd name="connsiteY4" fmla="*/ 914400 h 3704896"/>
              <a:gd name="connsiteX5" fmla="*/ 1560786 w 8481848"/>
              <a:gd name="connsiteY5" fmla="*/ 1324303 h 3704896"/>
              <a:gd name="connsiteX6" fmla="*/ 2317531 w 8481848"/>
              <a:gd name="connsiteY6" fmla="*/ 1749972 h 3704896"/>
              <a:gd name="connsiteX7" fmla="*/ 3011214 w 8481848"/>
              <a:gd name="connsiteY7" fmla="*/ 1970690 h 3704896"/>
              <a:gd name="connsiteX8" fmla="*/ 3200400 w 8481848"/>
              <a:gd name="connsiteY8" fmla="*/ 2033752 h 3704896"/>
              <a:gd name="connsiteX9" fmla="*/ 3294993 w 8481848"/>
              <a:gd name="connsiteY9" fmla="*/ 2538248 h 3704896"/>
              <a:gd name="connsiteX10" fmla="*/ 3279227 w 8481848"/>
              <a:gd name="connsiteY10" fmla="*/ 2443655 h 3704896"/>
              <a:gd name="connsiteX11" fmla="*/ 3831021 w 8481848"/>
              <a:gd name="connsiteY11" fmla="*/ 2617076 h 3704896"/>
              <a:gd name="connsiteX12" fmla="*/ 3925614 w 8481848"/>
              <a:gd name="connsiteY12" fmla="*/ 2948152 h 3704896"/>
              <a:gd name="connsiteX13" fmla="*/ 5738648 w 8481848"/>
              <a:gd name="connsiteY13" fmla="*/ 3137338 h 3704896"/>
              <a:gd name="connsiteX14" fmla="*/ 5801710 w 8481848"/>
              <a:gd name="connsiteY14" fmla="*/ 2963917 h 3704896"/>
              <a:gd name="connsiteX15" fmla="*/ 8481848 w 8481848"/>
              <a:gd name="connsiteY15" fmla="*/ 3389586 h 37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81848" h="3704896">
                <a:moveTo>
                  <a:pt x="8481848" y="3389586"/>
                </a:moveTo>
                <a:lnTo>
                  <a:pt x="8466083" y="3704896"/>
                </a:lnTo>
                <a:lnTo>
                  <a:pt x="110358" y="3610303"/>
                </a:lnTo>
                <a:lnTo>
                  <a:pt x="0" y="0"/>
                </a:lnTo>
                <a:lnTo>
                  <a:pt x="898634" y="914400"/>
                </a:lnTo>
                <a:lnTo>
                  <a:pt x="1560786" y="1324303"/>
                </a:lnTo>
                <a:lnTo>
                  <a:pt x="2317531" y="1749972"/>
                </a:lnTo>
                <a:lnTo>
                  <a:pt x="3011214" y="1970690"/>
                </a:lnTo>
                <a:lnTo>
                  <a:pt x="3200400" y="2033752"/>
                </a:lnTo>
                <a:lnTo>
                  <a:pt x="3294993" y="2538248"/>
                </a:lnTo>
                <a:lnTo>
                  <a:pt x="3279227" y="2443655"/>
                </a:lnTo>
                <a:lnTo>
                  <a:pt x="3831021" y="2617076"/>
                </a:lnTo>
                <a:lnTo>
                  <a:pt x="3925614" y="2948152"/>
                </a:lnTo>
                <a:lnTo>
                  <a:pt x="5738648" y="3137338"/>
                </a:lnTo>
                <a:lnTo>
                  <a:pt x="5801710" y="2963917"/>
                </a:lnTo>
                <a:lnTo>
                  <a:pt x="8481848" y="3389586"/>
                </a:lnTo>
                <a:close/>
              </a:path>
            </a:pathLst>
          </a:custGeom>
          <a:solidFill>
            <a:srgbClr val="FF0000">
              <a:alpha val="77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a:spLocks noChangeArrowheads="1"/>
          </p:cNvSpPr>
          <p:nvPr/>
        </p:nvSpPr>
        <p:spPr bwMode="auto">
          <a:xfrm>
            <a:off x="26220" y="5638800"/>
            <a:ext cx="4012380" cy="1200329"/>
          </a:xfrm>
          <a:prstGeom prst="rect">
            <a:avLst/>
          </a:prstGeom>
          <a:noFill/>
          <a:ln w="9525">
            <a:noFill/>
            <a:miter lim="800000"/>
            <a:headEnd/>
            <a:tailEnd/>
          </a:ln>
        </p:spPr>
        <p:txBody>
          <a:bodyPr wrap="none">
            <a:spAutoFit/>
          </a:bodyPr>
          <a:lstStyle/>
          <a:p>
            <a:pPr algn="ctr"/>
            <a:r>
              <a:rPr lang="en-US" sz="2400" b="1" dirty="0"/>
              <a:t>Continental </a:t>
            </a:r>
            <a:r>
              <a:rPr lang="en-US" sz="2400" b="1" dirty="0" smtClean="0"/>
              <a:t>Crust – </a:t>
            </a:r>
          </a:p>
          <a:p>
            <a:pPr algn="ctr"/>
            <a:r>
              <a:rPr lang="en-US" sz="2400" b="1" dirty="0" smtClean="0"/>
              <a:t>metamorphic &amp; igneous rocks</a:t>
            </a:r>
          </a:p>
          <a:p>
            <a:pPr algn="ctr"/>
            <a:endParaRPr lang="en-US" sz="2400" b="1" dirty="0"/>
          </a:p>
        </p:txBody>
      </p:sp>
      <p:sp>
        <p:nvSpPr>
          <p:cNvPr id="14" name="Freeform 13"/>
          <p:cNvSpPr/>
          <p:nvPr/>
        </p:nvSpPr>
        <p:spPr>
          <a:xfrm>
            <a:off x="-5197" y="2590800"/>
            <a:ext cx="9149197" cy="2209800"/>
          </a:xfrm>
          <a:custGeom>
            <a:avLst/>
            <a:gdLst>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94593 w 8387256"/>
              <a:gd name="connsiteY15" fmla="*/ 1497724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075536 w 8387256"/>
              <a:gd name="connsiteY23" fmla="*/ 216912 h 1797269"/>
              <a:gd name="connsiteX24" fmla="*/ 5596759 w 8387256"/>
              <a:gd name="connsiteY24" fmla="*/ 204952 h 1797269"/>
              <a:gd name="connsiteX25" fmla="*/ 6526924 w 8387256"/>
              <a:gd name="connsiteY25" fmla="*/ 173421 h 1797269"/>
              <a:gd name="connsiteX26" fmla="*/ 7551683 w 8387256"/>
              <a:gd name="connsiteY26" fmla="*/ 173421 h 1797269"/>
              <a:gd name="connsiteX27" fmla="*/ 8308428 w 8387256"/>
              <a:gd name="connsiteY27" fmla="*/ 204952 h 1797269"/>
              <a:gd name="connsiteX28" fmla="*/ 8355724 w 8387256"/>
              <a:gd name="connsiteY28" fmla="*/ 204952 h 1797269"/>
              <a:gd name="connsiteX29" fmla="*/ 8387256 w 8387256"/>
              <a:gd name="connsiteY29"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6526924 w 8387256"/>
              <a:gd name="connsiteY23" fmla="*/ 173421 h 1797269"/>
              <a:gd name="connsiteX24" fmla="*/ 7551683 w 8387256"/>
              <a:gd name="connsiteY24" fmla="*/ 173421 h 1797269"/>
              <a:gd name="connsiteX25" fmla="*/ 8308428 w 8387256"/>
              <a:gd name="connsiteY25" fmla="*/ 204952 h 1797269"/>
              <a:gd name="connsiteX26" fmla="*/ 8355724 w 8387256"/>
              <a:gd name="connsiteY26" fmla="*/ 204952 h 1797269"/>
              <a:gd name="connsiteX27" fmla="*/ 8387256 w 8387256"/>
              <a:gd name="connsiteY27"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6526924 w 8387256"/>
              <a:gd name="connsiteY22" fmla="*/ 173421 h 1797269"/>
              <a:gd name="connsiteX23" fmla="*/ 7551683 w 8387256"/>
              <a:gd name="connsiteY23" fmla="*/ 173421 h 1797269"/>
              <a:gd name="connsiteX24" fmla="*/ 8308428 w 8387256"/>
              <a:gd name="connsiteY24" fmla="*/ 204952 h 1797269"/>
              <a:gd name="connsiteX25" fmla="*/ 8355724 w 8387256"/>
              <a:gd name="connsiteY25" fmla="*/ 204952 h 1797269"/>
              <a:gd name="connsiteX26" fmla="*/ 8387256 w 8387256"/>
              <a:gd name="connsiteY26" fmla="*/ 1797269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7256" h="1797269">
                <a:moveTo>
                  <a:pt x="8387256" y="1797269"/>
                </a:moveTo>
                <a:lnTo>
                  <a:pt x="7630511" y="1671145"/>
                </a:lnTo>
                <a:lnTo>
                  <a:pt x="6542690" y="1592318"/>
                </a:lnTo>
                <a:lnTo>
                  <a:pt x="6038193" y="1592318"/>
                </a:lnTo>
                <a:lnTo>
                  <a:pt x="5644056" y="1623849"/>
                </a:lnTo>
                <a:lnTo>
                  <a:pt x="4792718" y="1623849"/>
                </a:lnTo>
                <a:lnTo>
                  <a:pt x="4335518" y="1639614"/>
                </a:lnTo>
                <a:lnTo>
                  <a:pt x="3704897" y="1655380"/>
                </a:lnTo>
                <a:lnTo>
                  <a:pt x="3200400" y="1671145"/>
                </a:lnTo>
                <a:lnTo>
                  <a:pt x="2711669" y="1592318"/>
                </a:lnTo>
                <a:lnTo>
                  <a:pt x="2175642" y="1560787"/>
                </a:lnTo>
                <a:lnTo>
                  <a:pt x="1781504" y="1529256"/>
                </a:lnTo>
                <a:lnTo>
                  <a:pt x="1418897" y="1529256"/>
                </a:lnTo>
                <a:lnTo>
                  <a:pt x="740980" y="1466193"/>
                </a:lnTo>
                <a:lnTo>
                  <a:pt x="409904" y="1529256"/>
                </a:lnTo>
                <a:lnTo>
                  <a:pt x="0" y="1540516"/>
                </a:lnTo>
                <a:lnTo>
                  <a:pt x="0" y="141890"/>
                </a:lnTo>
                <a:lnTo>
                  <a:pt x="772511" y="173421"/>
                </a:lnTo>
                <a:lnTo>
                  <a:pt x="1970690" y="173421"/>
                </a:lnTo>
                <a:lnTo>
                  <a:pt x="2806262" y="0"/>
                </a:lnTo>
                <a:lnTo>
                  <a:pt x="4051738" y="63062"/>
                </a:lnTo>
                <a:lnTo>
                  <a:pt x="4792718" y="173421"/>
                </a:lnTo>
                <a:lnTo>
                  <a:pt x="6526924" y="173421"/>
                </a:lnTo>
                <a:lnTo>
                  <a:pt x="7551683" y="173421"/>
                </a:lnTo>
                <a:lnTo>
                  <a:pt x="8308428" y="204952"/>
                </a:lnTo>
                <a:lnTo>
                  <a:pt x="8355724" y="204952"/>
                </a:lnTo>
                <a:lnTo>
                  <a:pt x="8387256" y="1797269"/>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76921">
            <a:off x="1597477" y="3271347"/>
            <a:ext cx="7325114" cy="1066800"/>
          </a:xfrm>
          <a:prstGeom prst="rightArrow">
            <a:avLst/>
          </a:prstGeom>
          <a:solidFill>
            <a:schemeClr val="bg1">
              <a:lumMod val="75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a:spLocks noChangeArrowheads="1"/>
          </p:cNvSpPr>
          <p:nvPr/>
        </p:nvSpPr>
        <p:spPr bwMode="auto">
          <a:xfrm rot="206697">
            <a:off x="1562660" y="3577770"/>
            <a:ext cx="7499894" cy="400110"/>
          </a:xfrm>
          <a:prstGeom prst="rect">
            <a:avLst/>
          </a:prstGeom>
          <a:noFill/>
          <a:ln w="9525">
            <a:noFill/>
            <a:miter lim="800000"/>
            <a:headEnd/>
            <a:tailEnd/>
          </a:ln>
        </p:spPr>
        <p:txBody>
          <a:bodyPr wrap="square">
            <a:spAutoFit/>
          </a:bodyPr>
          <a:lstStyle/>
          <a:p>
            <a:r>
              <a:rPr lang="en-US" sz="2000" b="1" dirty="0"/>
              <a:t>Rocks </a:t>
            </a:r>
            <a:r>
              <a:rPr lang="en-US" sz="2000" b="1" dirty="0" smtClean="0"/>
              <a:t>are weathered &amp; debris moved </a:t>
            </a:r>
            <a:r>
              <a:rPr lang="en-US" sz="2000" b="1" dirty="0"/>
              <a:t>by rivers to the Gulf of </a:t>
            </a:r>
            <a:r>
              <a:rPr lang="en-US" sz="2000" b="1" dirty="0" smtClean="0"/>
              <a:t>Mexico</a:t>
            </a:r>
            <a:endParaRPr lang="en-US" sz="2000" b="1" dirty="0"/>
          </a:p>
        </p:txBody>
      </p:sp>
      <p:sp>
        <p:nvSpPr>
          <p:cNvPr id="26" name="Freeform 25"/>
          <p:cNvSpPr/>
          <p:nvPr/>
        </p:nvSpPr>
        <p:spPr>
          <a:xfrm>
            <a:off x="0" y="4343400"/>
            <a:ext cx="9144000" cy="484189"/>
          </a:xfrm>
          <a:custGeom>
            <a:avLst/>
            <a:gdLst>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396359 w 8403021"/>
              <a:gd name="connsiteY8" fmla="*/ 110359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350126 w 8403021"/>
              <a:gd name="connsiteY12" fmla="*/ 120050 h 441435"/>
              <a:gd name="connsiteX13" fmla="*/ 0 w 8403021"/>
              <a:gd name="connsiteY13" fmla="*/ 0 h 441435"/>
              <a:gd name="connsiteX0" fmla="*/ 8403021 w 8403021"/>
              <a:gd name="connsiteY0" fmla="*/ 381410 h 381410"/>
              <a:gd name="connsiteX1" fmla="*/ 7535917 w 8403021"/>
              <a:gd name="connsiteY1" fmla="*/ 223755 h 381410"/>
              <a:gd name="connsiteX2" fmla="*/ 6810703 w 8403021"/>
              <a:gd name="connsiteY2" fmla="*/ 129162 h 381410"/>
              <a:gd name="connsiteX3" fmla="*/ 5990896 w 8403021"/>
              <a:gd name="connsiteY3" fmla="*/ 144927 h 381410"/>
              <a:gd name="connsiteX4" fmla="*/ 5517931 w 8403021"/>
              <a:gd name="connsiteY4" fmla="*/ 223755 h 381410"/>
              <a:gd name="connsiteX5" fmla="*/ 4445876 w 8403021"/>
              <a:gd name="connsiteY5" fmla="*/ 207989 h 381410"/>
              <a:gd name="connsiteX6" fmla="*/ 3389586 w 8403021"/>
              <a:gd name="connsiteY6" fmla="*/ 223755 h 381410"/>
              <a:gd name="connsiteX7" fmla="*/ 2885090 w 8403021"/>
              <a:gd name="connsiteY7" fmla="*/ 144927 h 381410"/>
              <a:gd name="connsiteX8" fmla="*/ 2240806 w 8403021"/>
              <a:gd name="connsiteY8" fmla="*/ 120050 h 381410"/>
              <a:gd name="connsiteX9" fmla="*/ 1890680 w 8403021"/>
              <a:gd name="connsiteY9" fmla="*/ 120050 h 381410"/>
              <a:gd name="connsiteX10" fmla="*/ 1260453 w 8403021"/>
              <a:gd name="connsiteY10" fmla="*/ 60025 h 381410"/>
              <a:gd name="connsiteX11" fmla="*/ 770277 w 8403021"/>
              <a:gd name="connsiteY11" fmla="*/ 0 h 381410"/>
              <a:gd name="connsiteX12" fmla="*/ 350126 w 8403021"/>
              <a:gd name="connsiteY12" fmla="*/ 60025 h 381410"/>
              <a:gd name="connsiteX13" fmla="*/ 0 w 8403021"/>
              <a:gd name="connsiteY13" fmla="*/ 60025 h 3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3021" h="381410">
                <a:moveTo>
                  <a:pt x="8403021" y="381410"/>
                </a:moveTo>
                <a:lnTo>
                  <a:pt x="7535917" y="223755"/>
                </a:lnTo>
                <a:lnTo>
                  <a:pt x="6810703" y="129162"/>
                </a:lnTo>
                <a:lnTo>
                  <a:pt x="5990896" y="144927"/>
                </a:lnTo>
                <a:lnTo>
                  <a:pt x="5517931" y="223755"/>
                </a:lnTo>
                <a:lnTo>
                  <a:pt x="4445876" y="207989"/>
                </a:lnTo>
                <a:lnTo>
                  <a:pt x="3389586" y="223755"/>
                </a:lnTo>
                <a:lnTo>
                  <a:pt x="2885090" y="144927"/>
                </a:lnTo>
                <a:lnTo>
                  <a:pt x="2240806" y="120050"/>
                </a:lnTo>
                <a:cubicBezTo>
                  <a:pt x="2062355" y="100222"/>
                  <a:pt x="2048627" y="120050"/>
                  <a:pt x="1890680" y="120050"/>
                </a:cubicBezTo>
                <a:lnTo>
                  <a:pt x="1260453" y="60025"/>
                </a:lnTo>
                <a:lnTo>
                  <a:pt x="770277" y="0"/>
                </a:lnTo>
                <a:lnTo>
                  <a:pt x="350126" y="60025"/>
                </a:lnTo>
                <a:lnTo>
                  <a:pt x="0" y="60025"/>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2" name="Group 29"/>
          <p:cNvGrpSpPr/>
          <p:nvPr/>
        </p:nvGrpSpPr>
        <p:grpSpPr>
          <a:xfrm>
            <a:off x="3142070" y="1295400"/>
            <a:ext cx="2723181" cy="1439599"/>
            <a:chOff x="3142070" y="1295400"/>
            <a:chExt cx="2723181" cy="1439599"/>
          </a:xfrm>
        </p:grpSpPr>
        <p:sp>
          <p:nvSpPr>
            <p:cNvPr id="20" name="Down Arrow 19"/>
            <p:cNvSpPr/>
            <p:nvPr/>
          </p:nvSpPr>
          <p:spPr>
            <a:xfrm rot="20120085">
              <a:off x="5335547" y="1891342"/>
              <a:ext cx="484188" cy="843657"/>
            </a:xfrm>
            <a:prstGeom prst="downArrow">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a:spLocks noChangeArrowheads="1"/>
            </p:cNvSpPr>
            <p:nvPr/>
          </p:nvSpPr>
          <p:spPr bwMode="auto">
            <a:xfrm>
              <a:off x="3142070" y="1295400"/>
              <a:ext cx="2723181" cy="830997"/>
            </a:xfrm>
            <a:prstGeom prst="rect">
              <a:avLst/>
            </a:prstGeom>
            <a:solidFill>
              <a:srgbClr val="00B050"/>
            </a:solidFill>
            <a:ln w="57150">
              <a:solidFill>
                <a:schemeClr val="tx1"/>
              </a:solidFill>
              <a:miter lim="800000"/>
              <a:headEnd/>
              <a:tailEnd/>
            </a:ln>
          </p:spPr>
          <p:txBody>
            <a:bodyPr wrap="none">
              <a:spAutoFit/>
            </a:bodyPr>
            <a:lstStyle/>
            <a:p>
              <a:pPr algn="ctr"/>
              <a:r>
                <a:rPr lang="en-US" sz="2400" b="1" dirty="0">
                  <a:effectLst>
                    <a:outerShdw dist="38100" dir="7200000" algn="ctr" rotWithShape="0">
                      <a:schemeClr val="bg1"/>
                    </a:outerShdw>
                  </a:effectLst>
                </a:rPr>
                <a:t>Land surface </a:t>
              </a:r>
            </a:p>
            <a:p>
              <a:pPr algn="ctr"/>
              <a:r>
                <a:rPr lang="en-US" sz="2400" b="1" dirty="0">
                  <a:effectLst>
                    <a:outerShdw dist="38100" dir="7200000" algn="ctr" rotWithShape="0">
                      <a:schemeClr val="bg1"/>
                    </a:outerShdw>
                  </a:effectLst>
                </a:rPr>
                <a:t>65 million years ago</a:t>
              </a:r>
            </a:p>
          </p:txBody>
        </p:sp>
      </p:grpSp>
      <p:sp>
        <p:nvSpPr>
          <p:cNvPr id="18" name="Freeform 17"/>
          <p:cNvSpPr/>
          <p:nvPr/>
        </p:nvSpPr>
        <p:spPr>
          <a:xfrm>
            <a:off x="0" y="2667000"/>
            <a:ext cx="9144000" cy="228600"/>
          </a:xfrm>
          <a:custGeom>
            <a:avLst/>
            <a:gdLst>
              <a:gd name="connsiteX0" fmla="*/ 0 w 8418787"/>
              <a:gd name="connsiteY0" fmla="*/ 126124 h 204952"/>
              <a:gd name="connsiteX1" fmla="*/ 756745 w 8418787"/>
              <a:gd name="connsiteY1" fmla="*/ 157655 h 204952"/>
              <a:gd name="connsiteX2" fmla="*/ 1450428 w 8418787"/>
              <a:gd name="connsiteY2" fmla="*/ 141890 h 204952"/>
              <a:gd name="connsiteX3" fmla="*/ 1954925 w 8418787"/>
              <a:gd name="connsiteY3" fmla="*/ 110359 h 204952"/>
              <a:gd name="connsiteX4" fmla="*/ 2380593 w 8418787"/>
              <a:gd name="connsiteY4" fmla="*/ 63062 h 204952"/>
              <a:gd name="connsiteX5" fmla="*/ 2822028 w 8418787"/>
              <a:gd name="connsiteY5" fmla="*/ 0 h 204952"/>
              <a:gd name="connsiteX6" fmla="*/ 3878318 w 8418787"/>
              <a:gd name="connsiteY6" fmla="*/ 63062 h 204952"/>
              <a:gd name="connsiteX7" fmla="*/ 4556235 w 8418787"/>
              <a:gd name="connsiteY7" fmla="*/ 78828 h 204952"/>
              <a:gd name="connsiteX8" fmla="*/ 5281449 w 8418787"/>
              <a:gd name="connsiteY8" fmla="*/ 204952 h 204952"/>
              <a:gd name="connsiteX9" fmla="*/ 5533697 w 8418787"/>
              <a:gd name="connsiteY9" fmla="*/ 189187 h 204952"/>
              <a:gd name="connsiteX10" fmla="*/ 6921062 w 8418787"/>
              <a:gd name="connsiteY10" fmla="*/ 157655 h 204952"/>
              <a:gd name="connsiteX11" fmla="*/ 7488621 w 8418787"/>
              <a:gd name="connsiteY11" fmla="*/ 173421 h 204952"/>
              <a:gd name="connsiteX12" fmla="*/ 8087711 w 8418787"/>
              <a:gd name="connsiteY12" fmla="*/ 173421 h 204952"/>
              <a:gd name="connsiteX13" fmla="*/ 8418787 w 8418787"/>
              <a:gd name="connsiteY13" fmla="*/ 189187 h 20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18787" h="204952">
                <a:moveTo>
                  <a:pt x="0" y="126124"/>
                </a:moveTo>
                <a:lnTo>
                  <a:pt x="756745" y="157655"/>
                </a:lnTo>
                <a:lnTo>
                  <a:pt x="1450428" y="141890"/>
                </a:lnTo>
                <a:lnTo>
                  <a:pt x="1954925" y="110359"/>
                </a:lnTo>
                <a:lnTo>
                  <a:pt x="2380593" y="63062"/>
                </a:lnTo>
                <a:lnTo>
                  <a:pt x="2822028" y="0"/>
                </a:lnTo>
                <a:lnTo>
                  <a:pt x="3878318" y="63062"/>
                </a:lnTo>
                <a:lnTo>
                  <a:pt x="4556235" y="78828"/>
                </a:lnTo>
                <a:lnTo>
                  <a:pt x="5281449" y="204952"/>
                </a:lnTo>
                <a:lnTo>
                  <a:pt x="5533697" y="189187"/>
                </a:lnTo>
                <a:lnTo>
                  <a:pt x="6921062" y="157655"/>
                </a:lnTo>
                <a:lnTo>
                  <a:pt x="7488621" y="173421"/>
                </a:lnTo>
                <a:lnTo>
                  <a:pt x="8087711" y="173421"/>
                </a:lnTo>
                <a:lnTo>
                  <a:pt x="8418787" y="18918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3" name="Group 30"/>
          <p:cNvGrpSpPr/>
          <p:nvPr/>
        </p:nvGrpSpPr>
        <p:grpSpPr>
          <a:xfrm>
            <a:off x="76200" y="2438400"/>
            <a:ext cx="1861279" cy="1928476"/>
            <a:chOff x="381000" y="2667000"/>
            <a:chExt cx="1861279" cy="1928476"/>
          </a:xfrm>
        </p:grpSpPr>
        <p:sp>
          <p:nvSpPr>
            <p:cNvPr id="28" name="Down Arrow 27"/>
            <p:cNvSpPr/>
            <p:nvPr/>
          </p:nvSpPr>
          <p:spPr>
            <a:xfrm rot="20503505">
              <a:off x="1246121" y="3241291"/>
              <a:ext cx="484188" cy="1354185"/>
            </a:xfrm>
            <a:prstGeom prst="downArrow">
              <a:avLst>
                <a:gd name="adj1" fmla="val 50000"/>
                <a:gd name="adj2" fmla="val 69031"/>
              </a:avLst>
            </a:prstGeom>
            <a:solidFill>
              <a:srgbClr val="00B050"/>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26"/>
            <p:cNvSpPr txBox="1">
              <a:spLocks noChangeArrowheads="1"/>
            </p:cNvSpPr>
            <p:nvPr/>
          </p:nvSpPr>
          <p:spPr bwMode="auto">
            <a:xfrm>
              <a:off x="381000" y="2667000"/>
              <a:ext cx="1861279" cy="830997"/>
            </a:xfrm>
            <a:prstGeom prst="rect">
              <a:avLst/>
            </a:prstGeom>
            <a:solidFill>
              <a:srgbClr val="00B050"/>
            </a:solidFill>
            <a:ln w="57150">
              <a:solidFill>
                <a:schemeClr val="tx1"/>
              </a:solidFill>
              <a:prstDash val="sysDot"/>
              <a:miter lim="800000"/>
              <a:headEnd/>
              <a:tailEnd/>
            </a:ln>
          </p:spPr>
          <p:txBody>
            <a:bodyPr wrap="none">
              <a:spAutoFit/>
            </a:bodyPr>
            <a:lstStyle/>
            <a:p>
              <a:r>
                <a:rPr lang="en-US" sz="2400" b="1" dirty="0">
                  <a:effectLst>
                    <a:outerShdw dist="38100" dir="7200000" algn="ctr" rotWithShape="0">
                      <a:schemeClr val="bg1"/>
                    </a:outerShdw>
                  </a:effectLst>
                </a:rPr>
                <a:t>Present day</a:t>
              </a:r>
            </a:p>
            <a:p>
              <a:r>
                <a:rPr lang="en-US" sz="2400" b="1" dirty="0">
                  <a:effectLst>
                    <a:outerShdw dist="38100" dir="7200000" algn="ctr" rotWithShape="0">
                      <a:schemeClr val="bg1"/>
                    </a:outerShdw>
                  </a:effectLst>
                </a:rPr>
                <a:t>Land surface </a:t>
              </a:r>
            </a:p>
          </p:txBody>
        </p:sp>
      </p:grpSp>
      <p:cxnSp>
        <p:nvCxnSpPr>
          <p:cNvPr id="34" name="Straight Arrow Connector 33"/>
          <p:cNvCxnSpPr/>
          <p:nvPr/>
        </p:nvCxnSpPr>
        <p:spPr>
          <a:xfrm>
            <a:off x="4419600" y="2743200"/>
            <a:ext cx="76200" cy="1828800"/>
          </a:xfrm>
          <a:prstGeom prst="straightConnector1">
            <a:avLst/>
          </a:prstGeom>
          <a:ln w="1270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600200" y="3886200"/>
            <a:ext cx="23622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Oval 35"/>
          <p:cNvSpPr/>
          <p:nvPr/>
        </p:nvSpPr>
        <p:spPr>
          <a:xfrm>
            <a:off x="4648200" y="3124200"/>
            <a:ext cx="16764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3200400" y="1219200"/>
            <a:ext cx="2362200" cy="990600"/>
          </a:xfrm>
          <a:prstGeom prst="ellipse">
            <a:avLst/>
          </a:prstGeom>
          <a:ln w="1016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4" name="Group 40"/>
          <p:cNvGrpSpPr/>
          <p:nvPr/>
        </p:nvGrpSpPr>
        <p:grpSpPr>
          <a:xfrm>
            <a:off x="0" y="1905000"/>
            <a:ext cx="2057400" cy="2510612"/>
            <a:chOff x="-152400" y="1059540"/>
            <a:chExt cx="2057400" cy="2510612"/>
          </a:xfrm>
        </p:grpSpPr>
        <p:sp>
          <p:nvSpPr>
            <p:cNvPr id="33" name="TextBox 32"/>
            <p:cNvSpPr txBox="1"/>
            <p:nvPr/>
          </p:nvSpPr>
          <p:spPr>
            <a:xfrm>
              <a:off x="-152400" y="1059540"/>
              <a:ext cx="2057400" cy="461665"/>
            </a:xfrm>
            <a:prstGeom prst="rect">
              <a:avLst/>
            </a:prstGeom>
            <a:solidFill>
              <a:schemeClr val="bg1">
                <a:lumMod val="85000"/>
              </a:schemeClr>
            </a:solidFill>
            <a:ln w="25400">
              <a:solidFill>
                <a:schemeClr val="tx1"/>
              </a:solidFill>
            </a:ln>
          </p:spPr>
          <p:txBody>
            <a:bodyPr wrap="square" rtlCol="0">
              <a:spAutoFit/>
            </a:bodyPr>
            <a:lstStyle/>
            <a:p>
              <a:r>
                <a:rPr lang="en-US" sz="2400" b="1" dirty="0" smtClean="0">
                  <a:latin typeface="Comic Sans MS" pitchFamily="66" charset="0"/>
                  <a:cs typeface="Arial" pitchFamily="34" charset="0"/>
                </a:rPr>
                <a:t>Liberty Hill</a:t>
              </a:r>
              <a:endParaRPr lang="en-US" sz="2400" b="1" dirty="0">
                <a:latin typeface="Comic Sans MS" pitchFamily="66" charset="0"/>
                <a:cs typeface="Arial" pitchFamily="34" charset="0"/>
              </a:endParaRPr>
            </a:p>
          </p:txBody>
        </p:sp>
        <p:cxnSp>
          <p:nvCxnSpPr>
            <p:cNvPr id="40" name="Straight Connector 39"/>
            <p:cNvCxnSpPr>
              <a:stCxn id="33" idx="2"/>
            </p:cNvCxnSpPr>
            <p:nvPr/>
          </p:nvCxnSpPr>
          <p:spPr>
            <a:xfrm flipH="1">
              <a:off x="-56982" y="1521205"/>
              <a:ext cx="933282" cy="20489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4"/>
          <p:cNvGrpSpPr/>
          <p:nvPr/>
        </p:nvGrpSpPr>
        <p:grpSpPr>
          <a:xfrm rot="21077433">
            <a:off x="7649623" y="1949247"/>
            <a:ext cx="1456787" cy="2883913"/>
            <a:chOff x="7450309" y="1106868"/>
            <a:chExt cx="1456787" cy="2883913"/>
          </a:xfrm>
        </p:grpSpPr>
        <p:sp>
          <p:nvSpPr>
            <p:cNvPr id="29" name="TextBox 28"/>
            <p:cNvSpPr txBox="1"/>
            <p:nvPr/>
          </p:nvSpPr>
          <p:spPr>
            <a:xfrm rot="522567">
              <a:off x="7450309" y="1106868"/>
              <a:ext cx="1219200" cy="461665"/>
            </a:xfrm>
            <a:prstGeom prst="rect">
              <a:avLst/>
            </a:prstGeom>
            <a:solidFill>
              <a:schemeClr val="bg1">
                <a:lumMod val="85000"/>
              </a:schemeClr>
            </a:solidFill>
            <a:ln w="25400">
              <a:solidFill>
                <a:schemeClr val="tx1"/>
              </a:solidFill>
            </a:ln>
          </p:spPr>
          <p:txBody>
            <a:bodyPr wrap="square" rtlCol="0">
              <a:spAutoFit/>
            </a:bodyPr>
            <a:lstStyle/>
            <a:p>
              <a:r>
                <a:rPr lang="en-US" sz="2400" b="1" dirty="0" smtClean="0">
                  <a:latin typeface="Comic Sans MS" pitchFamily="66" charset="0"/>
                  <a:cs typeface="Arial" pitchFamily="34" charset="0"/>
                </a:rPr>
                <a:t>Taylor</a:t>
              </a:r>
              <a:endParaRPr lang="en-US" sz="2400" b="1" dirty="0">
                <a:latin typeface="Comic Sans MS" pitchFamily="66" charset="0"/>
                <a:cs typeface="Arial" pitchFamily="34" charset="0"/>
              </a:endParaRPr>
            </a:p>
          </p:txBody>
        </p:sp>
        <p:cxnSp>
          <p:nvCxnSpPr>
            <p:cNvPr id="43" name="Straight Connector 42"/>
            <p:cNvCxnSpPr>
              <a:stCxn id="29" idx="2"/>
              <a:endCxn id="14" idx="0"/>
            </p:cNvCxnSpPr>
            <p:nvPr/>
          </p:nvCxnSpPr>
          <p:spPr>
            <a:xfrm rot="16722567" flipH="1">
              <a:off x="7194829" y="2278514"/>
              <a:ext cx="2357734" cy="1066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a:spLocks noChangeArrowheads="1"/>
          </p:cNvSpPr>
          <p:nvPr/>
        </p:nvSpPr>
        <p:spPr bwMode="auto">
          <a:xfrm>
            <a:off x="0" y="4495800"/>
            <a:ext cx="1861279" cy="461665"/>
          </a:xfrm>
          <a:prstGeom prst="rect">
            <a:avLst/>
          </a:prstGeom>
          <a:solidFill>
            <a:schemeClr val="bg1">
              <a:lumMod val="95000"/>
            </a:schemeClr>
          </a:solidFill>
          <a:ln w="57150">
            <a:noFill/>
            <a:prstDash val="sysDot"/>
            <a:miter lim="800000"/>
            <a:headEnd/>
            <a:tailEnd/>
          </a:ln>
        </p:spPr>
        <p:txBody>
          <a:bodyPr wrap="none">
            <a:spAutoFit/>
          </a:bodyPr>
          <a:lstStyle/>
          <a:p>
            <a:r>
              <a:rPr lang="en-US" sz="2400" b="1" dirty="0" smtClean="0"/>
              <a:t>Land </a:t>
            </a:r>
            <a:r>
              <a:rPr lang="en-US" sz="2400" b="1" dirty="0"/>
              <a:t>surface </a:t>
            </a:r>
          </a:p>
        </p:txBody>
      </p:sp>
      <p:sp>
        <p:nvSpPr>
          <p:cNvPr id="39" name="TextBox 38"/>
          <p:cNvSpPr txBox="1">
            <a:spLocks noChangeArrowheads="1"/>
          </p:cNvSpPr>
          <p:nvPr/>
        </p:nvSpPr>
        <p:spPr bwMode="auto">
          <a:xfrm rot="809278">
            <a:off x="4598730" y="5189511"/>
            <a:ext cx="3880228" cy="646331"/>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ln w="9525">
            <a:noFill/>
            <a:miter lim="800000"/>
            <a:headEnd/>
            <a:tailEnd/>
          </a:ln>
        </p:spPr>
        <p:txBody>
          <a:bodyPr wrap="none">
            <a:spAutoFit/>
          </a:bodyPr>
          <a:lstStyle/>
          <a:p>
            <a:pPr algn="ctr"/>
            <a:r>
              <a:rPr lang="en-US" sz="3600" b="1" dirty="0" smtClean="0">
                <a:effectLst>
                  <a:outerShdw dist="50800" dir="5400000" algn="ctr" rotWithShape="0">
                    <a:schemeClr val="bg1"/>
                  </a:outerShdw>
                </a:effectLst>
              </a:rPr>
              <a:t>LIMESTONE LAYERS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p:cTn id="9" dur="1000" fill="hold"/>
                                        <p:tgtEl>
                                          <p:spTgt spid="62"/>
                                        </p:tgtEl>
                                        <p:attrNameLst>
                                          <p:attrName>ppt_w</p:attrName>
                                        </p:attrNameLst>
                                      </p:cBhvr>
                                      <p:tavLst>
                                        <p:tav tm="0">
                                          <p:val>
                                            <p:fltVal val="0"/>
                                          </p:val>
                                        </p:tav>
                                        <p:tav tm="100000">
                                          <p:val>
                                            <p:strVal val="#ppt_w"/>
                                          </p:val>
                                        </p:tav>
                                      </p:tavLst>
                                    </p:anim>
                                    <p:anim calcmode="lin" valueType="num">
                                      <p:cBhvr>
                                        <p:cTn id="10" dur="1000" fill="hold"/>
                                        <p:tgtEl>
                                          <p:spTgt spid="62"/>
                                        </p:tgtEl>
                                        <p:attrNameLst>
                                          <p:attrName>ppt_h</p:attrName>
                                        </p:attrNameLst>
                                      </p:cBhvr>
                                      <p:tavLst>
                                        <p:tav tm="0">
                                          <p:val>
                                            <p:fltVal val="0"/>
                                          </p:val>
                                        </p:tav>
                                        <p:tav tm="100000">
                                          <p:val>
                                            <p:strVal val="#ppt_h"/>
                                          </p:val>
                                        </p:tav>
                                      </p:tavLst>
                                    </p:anim>
                                    <p:animEffect transition="in" filter="fade">
                                      <p:cBhvr>
                                        <p:cTn id="11" dur="1000"/>
                                        <p:tgtEl>
                                          <p:spTgt spid="6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4"/>
                                        </p:tgtEl>
                                      </p:cBhvr>
                                    </p:animEffect>
                                    <p:set>
                                      <p:cBhvr>
                                        <p:cTn id="38" dur="1" fill="hold">
                                          <p:stCondLst>
                                            <p:cond delay="99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62"/>
                                        </p:tgtEl>
                                      </p:cBhvr>
                                    </p:animEffect>
                                    <p:set>
                                      <p:cBhvr>
                                        <p:cTn id="41" dur="1" fill="hold">
                                          <p:stCondLst>
                                            <p:cond delay="999"/>
                                          </p:stCondLst>
                                        </p:cTn>
                                        <p:tgtEl>
                                          <p:spTgt spid="6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6"/>
                                        </p:tgtEl>
                                      </p:cBhvr>
                                    </p:animEffect>
                                    <p:set>
                                      <p:cBhvr>
                                        <p:cTn id="44" dur="1" fill="hold">
                                          <p:stCondLst>
                                            <p:cond delay="999"/>
                                          </p:stCondLst>
                                        </p:cTn>
                                        <p:tgtEl>
                                          <p:spTgt spid="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39"/>
                                        </p:tgtEl>
                                      </p:cBhvr>
                                    </p:animEffect>
                                    <p:set>
                                      <p:cBhvr>
                                        <p:cTn id="47" dur="1" fill="hold">
                                          <p:stCondLst>
                                            <p:cond delay="999"/>
                                          </p:stCondLst>
                                        </p:cTn>
                                        <p:tgtEl>
                                          <p:spTgt spid="39"/>
                                        </p:tgtEl>
                                        <p:attrNameLst>
                                          <p:attrName>style.visibility</p:attrName>
                                        </p:attrNameLst>
                                      </p:cBhvr>
                                      <p:to>
                                        <p:strVal val="hidden"/>
                                      </p:to>
                                    </p:set>
                                  </p:childTnLst>
                                </p:cTn>
                              </p:par>
                            </p:childTnLst>
                          </p:cTn>
                        </p:par>
                        <p:par>
                          <p:cTn id="48" fill="hold">
                            <p:stCondLst>
                              <p:cond delay="1000"/>
                            </p:stCondLst>
                            <p:childTnLst>
                              <p:par>
                                <p:cTn id="49" presetID="22" presetClass="entr" presetSubtype="1"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1000"/>
                                        <p:tgtEl>
                                          <p:spTgt spid="2"/>
                                        </p:tgtEl>
                                      </p:cBhvr>
                                    </p:animEffect>
                                  </p:childTnLst>
                                </p:cTn>
                              </p:par>
                            </p:childTnLst>
                          </p:cTn>
                        </p:par>
                        <p:par>
                          <p:cTn id="52" fill="hold">
                            <p:stCondLst>
                              <p:cond delay="2000"/>
                            </p:stCondLst>
                            <p:childTnLst>
                              <p:par>
                                <p:cTn id="53" presetID="22" presetClass="exit" presetSubtype="1" fill="hold" grpId="2" nodeType="afterEffect">
                                  <p:stCondLst>
                                    <p:cond delay="0"/>
                                  </p:stCondLst>
                                  <p:childTnLst>
                                    <p:animEffect transition="out" filter="wipe(up)">
                                      <p:cBhvr>
                                        <p:cTn id="54" dur="2000"/>
                                        <p:tgtEl>
                                          <p:spTgt spid="14"/>
                                        </p:tgtEl>
                                      </p:cBhvr>
                                    </p:animEffect>
                                    <p:set>
                                      <p:cBhvr>
                                        <p:cTn id="55" dur="1" fill="hold">
                                          <p:stCondLst>
                                            <p:cond delay="1999"/>
                                          </p:stCondLst>
                                        </p:cTn>
                                        <p:tgtEl>
                                          <p:spTgt spid="14"/>
                                        </p:tgtEl>
                                        <p:attrNameLst>
                                          <p:attrName>style.visibility</p:attrName>
                                        </p:attrNameLst>
                                      </p:cBhvr>
                                      <p:to>
                                        <p:strVal val="hidden"/>
                                      </p:to>
                                    </p:set>
                                  </p:childTnLst>
                                </p:cTn>
                              </p:par>
                              <p:par>
                                <p:cTn id="56" presetID="16" presetClass="entr" presetSubtype="37"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Effect transition="in" filter="barn(outVertical)">
                                      <p:cBhvr>
                                        <p:cTn id="58" dur="1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2000"/>
                                        <p:tgtEl>
                                          <p:spTgt spid="1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up)">
                                      <p:cBhvr>
                                        <p:cTn id="66" dur="20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0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2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3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2000"/>
                                        <p:tgtEl>
                                          <p:spTgt spid="1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2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grpId="1" nodeType="clickEffect">
                                  <p:stCondLst>
                                    <p:cond delay="0"/>
                                  </p:stCondLst>
                                  <p:childTnLst>
                                    <p:animMotion origin="layout" path="M -2.77778E-6 4.07407E-6 L 0.4191 0.04907 " pathEditMode="relative" rAng="0" ptsTypes="AA">
                                      <p:cBhvr>
                                        <p:cTn id="91" dur="1000" fill="hold"/>
                                        <p:tgtEl>
                                          <p:spTgt spid="23"/>
                                        </p:tgtEl>
                                        <p:attrNameLst>
                                          <p:attrName>ppt_x</p:attrName>
                                          <p:attrName>ppt_y</p:attrName>
                                        </p:attrNameLst>
                                      </p:cBhvr>
                                      <p:rCtr x="210" y="25"/>
                                    </p:animMotion>
                                  </p:childTnLst>
                                </p:cTn>
                              </p:par>
                              <p:par>
                                <p:cTn id="92" presetID="63" presetClass="path" presetSubtype="0" accel="50000" decel="50000" fill="hold" grpId="1" nodeType="withEffect">
                                  <p:stCondLst>
                                    <p:cond delay="0"/>
                                  </p:stCondLst>
                                  <p:childTnLst>
                                    <p:animMotion origin="layout" path="M -3.61111E-6 -1.11111E-6 L 0.42483 0.04514 " pathEditMode="relative" rAng="0" ptsTypes="AA">
                                      <p:cBhvr>
                                        <p:cTn id="93" dur="1000" fill="hold"/>
                                        <p:tgtEl>
                                          <p:spTgt spid="15"/>
                                        </p:tgtEl>
                                        <p:attrNameLst>
                                          <p:attrName>ppt_x</p:attrName>
                                          <p:attrName>ppt_y</p:attrName>
                                        </p:attrNameLst>
                                      </p:cBhvr>
                                      <p:rCtr x="212" y="22"/>
                                    </p:animMotion>
                                  </p:childTnLst>
                                </p:cTn>
                              </p:par>
                              <p:par>
                                <p:cTn id="94" presetID="10" presetClass="exit" presetSubtype="0" fill="hold" grpId="2" nodeType="withEffect">
                                  <p:stCondLst>
                                    <p:cond delay="0"/>
                                  </p:stCondLst>
                                  <p:childTnLst>
                                    <p:animEffect transition="out" filter="fade">
                                      <p:cBhvr>
                                        <p:cTn id="95" dur="1000"/>
                                        <p:tgtEl>
                                          <p:spTgt spid="23"/>
                                        </p:tgtEl>
                                      </p:cBhvr>
                                    </p:animEffect>
                                    <p:set>
                                      <p:cBhvr>
                                        <p:cTn id="96" dur="1" fill="hold">
                                          <p:stCondLst>
                                            <p:cond delay="999"/>
                                          </p:stCondLst>
                                        </p:cTn>
                                        <p:tgtEl>
                                          <p:spTgt spid="2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childTnLst>
                          </p:cTn>
                        </p:par>
                        <p:par>
                          <p:cTn id="100" fill="hold">
                            <p:stCondLst>
                              <p:cond delay="1000"/>
                            </p:stCondLst>
                            <p:childTnLst>
                              <p:par>
                                <p:cTn id="101" presetID="22" presetClass="entr" presetSubtype="1" fill="hold" nodeType="after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wipe(up)">
                                      <p:cBhvr>
                                        <p:cTn id="103" dur="1000"/>
                                        <p:tgtEl>
                                          <p:spTgt spid="3"/>
                                        </p:tgtEl>
                                      </p:cBhvr>
                                    </p:animEffect>
                                  </p:childTnLst>
                                </p:cTn>
                              </p:par>
                              <p:par>
                                <p:cTn id="104" presetID="16" presetClass="entr" presetSubtype="37"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10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17"/>
                                        </p:tgtEl>
                                      </p:cBhvr>
                                    </p:animEffect>
                                    <p:set>
                                      <p:cBhvr>
                                        <p:cTn id="114" dur="1" fill="hold">
                                          <p:stCondLst>
                                            <p:cond delay="999"/>
                                          </p:stCondLst>
                                        </p:cTn>
                                        <p:tgtEl>
                                          <p:spTgt spid="17"/>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24"/>
                                        </p:tgtEl>
                                      </p:cBhvr>
                                    </p:animEffect>
                                    <p:set>
                                      <p:cBhvr>
                                        <p:cTn id="117" dur="1" fill="hold">
                                          <p:stCondLst>
                                            <p:cond delay="999"/>
                                          </p:stCondLst>
                                        </p:cTn>
                                        <p:tgtEl>
                                          <p:spTgt spid="2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21"/>
                                        </p:tgtEl>
                                      </p:cBhvr>
                                    </p:animEffect>
                                    <p:set>
                                      <p:cBhvr>
                                        <p:cTn id="120" dur="1" fill="hold">
                                          <p:stCondLst>
                                            <p:cond delay="999"/>
                                          </p:stCondLst>
                                        </p:cTn>
                                        <p:tgtEl>
                                          <p:spTgt spid="2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5"/>
                                        </p:tgtEl>
                                      </p:cBhvr>
                                    </p:animEffect>
                                    <p:set>
                                      <p:cBhvr>
                                        <p:cTn id="123" dur="1" fill="hold">
                                          <p:stCondLst>
                                            <p:cond delay="999"/>
                                          </p:stCondLst>
                                        </p:cTn>
                                        <p:tgtEl>
                                          <p:spTgt spid="25"/>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2"/>
                                        </p:tgtEl>
                                      </p:cBhvr>
                                    </p:animEffect>
                                    <p:set>
                                      <p:cBhvr>
                                        <p:cTn id="126" dur="1" fill="hold">
                                          <p:stCondLst>
                                            <p:cond delay="999"/>
                                          </p:stCondLst>
                                        </p:cTn>
                                        <p:tgtEl>
                                          <p:spTgt spid="2"/>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3"/>
                                        </p:tgtEl>
                                      </p:cBhvr>
                                    </p:animEffect>
                                    <p:set>
                                      <p:cBhvr>
                                        <p:cTn id="129" dur="1" fill="hold">
                                          <p:stCondLst>
                                            <p:cond delay="999"/>
                                          </p:stCondLst>
                                        </p:cTn>
                                        <p:tgtEl>
                                          <p:spTgt spid="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wipe(up)">
                                      <p:cBhvr>
                                        <p:cTn id="134" dur="1000"/>
                                        <p:tgtEl>
                                          <p:spTgt spid="37"/>
                                        </p:tgtEl>
                                      </p:cBhvr>
                                    </p:animEffect>
                                  </p:childTnLst>
                                </p:cTn>
                              </p:par>
                            </p:childTnLst>
                          </p:cTn>
                        </p:par>
                        <p:par>
                          <p:cTn id="135" fill="hold">
                            <p:stCondLst>
                              <p:cond delay="1000"/>
                            </p:stCondLst>
                            <p:childTnLst>
                              <p:par>
                                <p:cTn id="136" presetID="22" presetClass="entr" presetSubtype="1" fill="hold" nodeType="after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1000"/>
                                        <p:tgtEl>
                                          <p:spTgt spid="34"/>
                                        </p:tgtEl>
                                      </p:cBhvr>
                                    </p:animEffect>
                                  </p:childTnLst>
                                </p:cTn>
                              </p:par>
                              <p:par>
                                <p:cTn id="139" presetID="42" presetClass="exit" presetSubtype="0" fill="hold" grpId="0" nodeType="withEffect">
                                  <p:stCondLst>
                                    <p:cond delay="0"/>
                                  </p:stCondLst>
                                  <p:childTnLst>
                                    <p:animEffect transition="out" filter="fade">
                                      <p:cBhvr>
                                        <p:cTn id="140" dur="2000"/>
                                        <p:tgtEl>
                                          <p:spTgt spid="18"/>
                                        </p:tgtEl>
                                      </p:cBhvr>
                                    </p:animEffect>
                                    <p:anim calcmode="lin" valueType="num">
                                      <p:cBhvr>
                                        <p:cTn id="141" dur="2000"/>
                                        <p:tgtEl>
                                          <p:spTgt spid="18"/>
                                        </p:tgtEl>
                                        <p:attrNameLst>
                                          <p:attrName>ppt_x</p:attrName>
                                        </p:attrNameLst>
                                      </p:cBhvr>
                                      <p:tavLst>
                                        <p:tav tm="0">
                                          <p:val>
                                            <p:strVal val="ppt_x"/>
                                          </p:val>
                                        </p:tav>
                                        <p:tav tm="100000">
                                          <p:val>
                                            <p:strVal val="ppt_x"/>
                                          </p:val>
                                        </p:tav>
                                      </p:tavLst>
                                    </p:anim>
                                    <p:anim calcmode="lin" valueType="num">
                                      <p:cBhvr>
                                        <p:cTn id="142" dur="2000"/>
                                        <p:tgtEl>
                                          <p:spTgt spid="18"/>
                                        </p:tgtEl>
                                        <p:attrNameLst>
                                          <p:attrName>ppt_y</p:attrName>
                                        </p:attrNameLst>
                                      </p:cBhvr>
                                      <p:tavLst>
                                        <p:tav tm="0">
                                          <p:val>
                                            <p:strVal val="ppt_y"/>
                                          </p:val>
                                        </p:tav>
                                        <p:tav tm="100000">
                                          <p:val>
                                            <p:strVal val="ppt_y+.1"/>
                                          </p:val>
                                        </p:tav>
                                      </p:tavLst>
                                    </p:anim>
                                    <p:set>
                                      <p:cBhvr>
                                        <p:cTn id="143" dur="1" fill="hold">
                                          <p:stCondLst>
                                            <p:cond delay="1999"/>
                                          </p:stCondLst>
                                        </p:cTn>
                                        <p:tgtEl>
                                          <p:spTgt spid="18"/>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wipe(left)">
                                      <p:cBhvr>
                                        <p:cTn id="148" dur="1000"/>
                                        <p:tgtEl>
                                          <p:spTgt spid="35"/>
                                        </p:tgtEl>
                                      </p:cBhvr>
                                    </p:animEffect>
                                  </p:childTnLst>
                                </p:cTn>
                              </p:par>
                            </p:childTnLst>
                          </p:cTn>
                        </p:par>
                        <p:par>
                          <p:cTn id="149" fill="hold">
                            <p:stCondLst>
                              <p:cond delay="1000"/>
                            </p:stCondLst>
                            <p:childTnLst>
                              <p:par>
                                <p:cTn id="150" presetID="22" presetClass="entr" presetSubtype="8" fill="hold" grpId="0" nodeType="after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wipe(left)">
                                      <p:cBhvr>
                                        <p:cTn id="15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1" grpId="1"/>
      <p:bldP spid="24" grpId="0" animBg="1"/>
      <p:bldP spid="25" grpId="0"/>
      <p:bldP spid="25" grpId="1"/>
      <p:bldP spid="14" grpId="0" animBg="1"/>
      <p:bldP spid="14" grpId="1" animBg="1"/>
      <p:bldP spid="14" grpId="2" animBg="1"/>
      <p:bldP spid="15" grpId="0" animBg="1"/>
      <p:bldP spid="15" grpId="1" animBg="1"/>
      <p:bldP spid="15" grpId="2" animBg="1"/>
      <p:bldP spid="23" grpId="0"/>
      <p:bldP spid="23" grpId="1"/>
      <p:bldP spid="23" grpId="2"/>
      <p:bldP spid="26" grpId="0" animBg="1"/>
      <p:bldP spid="26" grpId="1" animBg="1"/>
      <p:bldP spid="18" grpId="0" animBg="1"/>
      <p:bldP spid="35" grpId="0" animBg="1"/>
      <p:bldP spid="36" grpId="0" animBg="1"/>
      <p:bldP spid="37" grpId="0" animBg="1"/>
      <p:bldP spid="62" grpId="0" animBg="1"/>
      <p:bldP spid="62" grpId="1" animBg="1"/>
      <p:bldP spid="39" grpId="0" animBg="1"/>
      <p:bldP spid="3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019800"/>
            <a:ext cx="91440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2" descr="Williamson Co cross section"/>
          <p:cNvPicPr>
            <a:picLocks noChangeAspect="1" noChangeArrowheads="1"/>
          </p:cNvPicPr>
          <p:nvPr/>
        </p:nvPicPr>
        <p:blipFill>
          <a:blip r:embed="rId2" cstate="print"/>
          <a:srcRect/>
          <a:stretch>
            <a:fillRect/>
          </a:stretch>
        </p:blipFill>
        <p:spPr bwMode="auto">
          <a:xfrm>
            <a:off x="-23812" y="990601"/>
            <a:ext cx="9167812" cy="5334000"/>
          </a:xfrm>
          <a:prstGeom prst="rect">
            <a:avLst/>
          </a:prstGeom>
          <a:noFill/>
          <a:ln w="9525">
            <a:noFill/>
            <a:miter lim="800000"/>
            <a:headEnd/>
            <a:tailEnd/>
          </a:ln>
        </p:spPr>
      </p:pic>
      <p:sp>
        <p:nvSpPr>
          <p:cNvPr id="3" name="Freeform 2"/>
          <p:cNvSpPr/>
          <p:nvPr/>
        </p:nvSpPr>
        <p:spPr>
          <a:xfrm>
            <a:off x="0" y="4343400"/>
            <a:ext cx="9144000" cy="484189"/>
          </a:xfrm>
          <a:custGeom>
            <a:avLst/>
            <a:gdLst>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396359 w 8403021"/>
              <a:gd name="connsiteY8" fmla="*/ 110359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350126 w 8403021"/>
              <a:gd name="connsiteY12" fmla="*/ 120050 h 441435"/>
              <a:gd name="connsiteX13" fmla="*/ 0 w 8403021"/>
              <a:gd name="connsiteY13" fmla="*/ 0 h 441435"/>
              <a:gd name="connsiteX0" fmla="*/ 8403021 w 8403021"/>
              <a:gd name="connsiteY0" fmla="*/ 381410 h 381410"/>
              <a:gd name="connsiteX1" fmla="*/ 7535917 w 8403021"/>
              <a:gd name="connsiteY1" fmla="*/ 223755 h 381410"/>
              <a:gd name="connsiteX2" fmla="*/ 6810703 w 8403021"/>
              <a:gd name="connsiteY2" fmla="*/ 129162 h 381410"/>
              <a:gd name="connsiteX3" fmla="*/ 5990896 w 8403021"/>
              <a:gd name="connsiteY3" fmla="*/ 144927 h 381410"/>
              <a:gd name="connsiteX4" fmla="*/ 5517931 w 8403021"/>
              <a:gd name="connsiteY4" fmla="*/ 223755 h 381410"/>
              <a:gd name="connsiteX5" fmla="*/ 4445876 w 8403021"/>
              <a:gd name="connsiteY5" fmla="*/ 207989 h 381410"/>
              <a:gd name="connsiteX6" fmla="*/ 3389586 w 8403021"/>
              <a:gd name="connsiteY6" fmla="*/ 223755 h 381410"/>
              <a:gd name="connsiteX7" fmla="*/ 2885090 w 8403021"/>
              <a:gd name="connsiteY7" fmla="*/ 144927 h 381410"/>
              <a:gd name="connsiteX8" fmla="*/ 2240806 w 8403021"/>
              <a:gd name="connsiteY8" fmla="*/ 120050 h 381410"/>
              <a:gd name="connsiteX9" fmla="*/ 1890680 w 8403021"/>
              <a:gd name="connsiteY9" fmla="*/ 120050 h 381410"/>
              <a:gd name="connsiteX10" fmla="*/ 1260453 w 8403021"/>
              <a:gd name="connsiteY10" fmla="*/ 60025 h 381410"/>
              <a:gd name="connsiteX11" fmla="*/ 770277 w 8403021"/>
              <a:gd name="connsiteY11" fmla="*/ 0 h 381410"/>
              <a:gd name="connsiteX12" fmla="*/ 350126 w 8403021"/>
              <a:gd name="connsiteY12" fmla="*/ 60025 h 381410"/>
              <a:gd name="connsiteX13" fmla="*/ 0 w 8403021"/>
              <a:gd name="connsiteY13" fmla="*/ 60025 h 3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3021" h="381410">
                <a:moveTo>
                  <a:pt x="8403021" y="381410"/>
                </a:moveTo>
                <a:lnTo>
                  <a:pt x="7535917" y="223755"/>
                </a:lnTo>
                <a:lnTo>
                  <a:pt x="6810703" y="129162"/>
                </a:lnTo>
                <a:lnTo>
                  <a:pt x="5990896" y="144927"/>
                </a:lnTo>
                <a:lnTo>
                  <a:pt x="5517931" y="223755"/>
                </a:lnTo>
                <a:lnTo>
                  <a:pt x="4445876" y="207989"/>
                </a:lnTo>
                <a:lnTo>
                  <a:pt x="3389586" y="223755"/>
                </a:lnTo>
                <a:lnTo>
                  <a:pt x="2885090" y="144927"/>
                </a:lnTo>
                <a:lnTo>
                  <a:pt x="2240806" y="120050"/>
                </a:lnTo>
                <a:cubicBezTo>
                  <a:pt x="2062355" y="100222"/>
                  <a:pt x="2048627" y="120050"/>
                  <a:pt x="1890680" y="120050"/>
                </a:cubicBezTo>
                <a:lnTo>
                  <a:pt x="1260453" y="60025"/>
                </a:lnTo>
                <a:lnTo>
                  <a:pt x="770277" y="0"/>
                </a:lnTo>
                <a:lnTo>
                  <a:pt x="350126" y="60025"/>
                </a:lnTo>
                <a:lnTo>
                  <a:pt x="0" y="60025"/>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 name="Oval 4"/>
          <p:cNvSpPr/>
          <p:nvPr/>
        </p:nvSpPr>
        <p:spPr>
          <a:xfrm>
            <a:off x="1600200" y="3886200"/>
            <a:ext cx="23622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4648200" y="3124200"/>
            <a:ext cx="16764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6"/>
          <p:cNvSpPr/>
          <p:nvPr/>
        </p:nvSpPr>
        <p:spPr>
          <a:xfrm>
            <a:off x="3200400" y="1219200"/>
            <a:ext cx="2362200" cy="990600"/>
          </a:xfrm>
          <a:prstGeom prst="ellipse">
            <a:avLst/>
          </a:prstGeom>
          <a:ln w="1016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6248400" y="1066800"/>
            <a:ext cx="2895600" cy="1143000"/>
          </a:xfrm>
          <a:prstGeom prst="rect">
            <a:avLst/>
          </a:prstGeom>
          <a:solidFill>
            <a:srgbClr val="E2E2E2"/>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2" descr="North America Globe"/>
          <p:cNvPicPr>
            <a:picLocks noChangeAspect="1" noChangeArrowheads="1"/>
          </p:cNvPicPr>
          <p:nvPr/>
        </p:nvPicPr>
        <p:blipFill>
          <a:blip r:embed="rId3"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12" name="TextBox 11"/>
          <p:cNvSpPr txBox="1">
            <a:spLocks noChangeArrowheads="1"/>
          </p:cNvSpPr>
          <p:nvPr/>
        </p:nvSpPr>
        <p:spPr bwMode="auto">
          <a:xfrm>
            <a:off x="0" y="914400"/>
            <a:ext cx="9144000" cy="1015663"/>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look at the big picture</a:t>
            </a:r>
            <a:r>
              <a:rPr lang="en-US" sz="6000" b="1" dirty="0" smtClean="0">
                <a:solidFill>
                  <a:schemeClr val="bg1"/>
                </a:solidFill>
                <a:latin typeface="Tempus Sans ITC" pitchFamily="82" charset="0"/>
              </a:rPr>
              <a:t>….</a:t>
            </a:r>
            <a:endParaRPr lang="en-US" sz="6000" b="1" dirty="0">
              <a:solidFill>
                <a:schemeClr val="bg1"/>
              </a:solidFill>
              <a:latin typeface="Tempus Sans ITC" pitchFamily="82" charset="0"/>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4" name="TextBox 13"/>
          <p:cNvSpPr txBox="1">
            <a:spLocks noChangeArrowheads="1"/>
          </p:cNvSpPr>
          <p:nvPr/>
        </p:nvSpPr>
        <p:spPr bwMode="auto">
          <a:xfrm>
            <a:off x="0" y="6027003"/>
            <a:ext cx="9144000" cy="830997"/>
          </a:xfrm>
          <a:prstGeom prst="rect">
            <a:avLst/>
          </a:prstGeom>
          <a:solidFill>
            <a:srgbClr val="0070C0"/>
          </a:solidFill>
          <a:ln w="9525">
            <a:noFill/>
            <a:miter lim="800000"/>
            <a:headEnd/>
            <a:tailEnd/>
          </a:ln>
        </p:spPr>
        <p:txBody>
          <a:bodyPr wrap="square">
            <a:spAutoFit/>
          </a:bodyPr>
          <a:lstStyle/>
          <a:p>
            <a:r>
              <a:rPr lang="en-US" sz="4800" b="1" dirty="0" smtClean="0">
                <a:solidFill>
                  <a:schemeClr val="bg1"/>
                </a:solidFill>
                <a:latin typeface="Tempus Sans ITC" pitchFamily="82" charset="0"/>
              </a:rPr>
              <a:t>The North American Continent</a:t>
            </a:r>
            <a:endParaRPr lang="en-US" sz="4800" b="1" dirty="0">
              <a:solidFill>
                <a:schemeClr val="bg1"/>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xit" presetSubtype="0" fill="hold" nodeType="withEffect">
                                  <p:stCondLst>
                                    <p:cond delay="0"/>
                                  </p:stCondLst>
                                  <p:childTnLst>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8"/>
                                        </p:tgtEl>
                                      </p:cBhvr>
                                    </p:animEffect>
                                    <p:set>
                                      <p:cBhvr>
                                        <p:cTn id="36" dur="1" fill="hold">
                                          <p:stCondLst>
                                            <p:cond delay="1999"/>
                                          </p:stCondLst>
                                        </p:cTn>
                                        <p:tgtEl>
                                          <p:spTgt spid="8"/>
                                        </p:tgtEl>
                                        <p:attrNameLst>
                                          <p:attrName>style.visibility</p:attrName>
                                        </p:attrNameLst>
                                      </p:cBhvr>
                                      <p:to>
                                        <p:strVal val="hidden"/>
                                      </p:to>
                                    </p:se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10" presetClass="exit" presetSubtype="0" fill="hold" grpId="1" nodeType="with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6" grpId="0" animBg="1"/>
      <p:bldP spid="7" grpId="0" animBg="1"/>
      <p:bldP spid="8" grpId="0" animBg="1"/>
      <p:bldP spid="12" grpId="0" animBg="1"/>
      <p:bldP spid="12"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pic>
        <p:nvPicPr>
          <p:cNvPr id="45" name="Picture 2" descr="https://upload.wikimedia.org/wikipedia/commons/e/e0/Lewis_and_clark-expedition.jpg"/>
          <p:cNvPicPr preferRelativeResize="0">
            <a:picLocks noChangeAspect="1" noChangeArrowheads="1"/>
          </p:cNvPicPr>
          <p:nvPr/>
        </p:nvPicPr>
        <p:blipFill>
          <a:blip r:embed="rId3" cstate="print"/>
          <a:srcRect l="2048" t="4931" r="4853" b="2620"/>
          <a:stretch>
            <a:fillRect/>
          </a:stretch>
        </p:blipFill>
        <p:spPr bwMode="auto">
          <a:xfrm>
            <a:off x="0" y="0"/>
            <a:ext cx="9144000" cy="6858000"/>
          </a:xfrm>
          <a:prstGeom prst="rect">
            <a:avLst/>
          </a:prstGeom>
          <a:noFill/>
        </p:spPr>
      </p:pic>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0" y="410565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75488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4" name="TextBox 33"/>
          <p:cNvSpPr txBox="1"/>
          <p:nvPr/>
        </p:nvSpPr>
        <p:spPr>
          <a:xfrm>
            <a:off x="0" y="152400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46" name="Rectangle 3"/>
          <p:cNvSpPr>
            <a:spLocks noChangeArrowheads="1"/>
          </p:cNvSpPr>
          <p:nvPr/>
        </p:nvSpPr>
        <p:spPr bwMode="auto">
          <a:xfrm>
            <a:off x="-64008" y="18288"/>
            <a:ext cx="9208008"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3" name="TextBox 12"/>
          <p:cNvSpPr txBox="1"/>
          <p:nvPr/>
        </p:nvSpPr>
        <p:spPr>
          <a:xfrm>
            <a:off x="228600" y="1524000"/>
            <a:ext cx="5562600" cy="646331"/>
          </a:xfrm>
          <a:prstGeom prst="rect">
            <a:avLst/>
          </a:prstGeom>
          <a:no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14" name="Oval 13"/>
          <p:cNvSpPr/>
          <p:nvPr/>
        </p:nvSpPr>
        <p:spPr>
          <a:xfrm>
            <a:off x="76200" y="1371600"/>
            <a:ext cx="5715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useBgFill="1">
        <p:nvSpPr>
          <p:cNvPr id="4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22" presetClass="entr" presetSubtype="8"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6" presetClass="emph" presetSubtype="0" fill="hold" grpId="2" nodeType="withEffect">
                                  <p:stCondLst>
                                    <p:cond delay="0"/>
                                  </p:stCondLst>
                                  <p:childTnLst>
                                    <p:animScale>
                                      <p:cBhvr>
                                        <p:cTn id="56" dur="1000" fill="hold"/>
                                        <p:tgtEl>
                                          <p:spTgt spid="13"/>
                                        </p:tgtEl>
                                      </p:cBhvr>
                                      <p:by x="170000" y="170000"/>
                                    </p:animScale>
                                  </p:childTnLst>
                                </p:cTn>
                              </p:par>
                              <p:par>
                                <p:cTn id="57" presetID="64" presetClass="path" presetSubtype="0" fill="hold" grpId="3" nodeType="withEffect">
                                  <p:stCondLst>
                                    <p:cond delay="0"/>
                                  </p:stCondLst>
                                  <p:childTnLst>
                                    <p:animMotion origin="layout" path="M 5.55112E-17 -2.96296E-6 L 0.1875 -0.20254 " pathEditMode="relative" rAng="0" ptsTypes="AA">
                                      <p:cBhvr>
                                        <p:cTn id="58" dur="1000" fill="hold"/>
                                        <p:tgtEl>
                                          <p:spTgt spid="13"/>
                                        </p:tgtEl>
                                        <p:attrNameLst>
                                          <p:attrName>ppt_x</p:attrName>
                                          <p:attrName>ppt_y</p:attrName>
                                        </p:attrNameLst>
                                      </p:cBhvr>
                                      <p:rCtr x="94" y="-101"/>
                                    </p:animMotion>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par>
                                <p:cTn id="62" presetID="10" presetClass="exit" presetSubtype="0" fill="hold" grpId="1" nodeType="withEffect">
                                  <p:stCondLst>
                                    <p:cond delay="50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1000"/>
                                        <p:tgtEl>
                                          <p:spTgt spid="35"/>
                                        </p:tgtEl>
                                      </p:cBhvr>
                                    </p:animEffect>
                                    <p:set>
                                      <p:cBhvr>
                                        <p:cTn id="70" dur="1" fill="hold">
                                          <p:stCondLst>
                                            <p:cond delay="9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50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2" nodeType="withEffect">
                                  <p:stCondLst>
                                    <p:cond delay="500"/>
                                  </p:stCondLst>
                                  <p:childTnLst>
                                    <p:animEffect transition="out" filter="fade">
                                      <p:cBhvr>
                                        <p:cTn id="84" dur="1000"/>
                                        <p:tgtEl>
                                          <p:spTgt spid="31"/>
                                        </p:tgtEl>
                                      </p:cBhvr>
                                    </p:animEffect>
                                    <p:set>
                                      <p:cBhvr>
                                        <p:cTn id="85" dur="1" fill="hold">
                                          <p:stCondLst>
                                            <p:cond delay="999"/>
                                          </p:stCondLst>
                                        </p:cTn>
                                        <p:tgtEl>
                                          <p:spTgt spid="31"/>
                                        </p:tgtEl>
                                        <p:attrNameLst>
                                          <p:attrName>style.visibility</p:attrName>
                                        </p:attrNameLst>
                                      </p:cBhvr>
                                      <p:to>
                                        <p:strVal val="hidden"/>
                                      </p:to>
                                    </p:set>
                                  </p:childTnLst>
                                </p:cTn>
                              </p:par>
                              <p:par>
                                <p:cTn id="86" presetID="10" presetClass="exit" presetSubtype="0" fill="hold" grpId="2" nodeType="withEffect">
                                  <p:stCondLst>
                                    <p:cond delay="500"/>
                                  </p:stCondLst>
                                  <p:childTnLst>
                                    <p:animEffect transition="out" filter="fade">
                                      <p:cBhvr>
                                        <p:cTn id="87" dur="1000"/>
                                        <p:tgtEl>
                                          <p:spTgt spid="30"/>
                                        </p:tgtEl>
                                      </p:cBhvr>
                                    </p:animEffect>
                                    <p:set>
                                      <p:cBhvr>
                                        <p:cTn id="88" dur="1" fill="hold">
                                          <p:stCondLst>
                                            <p:cond delay="999"/>
                                          </p:stCondLst>
                                        </p:cTn>
                                        <p:tgtEl>
                                          <p:spTgt spid="30"/>
                                        </p:tgtEl>
                                        <p:attrNameLst>
                                          <p:attrName>style.visibility</p:attrName>
                                        </p:attrNameLst>
                                      </p:cBhvr>
                                      <p:to>
                                        <p:strVal val="hidden"/>
                                      </p:to>
                                    </p:set>
                                  </p:childTnLst>
                                </p:cTn>
                              </p:par>
                              <p:par>
                                <p:cTn id="89" presetID="10" presetClass="exit" presetSubtype="0" fill="hold" grpId="2" nodeType="withEffect">
                                  <p:stCondLst>
                                    <p:cond delay="50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5" grpId="0" animBg="1"/>
      <p:bldP spid="35" grpId="1" animBg="1"/>
      <p:bldP spid="35" grpId="2" animBg="1"/>
      <p:bldP spid="46" grpId="0" animBg="1"/>
      <p:bldP spid="13" grpId="0"/>
      <p:bldP spid="13" grpId="1"/>
      <p:bldP spid="13" grpId="2"/>
      <p:bldP spid="13" grpId="3"/>
      <p:bldP spid="14" grpId="0" animBg="1"/>
      <p:bldP spid="14" grpId="1"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 America Globe"/>
          <p:cNvPicPr>
            <a:picLocks noChangeAspect="1" noChangeArrowheads="1"/>
          </p:cNvPicPr>
          <p:nvPr/>
        </p:nvPicPr>
        <p:blipFill>
          <a:blip r:embed="rId2"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3" name="Freeform 2"/>
          <p:cNvSpPr/>
          <p:nvPr/>
        </p:nvSpPr>
        <p:spPr>
          <a:xfrm>
            <a:off x="3093845" y="3124200"/>
            <a:ext cx="2159192" cy="3048000"/>
          </a:xfrm>
          <a:custGeom>
            <a:avLst/>
            <a:gdLst>
              <a:gd name="connsiteX0" fmla="*/ 1119352 w 2979683"/>
              <a:gd name="connsiteY0" fmla="*/ 3405352 h 3689131"/>
              <a:gd name="connsiteX1" fmla="*/ 677917 w 2979683"/>
              <a:gd name="connsiteY1" fmla="*/ 3042745 h 3689131"/>
              <a:gd name="connsiteX2" fmla="*/ 252248 w 2979683"/>
              <a:gd name="connsiteY2" fmla="*/ 2664373 h 3689131"/>
              <a:gd name="connsiteX3" fmla="*/ 220717 w 2979683"/>
              <a:gd name="connsiteY3" fmla="*/ 2128345 h 3689131"/>
              <a:gd name="connsiteX4" fmla="*/ 126124 w 2979683"/>
              <a:gd name="connsiteY4" fmla="*/ 1529256 h 3689131"/>
              <a:gd name="connsiteX5" fmla="*/ 0 w 2979683"/>
              <a:gd name="connsiteY5" fmla="*/ 867104 h 3689131"/>
              <a:gd name="connsiteX6" fmla="*/ 126124 w 2979683"/>
              <a:gd name="connsiteY6" fmla="*/ 204952 h 3689131"/>
              <a:gd name="connsiteX7" fmla="*/ 157655 w 2979683"/>
              <a:gd name="connsiteY7" fmla="*/ 157656 h 3689131"/>
              <a:gd name="connsiteX8" fmla="*/ 788276 w 2979683"/>
              <a:gd name="connsiteY8" fmla="*/ 0 h 3689131"/>
              <a:gd name="connsiteX9" fmla="*/ 1340069 w 2979683"/>
              <a:gd name="connsiteY9" fmla="*/ 394138 h 3689131"/>
              <a:gd name="connsiteX10" fmla="*/ 1765738 w 2979683"/>
              <a:gd name="connsiteY10" fmla="*/ 488731 h 3689131"/>
              <a:gd name="connsiteX11" fmla="*/ 2017986 w 2979683"/>
              <a:gd name="connsiteY11" fmla="*/ 614856 h 3689131"/>
              <a:gd name="connsiteX12" fmla="*/ 2112579 w 2979683"/>
              <a:gd name="connsiteY12" fmla="*/ 961697 h 3689131"/>
              <a:gd name="connsiteX13" fmla="*/ 2317531 w 2979683"/>
              <a:gd name="connsiteY13" fmla="*/ 1198180 h 3689131"/>
              <a:gd name="connsiteX14" fmla="*/ 2601311 w 2979683"/>
              <a:gd name="connsiteY14" fmla="*/ 1198180 h 3689131"/>
              <a:gd name="connsiteX15" fmla="*/ 2900855 w 2979683"/>
              <a:gd name="connsiteY15" fmla="*/ 1166649 h 3689131"/>
              <a:gd name="connsiteX16" fmla="*/ 2979683 w 2979683"/>
              <a:gd name="connsiteY16" fmla="*/ 1308538 h 3689131"/>
              <a:gd name="connsiteX17" fmla="*/ 2648607 w 2979683"/>
              <a:gd name="connsiteY17" fmla="*/ 1702676 h 3689131"/>
              <a:gd name="connsiteX18" fmla="*/ 2554014 w 2979683"/>
              <a:gd name="connsiteY18" fmla="*/ 1923393 h 3689131"/>
              <a:gd name="connsiteX19" fmla="*/ 2443655 w 2979683"/>
              <a:gd name="connsiteY19" fmla="*/ 2333297 h 3689131"/>
              <a:gd name="connsiteX20" fmla="*/ 2459421 w 2979683"/>
              <a:gd name="connsiteY20" fmla="*/ 2727435 h 3689131"/>
              <a:gd name="connsiteX21" fmla="*/ 2081048 w 2979683"/>
              <a:gd name="connsiteY21" fmla="*/ 3121573 h 3689131"/>
              <a:gd name="connsiteX22" fmla="*/ 1844566 w 2979683"/>
              <a:gd name="connsiteY22" fmla="*/ 3231931 h 3689131"/>
              <a:gd name="connsiteX23" fmla="*/ 1481959 w 2979683"/>
              <a:gd name="connsiteY23" fmla="*/ 3200400 h 3689131"/>
              <a:gd name="connsiteX24" fmla="*/ 1245476 w 2979683"/>
              <a:gd name="connsiteY24" fmla="*/ 3421118 h 3689131"/>
              <a:gd name="connsiteX25" fmla="*/ 1119352 w 2979683"/>
              <a:gd name="connsiteY25" fmla="*/ 3484180 h 3689131"/>
              <a:gd name="connsiteX26" fmla="*/ 914400 w 2979683"/>
              <a:gd name="connsiteY26" fmla="*/ 3689131 h 3689131"/>
              <a:gd name="connsiteX0" fmla="*/ 1119352 w 2979683"/>
              <a:gd name="connsiteY0" fmla="*/ 3405352 h 3484180"/>
              <a:gd name="connsiteX1" fmla="*/ 677917 w 2979683"/>
              <a:gd name="connsiteY1" fmla="*/ 3042745 h 3484180"/>
              <a:gd name="connsiteX2" fmla="*/ 252248 w 2979683"/>
              <a:gd name="connsiteY2" fmla="*/ 2664373 h 3484180"/>
              <a:gd name="connsiteX3" fmla="*/ 220717 w 2979683"/>
              <a:gd name="connsiteY3" fmla="*/ 2128345 h 3484180"/>
              <a:gd name="connsiteX4" fmla="*/ 126124 w 2979683"/>
              <a:gd name="connsiteY4" fmla="*/ 1529256 h 3484180"/>
              <a:gd name="connsiteX5" fmla="*/ 0 w 2979683"/>
              <a:gd name="connsiteY5" fmla="*/ 867104 h 3484180"/>
              <a:gd name="connsiteX6" fmla="*/ 126124 w 2979683"/>
              <a:gd name="connsiteY6" fmla="*/ 204952 h 3484180"/>
              <a:gd name="connsiteX7" fmla="*/ 157655 w 2979683"/>
              <a:gd name="connsiteY7" fmla="*/ 157656 h 3484180"/>
              <a:gd name="connsiteX8" fmla="*/ 788276 w 2979683"/>
              <a:gd name="connsiteY8" fmla="*/ 0 h 3484180"/>
              <a:gd name="connsiteX9" fmla="*/ 1340069 w 2979683"/>
              <a:gd name="connsiteY9" fmla="*/ 394138 h 3484180"/>
              <a:gd name="connsiteX10" fmla="*/ 1765738 w 2979683"/>
              <a:gd name="connsiteY10" fmla="*/ 488731 h 3484180"/>
              <a:gd name="connsiteX11" fmla="*/ 2017986 w 2979683"/>
              <a:gd name="connsiteY11" fmla="*/ 614856 h 3484180"/>
              <a:gd name="connsiteX12" fmla="*/ 2112579 w 2979683"/>
              <a:gd name="connsiteY12" fmla="*/ 961697 h 3484180"/>
              <a:gd name="connsiteX13" fmla="*/ 2317531 w 2979683"/>
              <a:gd name="connsiteY13" fmla="*/ 1198180 h 3484180"/>
              <a:gd name="connsiteX14" fmla="*/ 2601311 w 2979683"/>
              <a:gd name="connsiteY14" fmla="*/ 1198180 h 3484180"/>
              <a:gd name="connsiteX15" fmla="*/ 2900855 w 2979683"/>
              <a:gd name="connsiteY15" fmla="*/ 1166649 h 3484180"/>
              <a:gd name="connsiteX16" fmla="*/ 2979683 w 2979683"/>
              <a:gd name="connsiteY16" fmla="*/ 1308538 h 3484180"/>
              <a:gd name="connsiteX17" fmla="*/ 2648607 w 2979683"/>
              <a:gd name="connsiteY17" fmla="*/ 1702676 h 3484180"/>
              <a:gd name="connsiteX18" fmla="*/ 2554014 w 2979683"/>
              <a:gd name="connsiteY18" fmla="*/ 1923393 h 3484180"/>
              <a:gd name="connsiteX19" fmla="*/ 2443655 w 2979683"/>
              <a:gd name="connsiteY19" fmla="*/ 2333297 h 3484180"/>
              <a:gd name="connsiteX20" fmla="*/ 2459421 w 2979683"/>
              <a:gd name="connsiteY20" fmla="*/ 2727435 h 3484180"/>
              <a:gd name="connsiteX21" fmla="*/ 2081048 w 2979683"/>
              <a:gd name="connsiteY21" fmla="*/ 3121573 h 3484180"/>
              <a:gd name="connsiteX22" fmla="*/ 1844566 w 2979683"/>
              <a:gd name="connsiteY22" fmla="*/ 3231931 h 3484180"/>
              <a:gd name="connsiteX23" fmla="*/ 1481959 w 2979683"/>
              <a:gd name="connsiteY23" fmla="*/ 3200400 h 3484180"/>
              <a:gd name="connsiteX24" fmla="*/ 1245476 w 2979683"/>
              <a:gd name="connsiteY24" fmla="*/ 3421118 h 3484180"/>
              <a:gd name="connsiteX25" fmla="*/ 1119352 w 2979683"/>
              <a:gd name="connsiteY25" fmla="*/ 3484180 h 3484180"/>
              <a:gd name="connsiteX26" fmla="*/ 1143000 w 2979683"/>
              <a:gd name="connsiteY26" fmla="*/ 3384331 h 3484180"/>
              <a:gd name="connsiteX0" fmla="*/ 1260146 w 3120477"/>
              <a:gd name="connsiteY0" fmla="*/ 3507828 h 3586656"/>
              <a:gd name="connsiteX1" fmla="*/ 818711 w 3120477"/>
              <a:gd name="connsiteY1" fmla="*/ 3145221 h 3586656"/>
              <a:gd name="connsiteX2" fmla="*/ 393042 w 3120477"/>
              <a:gd name="connsiteY2" fmla="*/ 2766849 h 3586656"/>
              <a:gd name="connsiteX3" fmla="*/ 361511 w 3120477"/>
              <a:gd name="connsiteY3" fmla="*/ 2230821 h 3586656"/>
              <a:gd name="connsiteX4" fmla="*/ 266918 w 3120477"/>
              <a:gd name="connsiteY4" fmla="*/ 1631732 h 3586656"/>
              <a:gd name="connsiteX5" fmla="*/ 140794 w 3120477"/>
              <a:gd name="connsiteY5" fmla="*/ 969580 h 3586656"/>
              <a:gd name="connsiteX6" fmla="*/ 266918 w 3120477"/>
              <a:gd name="connsiteY6" fmla="*/ 307428 h 3586656"/>
              <a:gd name="connsiteX7" fmla="*/ 30179 w 3120477"/>
              <a:gd name="connsiteY7" fmla="*/ 0 h 3586656"/>
              <a:gd name="connsiteX8" fmla="*/ 929070 w 3120477"/>
              <a:gd name="connsiteY8" fmla="*/ 102476 h 3586656"/>
              <a:gd name="connsiteX9" fmla="*/ 1480863 w 3120477"/>
              <a:gd name="connsiteY9" fmla="*/ 496614 h 3586656"/>
              <a:gd name="connsiteX10" fmla="*/ 1906532 w 3120477"/>
              <a:gd name="connsiteY10" fmla="*/ 591207 h 3586656"/>
              <a:gd name="connsiteX11" fmla="*/ 2158780 w 3120477"/>
              <a:gd name="connsiteY11" fmla="*/ 717332 h 3586656"/>
              <a:gd name="connsiteX12" fmla="*/ 2253373 w 3120477"/>
              <a:gd name="connsiteY12" fmla="*/ 1064173 h 3586656"/>
              <a:gd name="connsiteX13" fmla="*/ 2458325 w 3120477"/>
              <a:gd name="connsiteY13" fmla="*/ 1300656 h 3586656"/>
              <a:gd name="connsiteX14" fmla="*/ 2742105 w 3120477"/>
              <a:gd name="connsiteY14" fmla="*/ 1300656 h 3586656"/>
              <a:gd name="connsiteX15" fmla="*/ 3041649 w 3120477"/>
              <a:gd name="connsiteY15" fmla="*/ 1269125 h 3586656"/>
              <a:gd name="connsiteX16" fmla="*/ 3120477 w 3120477"/>
              <a:gd name="connsiteY16" fmla="*/ 1411014 h 3586656"/>
              <a:gd name="connsiteX17" fmla="*/ 2789401 w 3120477"/>
              <a:gd name="connsiteY17" fmla="*/ 1805152 h 3586656"/>
              <a:gd name="connsiteX18" fmla="*/ 2694808 w 3120477"/>
              <a:gd name="connsiteY18" fmla="*/ 2025869 h 3586656"/>
              <a:gd name="connsiteX19" fmla="*/ 2584449 w 3120477"/>
              <a:gd name="connsiteY19" fmla="*/ 2435773 h 3586656"/>
              <a:gd name="connsiteX20" fmla="*/ 2600215 w 3120477"/>
              <a:gd name="connsiteY20" fmla="*/ 2829911 h 3586656"/>
              <a:gd name="connsiteX21" fmla="*/ 2221842 w 3120477"/>
              <a:gd name="connsiteY21" fmla="*/ 3224049 h 3586656"/>
              <a:gd name="connsiteX22" fmla="*/ 1985360 w 3120477"/>
              <a:gd name="connsiteY22" fmla="*/ 3334407 h 3586656"/>
              <a:gd name="connsiteX23" fmla="*/ 1622753 w 3120477"/>
              <a:gd name="connsiteY23" fmla="*/ 3302876 h 3586656"/>
              <a:gd name="connsiteX24" fmla="*/ 1386270 w 3120477"/>
              <a:gd name="connsiteY24" fmla="*/ 3523594 h 3586656"/>
              <a:gd name="connsiteX25" fmla="*/ 1260146 w 3120477"/>
              <a:gd name="connsiteY25" fmla="*/ 3586656 h 3586656"/>
              <a:gd name="connsiteX26" fmla="*/ 1283794 w 3120477"/>
              <a:gd name="connsiteY26" fmla="*/ 3486807 h 3586656"/>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251409 w 3120477"/>
              <a:gd name="connsiteY8" fmla="*/ 0 h 4099035"/>
              <a:gd name="connsiteX9" fmla="*/ 929070 w 3120477"/>
              <a:gd name="connsiteY9" fmla="*/ 614855 h 4099035"/>
              <a:gd name="connsiteX10" fmla="*/ 1480863 w 3120477"/>
              <a:gd name="connsiteY10" fmla="*/ 1008993 h 4099035"/>
              <a:gd name="connsiteX11" fmla="*/ 1906532 w 3120477"/>
              <a:gd name="connsiteY11" fmla="*/ 1103586 h 4099035"/>
              <a:gd name="connsiteX12" fmla="*/ 2158780 w 3120477"/>
              <a:gd name="connsiteY12" fmla="*/ 1229711 h 4099035"/>
              <a:gd name="connsiteX13" fmla="*/ 2253373 w 3120477"/>
              <a:gd name="connsiteY13" fmla="*/ 1576552 h 4099035"/>
              <a:gd name="connsiteX14" fmla="*/ 2458325 w 3120477"/>
              <a:gd name="connsiteY14" fmla="*/ 1813035 h 4099035"/>
              <a:gd name="connsiteX15" fmla="*/ 2742105 w 3120477"/>
              <a:gd name="connsiteY15" fmla="*/ 1813035 h 4099035"/>
              <a:gd name="connsiteX16" fmla="*/ 3041649 w 3120477"/>
              <a:gd name="connsiteY16" fmla="*/ 1781504 h 4099035"/>
              <a:gd name="connsiteX17" fmla="*/ 3120477 w 3120477"/>
              <a:gd name="connsiteY17" fmla="*/ 1923393 h 4099035"/>
              <a:gd name="connsiteX18" fmla="*/ 2789401 w 3120477"/>
              <a:gd name="connsiteY18" fmla="*/ 2317531 h 4099035"/>
              <a:gd name="connsiteX19" fmla="*/ 2694808 w 3120477"/>
              <a:gd name="connsiteY19" fmla="*/ 2538248 h 4099035"/>
              <a:gd name="connsiteX20" fmla="*/ 2584449 w 3120477"/>
              <a:gd name="connsiteY20" fmla="*/ 2948152 h 4099035"/>
              <a:gd name="connsiteX21" fmla="*/ 2600215 w 3120477"/>
              <a:gd name="connsiteY21" fmla="*/ 3342290 h 4099035"/>
              <a:gd name="connsiteX22" fmla="*/ 2221842 w 3120477"/>
              <a:gd name="connsiteY22" fmla="*/ 3736428 h 4099035"/>
              <a:gd name="connsiteX23" fmla="*/ 1985360 w 3120477"/>
              <a:gd name="connsiteY23" fmla="*/ 3846786 h 4099035"/>
              <a:gd name="connsiteX24" fmla="*/ 1622753 w 3120477"/>
              <a:gd name="connsiteY24" fmla="*/ 3815255 h 4099035"/>
              <a:gd name="connsiteX25" fmla="*/ 1386270 w 3120477"/>
              <a:gd name="connsiteY25" fmla="*/ 4035973 h 4099035"/>
              <a:gd name="connsiteX26" fmla="*/ 1260146 w 3120477"/>
              <a:gd name="connsiteY26" fmla="*/ 4099035 h 4099035"/>
              <a:gd name="connsiteX27" fmla="*/ 1283794 w 3120477"/>
              <a:gd name="connsiteY27" fmla="*/ 3999186 h 4099035"/>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251409 w 3120477"/>
              <a:gd name="connsiteY8" fmla="*/ 0 h 4099035"/>
              <a:gd name="connsiteX9" fmla="*/ 693868 w 3120477"/>
              <a:gd name="connsiteY9" fmla="*/ 307428 h 4099035"/>
              <a:gd name="connsiteX10" fmla="*/ 1480863 w 3120477"/>
              <a:gd name="connsiteY10" fmla="*/ 1008993 h 4099035"/>
              <a:gd name="connsiteX11" fmla="*/ 1906532 w 3120477"/>
              <a:gd name="connsiteY11" fmla="*/ 1103586 h 4099035"/>
              <a:gd name="connsiteX12" fmla="*/ 2158780 w 3120477"/>
              <a:gd name="connsiteY12" fmla="*/ 1229711 h 4099035"/>
              <a:gd name="connsiteX13" fmla="*/ 2253373 w 3120477"/>
              <a:gd name="connsiteY13" fmla="*/ 1576552 h 4099035"/>
              <a:gd name="connsiteX14" fmla="*/ 2458325 w 3120477"/>
              <a:gd name="connsiteY14" fmla="*/ 1813035 h 4099035"/>
              <a:gd name="connsiteX15" fmla="*/ 2742105 w 3120477"/>
              <a:gd name="connsiteY15" fmla="*/ 1813035 h 4099035"/>
              <a:gd name="connsiteX16" fmla="*/ 3041649 w 3120477"/>
              <a:gd name="connsiteY16" fmla="*/ 1781504 h 4099035"/>
              <a:gd name="connsiteX17" fmla="*/ 3120477 w 3120477"/>
              <a:gd name="connsiteY17" fmla="*/ 1923393 h 4099035"/>
              <a:gd name="connsiteX18" fmla="*/ 2789401 w 3120477"/>
              <a:gd name="connsiteY18" fmla="*/ 2317531 h 4099035"/>
              <a:gd name="connsiteX19" fmla="*/ 2694808 w 3120477"/>
              <a:gd name="connsiteY19" fmla="*/ 2538248 h 4099035"/>
              <a:gd name="connsiteX20" fmla="*/ 2584449 w 3120477"/>
              <a:gd name="connsiteY20" fmla="*/ 2948152 h 4099035"/>
              <a:gd name="connsiteX21" fmla="*/ 2600215 w 3120477"/>
              <a:gd name="connsiteY21" fmla="*/ 3342290 h 4099035"/>
              <a:gd name="connsiteX22" fmla="*/ 2221842 w 3120477"/>
              <a:gd name="connsiteY22" fmla="*/ 3736428 h 4099035"/>
              <a:gd name="connsiteX23" fmla="*/ 1985360 w 3120477"/>
              <a:gd name="connsiteY23" fmla="*/ 3846786 h 4099035"/>
              <a:gd name="connsiteX24" fmla="*/ 1622753 w 3120477"/>
              <a:gd name="connsiteY24" fmla="*/ 3815255 h 4099035"/>
              <a:gd name="connsiteX25" fmla="*/ 1386270 w 3120477"/>
              <a:gd name="connsiteY25" fmla="*/ 4035973 h 4099035"/>
              <a:gd name="connsiteX26" fmla="*/ 1260146 w 3120477"/>
              <a:gd name="connsiteY26" fmla="*/ 4099035 h 4099035"/>
              <a:gd name="connsiteX27" fmla="*/ 1283794 w 3120477"/>
              <a:gd name="connsiteY27" fmla="*/ 3999186 h 4099035"/>
              <a:gd name="connsiteX0" fmla="*/ 1260146 w 3120477"/>
              <a:gd name="connsiteY0" fmla="*/ 4225159 h 4303987"/>
              <a:gd name="connsiteX1" fmla="*/ 818711 w 3120477"/>
              <a:gd name="connsiteY1" fmla="*/ 3862552 h 4303987"/>
              <a:gd name="connsiteX2" fmla="*/ 393042 w 3120477"/>
              <a:gd name="connsiteY2" fmla="*/ 3484180 h 4303987"/>
              <a:gd name="connsiteX3" fmla="*/ 361511 w 3120477"/>
              <a:gd name="connsiteY3" fmla="*/ 2948152 h 4303987"/>
              <a:gd name="connsiteX4" fmla="*/ 266918 w 3120477"/>
              <a:gd name="connsiteY4" fmla="*/ 2349063 h 4303987"/>
              <a:gd name="connsiteX5" fmla="*/ 140794 w 3120477"/>
              <a:gd name="connsiteY5" fmla="*/ 1686911 h 4303987"/>
              <a:gd name="connsiteX6" fmla="*/ 266918 w 3120477"/>
              <a:gd name="connsiteY6" fmla="*/ 1024759 h 4303987"/>
              <a:gd name="connsiteX7" fmla="*/ 30179 w 3120477"/>
              <a:gd name="connsiteY7" fmla="*/ 717331 h 4303987"/>
              <a:gd name="connsiteX8" fmla="*/ 251409 w 3120477"/>
              <a:gd name="connsiteY8" fmla="*/ 204952 h 4303987"/>
              <a:gd name="connsiteX9" fmla="*/ 472638 w 3120477"/>
              <a:gd name="connsiteY9" fmla="*/ 0 h 4303987"/>
              <a:gd name="connsiteX10" fmla="*/ 693868 w 3120477"/>
              <a:gd name="connsiteY10" fmla="*/ 512380 h 4303987"/>
              <a:gd name="connsiteX11" fmla="*/ 1480863 w 3120477"/>
              <a:gd name="connsiteY11" fmla="*/ 1213945 h 4303987"/>
              <a:gd name="connsiteX12" fmla="*/ 1906532 w 3120477"/>
              <a:gd name="connsiteY12" fmla="*/ 1308538 h 4303987"/>
              <a:gd name="connsiteX13" fmla="*/ 2158780 w 3120477"/>
              <a:gd name="connsiteY13" fmla="*/ 1434663 h 4303987"/>
              <a:gd name="connsiteX14" fmla="*/ 2253373 w 3120477"/>
              <a:gd name="connsiteY14" fmla="*/ 1781504 h 4303987"/>
              <a:gd name="connsiteX15" fmla="*/ 2458325 w 3120477"/>
              <a:gd name="connsiteY15" fmla="*/ 2017987 h 4303987"/>
              <a:gd name="connsiteX16" fmla="*/ 2742105 w 3120477"/>
              <a:gd name="connsiteY16" fmla="*/ 2017987 h 4303987"/>
              <a:gd name="connsiteX17" fmla="*/ 3041649 w 3120477"/>
              <a:gd name="connsiteY17" fmla="*/ 1986456 h 4303987"/>
              <a:gd name="connsiteX18" fmla="*/ 3120477 w 3120477"/>
              <a:gd name="connsiteY18" fmla="*/ 2128345 h 4303987"/>
              <a:gd name="connsiteX19" fmla="*/ 2789401 w 3120477"/>
              <a:gd name="connsiteY19" fmla="*/ 2522483 h 4303987"/>
              <a:gd name="connsiteX20" fmla="*/ 2694808 w 3120477"/>
              <a:gd name="connsiteY20" fmla="*/ 2743200 h 4303987"/>
              <a:gd name="connsiteX21" fmla="*/ 2584449 w 3120477"/>
              <a:gd name="connsiteY21" fmla="*/ 3153104 h 4303987"/>
              <a:gd name="connsiteX22" fmla="*/ 2600215 w 3120477"/>
              <a:gd name="connsiteY22" fmla="*/ 3547242 h 4303987"/>
              <a:gd name="connsiteX23" fmla="*/ 2221842 w 3120477"/>
              <a:gd name="connsiteY23" fmla="*/ 3941380 h 4303987"/>
              <a:gd name="connsiteX24" fmla="*/ 1985360 w 3120477"/>
              <a:gd name="connsiteY24" fmla="*/ 4051738 h 4303987"/>
              <a:gd name="connsiteX25" fmla="*/ 1622753 w 3120477"/>
              <a:gd name="connsiteY25" fmla="*/ 4020207 h 4303987"/>
              <a:gd name="connsiteX26" fmla="*/ 1386270 w 3120477"/>
              <a:gd name="connsiteY26" fmla="*/ 4240925 h 4303987"/>
              <a:gd name="connsiteX27" fmla="*/ 1260146 w 3120477"/>
              <a:gd name="connsiteY27" fmla="*/ 4303987 h 4303987"/>
              <a:gd name="connsiteX28" fmla="*/ 1283794 w 3120477"/>
              <a:gd name="connsiteY28" fmla="*/ 4204138 h 4303987"/>
              <a:gd name="connsiteX0" fmla="*/ 1260146 w 3120477"/>
              <a:gd name="connsiteY0" fmla="*/ 4225159 h 4303987"/>
              <a:gd name="connsiteX1" fmla="*/ 818711 w 3120477"/>
              <a:gd name="connsiteY1" fmla="*/ 3862552 h 4303987"/>
              <a:gd name="connsiteX2" fmla="*/ 393042 w 3120477"/>
              <a:gd name="connsiteY2" fmla="*/ 3484180 h 4303987"/>
              <a:gd name="connsiteX3" fmla="*/ 361511 w 3120477"/>
              <a:gd name="connsiteY3" fmla="*/ 2948152 h 4303987"/>
              <a:gd name="connsiteX4" fmla="*/ 266918 w 3120477"/>
              <a:gd name="connsiteY4" fmla="*/ 2349063 h 4303987"/>
              <a:gd name="connsiteX5" fmla="*/ 140794 w 3120477"/>
              <a:gd name="connsiteY5" fmla="*/ 1686911 h 4303987"/>
              <a:gd name="connsiteX6" fmla="*/ 266918 w 3120477"/>
              <a:gd name="connsiteY6" fmla="*/ 1024759 h 4303987"/>
              <a:gd name="connsiteX7" fmla="*/ 30179 w 3120477"/>
              <a:gd name="connsiteY7" fmla="*/ 717331 h 4303987"/>
              <a:gd name="connsiteX8" fmla="*/ 140794 w 3120477"/>
              <a:gd name="connsiteY8" fmla="*/ 307428 h 4303987"/>
              <a:gd name="connsiteX9" fmla="*/ 472638 w 3120477"/>
              <a:gd name="connsiteY9" fmla="*/ 0 h 4303987"/>
              <a:gd name="connsiteX10" fmla="*/ 693868 w 3120477"/>
              <a:gd name="connsiteY10" fmla="*/ 512380 h 4303987"/>
              <a:gd name="connsiteX11" fmla="*/ 1480863 w 3120477"/>
              <a:gd name="connsiteY11" fmla="*/ 1213945 h 4303987"/>
              <a:gd name="connsiteX12" fmla="*/ 1906532 w 3120477"/>
              <a:gd name="connsiteY12" fmla="*/ 1308538 h 4303987"/>
              <a:gd name="connsiteX13" fmla="*/ 2158780 w 3120477"/>
              <a:gd name="connsiteY13" fmla="*/ 1434663 h 4303987"/>
              <a:gd name="connsiteX14" fmla="*/ 2253373 w 3120477"/>
              <a:gd name="connsiteY14" fmla="*/ 1781504 h 4303987"/>
              <a:gd name="connsiteX15" fmla="*/ 2458325 w 3120477"/>
              <a:gd name="connsiteY15" fmla="*/ 2017987 h 4303987"/>
              <a:gd name="connsiteX16" fmla="*/ 2742105 w 3120477"/>
              <a:gd name="connsiteY16" fmla="*/ 2017987 h 4303987"/>
              <a:gd name="connsiteX17" fmla="*/ 3041649 w 3120477"/>
              <a:gd name="connsiteY17" fmla="*/ 1986456 h 4303987"/>
              <a:gd name="connsiteX18" fmla="*/ 3120477 w 3120477"/>
              <a:gd name="connsiteY18" fmla="*/ 2128345 h 4303987"/>
              <a:gd name="connsiteX19" fmla="*/ 2789401 w 3120477"/>
              <a:gd name="connsiteY19" fmla="*/ 2522483 h 4303987"/>
              <a:gd name="connsiteX20" fmla="*/ 2694808 w 3120477"/>
              <a:gd name="connsiteY20" fmla="*/ 2743200 h 4303987"/>
              <a:gd name="connsiteX21" fmla="*/ 2584449 w 3120477"/>
              <a:gd name="connsiteY21" fmla="*/ 3153104 h 4303987"/>
              <a:gd name="connsiteX22" fmla="*/ 2600215 w 3120477"/>
              <a:gd name="connsiteY22" fmla="*/ 3547242 h 4303987"/>
              <a:gd name="connsiteX23" fmla="*/ 2221842 w 3120477"/>
              <a:gd name="connsiteY23" fmla="*/ 3941380 h 4303987"/>
              <a:gd name="connsiteX24" fmla="*/ 1985360 w 3120477"/>
              <a:gd name="connsiteY24" fmla="*/ 4051738 h 4303987"/>
              <a:gd name="connsiteX25" fmla="*/ 1622753 w 3120477"/>
              <a:gd name="connsiteY25" fmla="*/ 4020207 h 4303987"/>
              <a:gd name="connsiteX26" fmla="*/ 1386270 w 3120477"/>
              <a:gd name="connsiteY26" fmla="*/ 4240925 h 4303987"/>
              <a:gd name="connsiteX27" fmla="*/ 1260146 w 3120477"/>
              <a:gd name="connsiteY27" fmla="*/ 4303987 h 4303987"/>
              <a:gd name="connsiteX28" fmla="*/ 1283794 w 3120477"/>
              <a:gd name="connsiteY28" fmla="*/ 4204138 h 4303987"/>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140794 w 3120477"/>
              <a:gd name="connsiteY8" fmla="*/ 102476 h 4099035"/>
              <a:gd name="connsiteX9" fmla="*/ 472638 w 3120477"/>
              <a:gd name="connsiteY9" fmla="*/ 0 h 4099035"/>
              <a:gd name="connsiteX10" fmla="*/ 693868 w 3120477"/>
              <a:gd name="connsiteY10" fmla="*/ 307428 h 4099035"/>
              <a:gd name="connsiteX11" fmla="*/ 1480863 w 3120477"/>
              <a:gd name="connsiteY11" fmla="*/ 1008993 h 4099035"/>
              <a:gd name="connsiteX12" fmla="*/ 1906532 w 3120477"/>
              <a:gd name="connsiteY12" fmla="*/ 1103586 h 4099035"/>
              <a:gd name="connsiteX13" fmla="*/ 2158780 w 3120477"/>
              <a:gd name="connsiteY13" fmla="*/ 1229711 h 4099035"/>
              <a:gd name="connsiteX14" fmla="*/ 2253373 w 3120477"/>
              <a:gd name="connsiteY14" fmla="*/ 1576552 h 4099035"/>
              <a:gd name="connsiteX15" fmla="*/ 2458325 w 3120477"/>
              <a:gd name="connsiteY15" fmla="*/ 1813035 h 4099035"/>
              <a:gd name="connsiteX16" fmla="*/ 2742105 w 3120477"/>
              <a:gd name="connsiteY16" fmla="*/ 1813035 h 4099035"/>
              <a:gd name="connsiteX17" fmla="*/ 3041649 w 3120477"/>
              <a:gd name="connsiteY17" fmla="*/ 1781504 h 4099035"/>
              <a:gd name="connsiteX18" fmla="*/ 3120477 w 3120477"/>
              <a:gd name="connsiteY18" fmla="*/ 1923393 h 4099035"/>
              <a:gd name="connsiteX19" fmla="*/ 2789401 w 3120477"/>
              <a:gd name="connsiteY19" fmla="*/ 2317531 h 4099035"/>
              <a:gd name="connsiteX20" fmla="*/ 2694808 w 3120477"/>
              <a:gd name="connsiteY20" fmla="*/ 2538248 h 4099035"/>
              <a:gd name="connsiteX21" fmla="*/ 2584449 w 3120477"/>
              <a:gd name="connsiteY21" fmla="*/ 2948152 h 4099035"/>
              <a:gd name="connsiteX22" fmla="*/ 2600215 w 3120477"/>
              <a:gd name="connsiteY22" fmla="*/ 3342290 h 4099035"/>
              <a:gd name="connsiteX23" fmla="*/ 2221842 w 3120477"/>
              <a:gd name="connsiteY23" fmla="*/ 3736428 h 4099035"/>
              <a:gd name="connsiteX24" fmla="*/ 1985360 w 3120477"/>
              <a:gd name="connsiteY24" fmla="*/ 3846786 h 4099035"/>
              <a:gd name="connsiteX25" fmla="*/ 1622753 w 3120477"/>
              <a:gd name="connsiteY25" fmla="*/ 3815255 h 4099035"/>
              <a:gd name="connsiteX26" fmla="*/ 1386270 w 3120477"/>
              <a:gd name="connsiteY26" fmla="*/ 4035973 h 4099035"/>
              <a:gd name="connsiteX27" fmla="*/ 1260146 w 3120477"/>
              <a:gd name="connsiteY27" fmla="*/ 4099035 h 4099035"/>
              <a:gd name="connsiteX28" fmla="*/ 1283794 w 3120477"/>
              <a:gd name="connsiteY28" fmla="*/ 3999186 h 4099035"/>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30180 w 3120477"/>
              <a:gd name="connsiteY8" fmla="*/ 102476 h 4099035"/>
              <a:gd name="connsiteX9" fmla="*/ 472638 w 3120477"/>
              <a:gd name="connsiteY9" fmla="*/ 0 h 4099035"/>
              <a:gd name="connsiteX10" fmla="*/ 693868 w 3120477"/>
              <a:gd name="connsiteY10" fmla="*/ 307428 h 4099035"/>
              <a:gd name="connsiteX11" fmla="*/ 1480863 w 3120477"/>
              <a:gd name="connsiteY11" fmla="*/ 1008993 h 4099035"/>
              <a:gd name="connsiteX12" fmla="*/ 1906532 w 3120477"/>
              <a:gd name="connsiteY12" fmla="*/ 1103586 h 4099035"/>
              <a:gd name="connsiteX13" fmla="*/ 2158780 w 3120477"/>
              <a:gd name="connsiteY13" fmla="*/ 1229711 h 4099035"/>
              <a:gd name="connsiteX14" fmla="*/ 2253373 w 3120477"/>
              <a:gd name="connsiteY14" fmla="*/ 1576552 h 4099035"/>
              <a:gd name="connsiteX15" fmla="*/ 2458325 w 3120477"/>
              <a:gd name="connsiteY15" fmla="*/ 1813035 h 4099035"/>
              <a:gd name="connsiteX16" fmla="*/ 2742105 w 3120477"/>
              <a:gd name="connsiteY16" fmla="*/ 1813035 h 4099035"/>
              <a:gd name="connsiteX17" fmla="*/ 3041649 w 3120477"/>
              <a:gd name="connsiteY17" fmla="*/ 1781504 h 4099035"/>
              <a:gd name="connsiteX18" fmla="*/ 3120477 w 3120477"/>
              <a:gd name="connsiteY18" fmla="*/ 1923393 h 4099035"/>
              <a:gd name="connsiteX19" fmla="*/ 2789401 w 3120477"/>
              <a:gd name="connsiteY19" fmla="*/ 2317531 h 4099035"/>
              <a:gd name="connsiteX20" fmla="*/ 2694808 w 3120477"/>
              <a:gd name="connsiteY20" fmla="*/ 2538248 h 4099035"/>
              <a:gd name="connsiteX21" fmla="*/ 2584449 w 3120477"/>
              <a:gd name="connsiteY21" fmla="*/ 2948152 h 4099035"/>
              <a:gd name="connsiteX22" fmla="*/ 2600215 w 3120477"/>
              <a:gd name="connsiteY22" fmla="*/ 3342290 h 4099035"/>
              <a:gd name="connsiteX23" fmla="*/ 2221842 w 3120477"/>
              <a:gd name="connsiteY23" fmla="*/ 3736428 h 4099035"/>
              <a:gd name="connsiteX24" fmla="*/ 1985360 w 3120477"/>
              <a:gd name="connsiteY24" fmla="*/ 3846786 h 4099035"/>
              <a:gd name="connsiteX25" fmla="*/ 1622753 w 3120477"/>
              <a:gd name="connsiteY25" fmla="*/ 3815255 h 4099035"/>
              <a:gd name="connsiteX26" fmla="*/ 1386270 w 3120477"/>
              <a:gd name="connsiteY26" fmla="*/ 4035973 h 4099035"/>
              <a:gd name="connsiteX27" fmla="*/ 1260146 w 3120477"/>
              <a:gd name="connsiteY27" fmla="*/ 4099035 h 4099035"/>
              <a:gd name="connsiteX28" fmla="*/ 1283794 w 3120477"/>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375396 w 3134362"/>
              <a:gd name="connsiteY3" fmla="*/ 2743200 h 4099035"/>
              <a:gd name="connsiteX4" fmla="*/ 280803 w 3134362"/>
              <a:gd name="connsiteY4" fmla="*/ 2144111 h 4099035"/>
              <a:gd name="connsiteX5" fmla="*/ 154679 w 3134362"/>
              <a:gd name="connsiteY5" fmla="*/ 1481959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375396 w 3134362"/>
              <a:gd name="connsiteY3" fmla="*/ 2743200 h 4099035"/>
              <a:gd name="connsiteX4" fmla="*/ 280803 w 3134362"/>
              <a:gd name="connsiteY4" fmla="*/ 2144111 h 4099035"/>
              <a:gd name="connsiteX5" fmla="*/ 44064 w 3134362"/>
              <a:gd name="connsiteY5" fmla="*/ 1537138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154679 w 3134362"/>
              <a:gd name="connsiteY3" fmla="*/ 2766849 h 4099035"/>
              <a:gd name="connsiteX4" fmla="*/ 280803 w 3134362"/>
              <a:gd name="connsiteY4" fmla="*/ 2144111 h 4099035"/>
              <a:gd name="connsiteX5" fmla="*/ 44064 w 3134362"/>
              <a:gd name="connsiteY5" fmla="*/ 1537138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4362" h="4099035">
                <a:moveTo>
                  <a:pt x="1274031" y="4020207"/>
                </a:moveTo>
                <a:cubicBezTo>
                  <a:pt x="842600" y="3668671"/>
                  <a:pt x="977782" y="3802786"/>
                  <a:pt x="832596" y="3657600"/>
                </a:cubicBezTo>
                <a:lnTo>
                  <a:pt x="406927" y="3279228"/>
                </a:lnTo>
                <a:lnTo>
                  <a:pt x="154679" y="2766849"/>
                </a:lnTo>
                <a:cubicBezTo>
                  <a:pt x="56433" y="2210121"/>
                  <a:pt x="280803" y="2388609"/>
                  <a:pt x="280803" y="2144111"/>
                </a:cubicBezTo>
                <a:cubicBezTo>
                  <a:pt x="184005" y="1498791"/>
                  <a:pt x="225897" y="1718971"/>
                  <a:pt x="44064" y="1537138"/>
                </a:cubicBezTo>
                <a:cubicBezTo>
                  <a:pt x="86105" y="1316421"/>
                  <a:pt x="0" y="1142605"/>
                  <a:pt x="44065" y="922283"/>
                </a:cubicBezTo>
                <a:cubicBezTo>
                  <a:pt x="54521" y="870002"/>
                  <a:pt x="13885" y="512379"/>
                  <a:pt x="44064" y="512379"/>
                </a:cubicBezTo>
                <a:cubicBezTo>
                  <a:pt x="44064" y="375745"/>
                  <a:pt x="44065" y="239110"/>
                  <a:pt x="44065" y="102476"/>
                </a:cubicBezTo>
                <a:lnTo>
                  <a:pt x="486523" y="0"/>
                </a:lnTo>
                <a:lnTo>
                  <a:pt x="707753" y="307428"/>
                </a:lnTo>
                <a:lnTo>
                  <a:pt x="1494748" y="1008993"/>
                </a:lnTo>
                <a:lnTo>
                  <a:pt x="1920417" y="1103586"/>
                </a:lnTo>
                <a:lnTo>
                  <a:pt x="2172665" y="1229711"/>
                </a:lnTo>
                <a:lnTo>
                  <a:pt x="2267258" y="1576552"/>
                </a:lnTo>
                <a:lnTo>
                  <a:pt x="2472210" y="1813035"/>
                </a:lnTo>
                <a:lnTo>
                  <a:pt x="2755990" y="1813035"/>
                </a:lnTo>
                <a:lnTo>
                  <a:pt x="3055534" y="1781504"/>
                </a:lnTo>
                <a:lnTo>
                  <a:pt x="3134362" y="1923393"/>
                </a:lnTo>
                <a:lnTo>
                  <a:pt x="2803286" y="2317531"/>
                </a:lnTo>
                <a:lnTo>
                  <a:pt x="2708693" y="2538248"/>
                </a:lnTo>
                <a:lnTo>
                  <a:pt x="2598334" y="2948152"/>
                </a:lnTo>
                <a:lnTo>
                  <a:pt x="2614100" y="3342290"/>
                </a:lnTo>
                <a:lnTo>
                  <a:pt x="2235727" y="3736428"/>
                </a:lnTo>
                <a:lnTo>
                  <a:pt x="1999245" y="3846786"/>
                </a:lnTo>
                <a:lnTo>
                  <a:pt x="1636638" y="3815255"/>
                </a:lnTo>
                <a:lnTo>
                  <a:pt x="1400155" y="4035973"/>
                </a:lnTo>
                <a:lnTo>
                  <a:pt x="1274031" y="4099035"/>
                </a:lnTo>
                <a:lnTo>
                  <a:pt x="1297679" y="3999186"/>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 name="Down Arrow 3"/>
          <p:cNvSpPr/>
          <p:nvPr/>
        </p:nvSpPr>
        <p:spPr>
          <a:xfrm rot="20514346">
            <a:off x="3635331" y="4029425"/>
            <a:ext cx="659920" cy="143375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5"/>
          <p:cNvSpPr/>
          <p:nvPr/>
        </p:nvSpPr>
        <p:spPr>
          <a:xfrm rot="14106896">
            <a:off x="5522231" y="3083161"/>
            <a:ext cx="461738" cy="1443028"/>
          </a:xfrm>
          <a:prstGeom prst="downArrow">
            <a:avLst>
              <a:gd name="adj1" fmla="val 2015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4953000" y="3733800"/>
            <a:ext cx="1447800" cy="1981200"/>
          </a:xfrm>
          <a:custGeom>
            <a:avLst/>
            <a:gdLst>
              <a:gd name="connsiteX0" fmla="*/ 92529 w 1891393"/>
              <a:gd name="connsiteY0" fmla="*/ 2198915 h 2598964"/>
              <a:gd name="connsiteX1" fmla="*/ 43543 w 1891393"/>
              <a:gd name="connsiteY1" fmla="*/ 1807029 h 2598964"/>
              <a:gd name="connsiteX2" fmla="*/ 353786 w 1891393"/>
              <a:gd name="connsiteY2" fmla="*/ 1300843 h 2598964"/>
              <a:gd name="connsiteX3" fmla="*/ 647701 w 1891393"/>
              <a:gd name="connsiteY3" fmla="*/ 908957 h 2598964"/>
              <a:gd name="connsiteX4" fmla="*/ 1006929 w 1891393"/>
              <a:gd name="connsiteY4" fmla="*/ 647700 h 2598964"/>
              <a:gd name="connsiteX5" fmla="*/ 1186543 w 1891393"/>
              <a:gd name="connsiteY5" fmla="*/ 353786 h 2598964"/>
              <a:gd name="connsiteX6" fmla="*/ 1480458 w 1891393"/>
              <a:gd name="connsiteY6" fmla="*/ 43543 h 2598964"/>
              <a:gd name="connsiteX7" fmla="*/ 1839686 w 1891393"/>
              <a:gd name="connsiteY7" fmla="*/ 92529 h 2598964"/>
              <a:gd name="connsiteX8" fmla="*/ 1790701 w 1891393"/>
              <a:gd name="connsiteY8" fmla="*/ 484415 h 2598964"/>
              <a:gd name="connsiteX9" fmla="*/ 1790701 w 1891393"/>
              <a:gd name="connsiteY9" fmla="*/ 435429 h 2598964"/>
              <a:gd name="connsiteX10" fmla="*/ 1627415 w 1891393"/>
              <a:gd name="connsiteY10" fmla="*/ 745672 h 2598964"/>
              <a:gd name="connsiteX11" fmla="*/ 1349829 w 1891393"/>
              <a:gd name="connsiteY11" fmla="*/ 1006929 h 2598964"/>
              <a:gd name="connsiteX12" fmla="*/ 1121229 w 1891393"/>
              <a:gd name="connsiteY12" fmla="*/ 1431472 h 2598964"/>
              <a:gd name="connsiteX13" fmla="*/ 1006929 w 1891393"/>
              <a:gd name="connsiteY13" fmla="*/ 1856015 h 2598964"/>
              <a:gd name="connsiteX14" fmla="*/ 647701 w 1891393"/>
              <a:gd name="connsiteY14" fmla="*/ 2182586 h 2598964"/>
              <a:gd name="connsiteX15" fmla="*/ 615043 w 1891393"/>
              <a:gd name="connsiteY15" fmla="*/ 2427515 h 2598964"/>
              <a:gd name="connsiteX16" fmla="*/ 598715 w 1891393"/>
              <a:gd name="connsiteY16" fmla="*/ 2590800 h 2598964"/>
              <a:gd name="connsiteX17" fmla="*/ 321129 w 1891393"/>
              <a:gd name="connsiteY17" fmla="*/ 2476500 h 2598964"/>
              <a:gd name="connsiteX18" fmla="*/ 92529 w 1891393"/>
              <a:gd name="connsiteY18" fmla="*/ 2198915 h 25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1393" h="2598964">
                <a:moveTo>
                  <a:pt x="92529" y="2198915"/>
                </a:moveTo>
                <a:cubicBezTo>
                  <a:pt x="46265" y="2087337"/>
                  <a:pt x="0" y="1956708"/>
                  <a:pt x="43543" y="1807029"/>
                </a:cubicBezTo>
                <a:cubicBezTo>
                  <a:pt x="87086" y="1657350"/>
                  <a:pt x="253093" y="1450522"/>
                  <a:pt x="353786" y="1300843"/>
                </a:cubicBezTo>
                <a:cubicBezTo>
                  <a:pt x="454479" y="1151164"/>
                  <a:pt x="538844" y="1017814"/>
                  <a:pt x="647701" y="908957"/>
                </a:cubicBezTo>
                <a:cubicBezTo>
                  <a:pt x="756558" y="800100"/>
                  <a:pt x="917122" y="740229"/>
                  <a:pt x="1006929" y="647700"/>
                </a:cubicBezTo>
                <a:cubicBezTo>
                  <a:pt x="1096736" y="555171"/>
                  <a:pt x="1107622" y="454479"/>
                  <a:pt x="1186543" y="353786"/>
                </a:cubicBezTo>
                <a:cubicBezTo>
                  <a:pt x="1265465" y="253093"/>
                  <a:pt x="1371601" y="87086"/>
                  <a:pt x="1480458" y="43543"/>
                </a:cubicBezTo>
                <a:cubicBezTo>
                  <a:pt x="1589315" y="0"/>
                  <a:pt x="1787979" y="19050"/>
                  <a:pt x="1839686" y="92529"/>
                </a:cubicBezTo>
                <a:cubicBezTo>
                  <a:pt x="1891393" y="166008"/>
                  <a:pt x="1798865" y="427265"/>
                  <a:pt x="1790701" y="484415"/>
                </a:cubicBezTo>
                <a:cubicBezTo>
                  <a:pt x="1782537" y="541565"/>
                  <a:pt x="1817915" y="391886"/>
                  <a:pt x="1790701" y="435429"/>
                </a:cubicBezTo>
                <a:cubicBezTo>
                  <a:pt x="1763487" y="478972"/>
                  <a:pt x="1700894" y="650422"/>
                  <a:pt x="1627415" y="745672"/>
                </a:cubicBezTo>
                <a:cubicBezTo>
                  <a:pt x="1553936" y="840922"/>
                  <a:pt x="1434193" y="892629"/>
                  <a:pt x="1349829" y="1006929"/>
                </a:cubicBezTo>
                <a:cubicBezTo>
                  <a:pt x="1265465" y="1121229"/>
                  <a:pt x="1178379" y="1289958"/>
                  <a:pt x="1121229" y="1431472"/>
                </a:cubicBezTo>
                <a:cubicBezTo>
                  <a:pt x="1064079" y="1572986"/>
                  <a:pt x="1085850" y="1730829"/>
                  <a:pt x="1006929" y="1856015"/>
                </a:cubicBezTo>
                <a:cubicBezTo>
                  <a:pt x="928008" y="1981201"/>
                  <a:pt x="713015" y="2087336"/>
                  <a:pt x="647701" y="2182586"/>
                </a:cubicBezTo>
                <a:cubicBezTo>
                  <a:pt x="582387" y="2277836"/>
                  <a:pt x="623207" y="2359479"/>
                  <a:pt x="615043" y="2427515"/>
                </a:cubicBezTo>
                <a:cubicBezTo>
                  <a:pt x="606879" y="2495551"/>
                  <a:pt x="647701" y="2582636"/>
                  <a:pt x="598715" y="2590800"/>
                </a:cubicBezTo>
                <a:cubicBezTo>
                  <a:pt x="549729" y="2598964"/>
                  <a:pt x="408215" y="2547257"/>
                  <a:pt x="321129" y="2476500"/>
                </a:cubicBezTo>
                <a:cubicBezTo>
                  <a:pt x="234043" y="2405743"/>
                  <a:pt x="138793" y="2310493"/>
                  <a:pt x="92529" y="2198915"/>
                </a:cubicBezTo>
                <a:close/>
              </a:path>
            </a:pathLst>
          </a:custGeom>
          <a:ln w="76200">
            <a:solidFill>
              <a:schemeClr val="accent6">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wn Arrow 7"/>
          <p:cNvSpPr/>
          <p:nvPr/>
        </p:nvSpPr>
        <p:spPr>
          <a:xfrm rot="18090995">
            <a:off x="5034606" y="51774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rot="18090995">
            <a:off x="5339437" y="46440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Down Arrow 9"/>
          <p:cNvSpPr/>
          <p:nvPr/>
        </p:nvSpPr>
        <p:spPr>
          <a:xfrm rot="18090995">
            <a:off x="5644237" y="41868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Down Arrow 10"/>
          <p:cNvSpPr/>
          <p:nvPr/>
        </p:nvSpPr>
        <p:spPr>
          <a:xfrm rot="18090995">
            <a:off x="5949037" y="3822082"/>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1"/>
          <p:cNvSpPr/>
          <p:nvPr/>
        </p:nvSpPr>
        <p:spPr>
          <a:xfrm>
            <a:off x="3479800" y="1704773"/>
            <a:ext cx="2692400" cy="2192541"/>
          </a:xfrm>
          <a:custGeom>
            <a:avLst/>
            <a:gdLst>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2875357 w 3269495"/>
              <a:gd name="connsiteY8" fmla="*/ 0 h 2144111"/>
              <a:gd name="connsiteX9" fmla="*/ 3143371 w 3269495"/>
              <a:gd name="connsiteY9" fmla="*/ 677918 h 2144111"/>
              <a:gd name="connsiteX10" fmla="*/ 3269495 w 3269495"/>
              <a:gd name="connsiteY10" fmla="*/ 1229711 h 2144111"/>
              <a:gd name="connsiteX11" fmla="*/ 2843826 w 3269495"/>
              <a:gd name="connsiteY11" fmla="*/ 1513490 h 2144111"/>
              <a:gd name="connsiteX12" fmla="*/ 2607343 w 3269495"/>
              <a:gd name="connsiteY12" fmla="*/ 1954925 h 2144111"/>
              <a:gd name="connsiteX13" fmla="*/ 1834833 w 3269495"/>
              <a:gd name="connsiteY13" fmla="*/ 1749973 h 2144111"/>
              <a:gd name="connsiteX14" fmla="*/ 1472226 w 3269495"/>
              <a:gd name="connsiteY14" fmla="*/ 1797269 h 2144111"/>
              <a:gd name="connsiteX15" fmla="*/ 1156916 w 3269495"/>
              <a:gd name="connsiteY15" fmla="*/ 1954925 h 2144111"/>
              <a:gd name="connsiteX16" fmla="*/ 873137 w 3269495"/>
              <a:gd name="connsiteY16" fmla="*/ 2096814 h 2144111"/>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1852714 w 3269495"/>
              <a:gd name="connsiteY8" fmla="*/ 0 h 2144111"/>
              <a:gd name="connsiteX9" fmla="*/ 2875357 w 3269495"/>
              <a:gd name="connsiteY9" fmla="*/ 0 h 2144111"/>
              <a:gd name="connsiteX10" fmla="*/ 3143371 w 3269495"/>
              <a:gd name="connsiteY10" fmla="*/ 677918 h 2144111"/>
              <a:gd name="connsiteX11" fmla="*/ 3269495 w 3269495"/>
              <a:gd name="connsiteY11" fmla="*/ 1229711 h 2144111"/>
              <a:gd name="connsiteX12" fmla="*/ 2843826 w 3269495"/>
              <a:gd name="connsiteY12" fmla="*/ 1513490 h 2144111"/>
              <a:gd name="connsiteX13" fmla="*/ 2607343 w 3269495"/>
              <a:gd name="connsiteY13" fmla="*/ 1954925 h 2144111"/>
              <a:gd name="connsiteX14" fmla="*/ 1834833 w 3269495"/>
              <a:gd name="connsiteY14" fmla="*/ 1749973 h 2144111"/>
              <a:gd name="connsiteX15" fmla="*/ 1472226 w 3269495"/>
              <a:gd name="connsiteY15" fmla="*/ 1797269 h 2144111"/>
              <a:gd name="connsiteX16" fmla="*/ 1156916 w 3269495"/>
              <a:gd name="connsiteY16" fmla="*/ 1954925 h 2144111"/>
              <a:gd name="connsiteX17" fmla="*/ 873137 w 3269495"/>
              <a:gd name="connsiteY17" fmla="*/ 2096814 h 2144111"/>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1852714 w 3269495"/>
              <a:gd name="connsiteY8" fmla="*/ 0 h 2144111"/>
              <a:gd name="connsiteX9" fmla="*/ 2615596 w 3269495"/>
              <a:gd name="connsiteY9" fmla="*/ 92635 h 2144111"/>
              <a:gd name="connsiteX10" fmla="*/ 3143371 w 3269495"/>
              <a:gd name="connsiteY10" fmla="*/ 677918 h 2144111"/>
              <a:gd name="connsiteX11" fmla="*/ 3269495 w 3269495"/>
              <a:gd name="connsiteY11" fmla="*/ 1229711 h 2144111"/>
              <a:gd name="connsiteX12" fmla="*/ 2843826 w 3269495"/>
              <a:gd name="connsiteY12" fmla="*/ 1513490 h 2144111"/>
              <a:gd name="connsiteX13" fmla="*/ 2607343 w 3269495"/>
              <a:gd name="connsiteY13" fmla="*/ 1954925 h 2144111"/>
              <a:gd name="connsiteX14" fmla="*/ 1834833 w 3269495"/>
              <a:gd name="connsiteY14" fmla="*/ 1749973 h 2144111"/>
              <a:gd name="connsiteX15" fmla="*/ 1472226 w 3269495"/>
              <a:gd name="connsiteY15" fmla="*/ 1797269 h 2144111"/>
              <a:gd name="connsiteX16" fmla="*/ 1156916 w 3269495"/>
              <a:gd name="connsiteY16" fmla="*/ 1954925 h 2144111"/>
              <a:gd name="connsiteX17" fmla="*/ 873137 w 3269495"/>
              <a:gd name="connsiteY17" fmla="*/ 2096814 h 214411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321343 w 3269495"/>
              <a:gd name="connsiteY7" fmla="*/ 201036 h 2329381"/>
              <a:gd name="connsiteX8" fmla="*/ 2070680 w 3269495"/>
              <a:gd name="connsiteY8" fmla="*/ 0 h 2329381"/>
              <a:gd name="connsiteX9" fmla="*/ 2615596 w 3269495"/>
              <a:gd name="connsiteY9" fmla="*/ 277905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321343 w 3269495"/>
              <a:gd name="connsiteY7" fmla="*/ 201036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435933 w 3269495"/>
              <a:gd name="connsiteY7" fmla="*/ 0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762882 w 3269495"/>
              <a:gd name="connsiteY7" fmla="*/ 132555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1218481 w 3614839"/>
              <a:gd name="connsiteY0" fmla="*/ 2282084 h 2329381"/>
              <a:gd name="connsiteX1" fmla="*/ 950467 w 3614839"/>
              <a:gd name="connsiteY1" fmla="*/ 2329381 h 2329381"/>
              <a:gd name="connsiteX2" fmla="*/ 461736 w 3614839"/>
              <a:gd name="connsiteY2" fmla="*/ 2029836 h 2329381"/>
              <a:gd name="connsiteX3" fmla="*/ 461736 w 3614839"/>
              <a:gd name="connsiteY3" fmla="*/ 1998305 h 2329381"/>
              <a:gd name="connsiteX4" fmla="*/ 18394 w 3614839"/>
              <a:gd name="connsiteY4" fmla="*/ 1524384 h 2329381"/>
              <a:gd name="connsiteX5" fmla="*/ 351377 w 3614839"/>
              <a:gd name="connsiteY5" fmla="*/ 1225795 h 2329381"/>
              <a:gd name="connsiteX6" fmla="*/ 382908 w 3614839"/>
              <a:gd name="connsiteY6" fmla="*/ 1178498 h 2329381"/>
              <a:gd name="connsiteX7" fmla="*/ 777046 w 3614839"/>
              <a:gd name="connsiteY7" fmla="*/ 721298 h 2329381"/>
              <a:gd name="connsiteX8" fmla="*/ 1108226 w 3614839"/>
              <a:gd name="connsiteY8" fmla="*/ 132555 h 2329381"/>
              <a:gd name="connsiteX9" fmla="*/ 2416024 w 3614839"/>
              <a:gd name="connsiteY9" fmla="*/ 0 h 2329381"/>
              <a:gd name="connsiteX10" fmla="*/ 3178906 w 3614839"/>
              <a:gd name="connsiteY10" fmla="*/ 185270 h 2329381"/>
              <a:gd name="connsiteX11" fmla="*/ 3488715 w 3614839"/>
              <a:gd name="connsiteY11" fmla="*/ 863188 h 2329381"/>
              <a:gd name="connsiteX12" fmla="*/ 3614839 w 3614839"/>
              <a:gd name="connsiteY12" fmla="*/ 1414981 h 2329381"/>
              <a:gd name="connsiteX13" fmla="*/ 3189170 w 3614839"/>
              <a:gd name="connsiteY13" fmla="*/ 1698760 h 2329381"/>
              <a:gd name="connsiteX14" fmla="*/ 2952687 w 3614839"/>
              <a:gd name="connsiteY14" fmla="*/ 2140195 h 2329381"/>
              <a:gd name="connsiteX15" fmla="*/ 2180177 w 3614839"/>
              <a:gd name="connsiteY15" fmla="*/ 1935243 h 2329381"/>
              <a:gd name="connsiteX16" fmla="*/ 1817570 w 3614839"/>
              <a:gd name="connsiteY16" fmla="*/ 1982539 h 2329381"/>
              <a:gd name="connsiteX17" fmla="*/ 1502260 w 3614839"/>
              <a:gd name="connsiteY17" fmla="*/ 2140195 h 2329381"/>
              <a:gd name="connsiteX18" fmla="*/ 1218481 w 3614839"/>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383683 w 3615614"/>
              <a:gd name="connsiteY6" fmla="*/ 1178498 h 2329381"/>
              <a:gd name="connsiteX7" fmla="*/ 777821 w 3615614"/>
              <a:gd name="connsiteY7" fmla="*/ 721298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77821 w 3615614"/>
              <a:gd name="connsiteY7" fmla="*/ 721298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82053 w 3615614"/>
              <a:gd name="connsiteY7" fmla="*/ 662776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82053 w 3615614"/>
              <a:gd name="connsiteY7" fmla="*/ 662776 h 2329381"/>
              <a:gd name="connsiteX8" fmla="*/ 1326969 w 3615614"/>
              <a:gd name="connsiteY8" fmla="*/ 265110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096814 h 2144111"/>
              <a:gd name="connsiteX1" fmla="*/ 951242 w 3615614"/>
              <a:gd name="connsiteY1" fmla="*/ 2144111 h 2144111"/>
              <a:gd name="connsiteX2" fmla="*/ 462511 w 3615614"/>
              <a:gd name="connsiteY2" fmla="*/ 1844566 h 2144111"/>
              <a:gd name="connsiteX3" fmla="*/ 237137 w 3615614"/>
              <a:gd name="connsiteY3" fmla="*/ 1736780 h 2144111"/>
              <a:gd name="connsiteX4" fmla="*/ 19169 w 3615614"/>
              <a:gd name="connsiteY4" fmla="*/ 1339114 h 2144111"/>
              <a:gd name="connsiteX5" fmla="*/ 352152 w 3615614"/>
              <a:gd name="connsiteY5" fmla="*/ 1040525 h 2144111"/>
              <a:gd name="connsiteX6" fmla="*/ 237137 w 3615614"/>
              <a:gd name="connsiteY6" fmla="*/ 875171 h 2144111"/>
              <a:gd name="connsiteX7" fmla="*/ 782053 w 3615614"/>
              <a:gd name="connsiteY7" fmla="*/ 477506 h 2144111"/>
              <a:gd name="connsiteX8" fmla="*/ 1326969 w 3615614"/>
              <a:gd name="connsiteY8" fmla="*/ 79840 h 2144111"/>
              <a:gd name="connsiteX9" fmla="*/ 2198834 w 3615614"/>
              <a:gd name="connsiteY9" fmla="*/ 344951 h 2144111"/>
              <a:gd name="connsiteX10" fmla="*/ 3179681 w 3615614"/>
              <a:gd name="connsiteY10" fmla="*/ 0 h 2144111"/>
              <a:gd name="connsiteX11" fmla="*/ 3489490 w 3615614"/>
              <a:gd name="connsiteY11" fmla="*/ 677918 h 2144111"/>
              <a:gd name="connsiteX12" fmla="*/ 3615614 w 3615614"/>
              <a:gd name="connsiteY12" fmla="*/ 1229711 h 2144111"/>
              <a:gd name="connsiteX13" fmla="*/ 3189945 w 3615614"/>
              <a:gd name="connsiteY13" fmla="*/ 1513490 h 2144111"/>
              <a:gd name="connsiteX14" fmla="*/ 2953462 w 3615614"/>
              <a:gd name="connsiteY14" fmla="*/ 1954925 h 2144111"/>
              <a:gd name="connsiteX15" fmla="*/ 2180952 w 3615614"/>
              <a:gd name="connsiteY15" fmla="*/ 1749973 h 2144111"/>
              <a:gd name="connsiteX16" fmla="*/ 1818345 w 3615614"/>
              <a:gd name="connsiteY16" fmla="*/ 1797269 h 2144111"/>
              <a:gd name="connsiteX17" fmla="*/ 1503035 w 3615614"/>
              <a:gd name="connsiteY17" fmla="*/ 1954925 h 2144111"/>
              <a:gd name="connsiteX18" fmla="*/ 1219256 w 3615614"/>
              <a:gd name="connsiteY18" fmla="*/ 2096814 h 2144111"/>
              <a:gd name="connsiteX0" fmla="*/ 1219256 w 3615614"/>
              <a:gd name="connsiteY0" fmla="*/ 2096814 h 2144111"/>
              <a:gd name="connsiteX1" fmla="*/ 951242 w 3615614"/>
              <a:gd name="connsiteY1" fmla="*/ 2144111 h 2144111"/>
              <a:gd name="connsiteX2" fmla="*/ 462511 w 3615614"/>
              <a:gd name="connsiteY2" fmla="*/ 1844566 h 2144111"/>
              <a:gd name="connsiteX3" fmla="*/ 237137 w 3615614"/>
              <a:gd name="connsiteY3" fmla="*/ 1736780 h 2144111"/>
              <a:gd name="connsiteX4" fmla="*/ 19169 w 3615614"/>
              <a:gd name="connsiteY4" fmla="*/ 1339114 h 2144111"/>
              <a:gd name="connsiteX5" fmla="*/ 352152 w 3615614"/>
              <a:gd name="connsiteY5" fmla="*/ 1040525 h 2144111"/>
              <a:gd name="connsiteX6" fmla="*/ 237137 w 3615614"/>
              <a:gd name="connsiteY6" fmla="*/ 875171 h 2144111"/>
              <a:gd name="connsiteX7" fmla="*/ 782053 w 3615614"/>
              <a:gd name="connsiteY7" fmla="*/ 477506 h 2144111"/>
              <a:gd name="connsiteX8" fmla="*/ 1326969 w 3615614"/>
              <a:gd name="connsiteY8" fmla="*/ 278672 h 2144111"/>
              <a:gd name="connsiteX9" fmla="*/ 2198834 w 3615614"/>
              <a:gd name="connsiteY9" fmla="*/ 344951 h 2144111"/>
              <a:gd name="connsiteX10" fmla="*/ 3179681 w 3615614"/>
              <a:gd name="connsiteY10" fmla="*/ 0 h 2144111"/>
              <a:gd name="connsiteX11" fmla="*/ 3489490 w 3615614"/>
              <a:gd name="connsiteY11" fmla="*/ 677918 h 2144111"/>
              <a:gd name="connsiteX12" fmla="*/ 3615614 w 3615614"/>
              <a:gd name="connsiteY12" fmla="*/ 1229711 h 2144111"/>
              <a:gd name="connsiteX13" fmla="*/ 3189945 w 3615614"/>
              <a:gd name="connsiteY13" fmla="*/ 1513490 h 2144111"/>
              <a:gd name="connsiteX14" fmla="*/ 2953462 w 3615614"/>
              <a:gd name="connsiteY14" fmla="*/ 1954925 h 2144111"/>
              <a:gd name="connsiteX15" fmla="*/ 2180952 w 3615614"/>
              <a:gd name="connsiteY15" fmla="*/ 1749973 h 2144111"/>
              <a:gd name="connsiteX16" fmla="*/ 1818345 w 3615614"/>
              <a:gd name="connsiteY16" fmla="*/ 1797269 h 2144111"/>
              <a:gd name="connsiteX17" fmla="*/ 1503035 w 3615614"/>
              <a:gd name="connsiteY17" fmla="*/ 1954925 h 2144111"/>
              <a:gd name="connsiteX18" fmla="*/ 1219256 w 3615614"/>
              <a:gd name="connsiteY18" fmla="*/ 2096814 h 2144111"/>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489490 w 3615614"/>
              <a:gd name="connsiteY11" fmla="*/ 440845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288666 w 3615614"/>
              <a:gd name="connsiteY11" fmla="*/ 505542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288666 w 3615614"/>
              <a:gd name="connsiteY11" fmla="*/ 505542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724599"/>
              <a:gd name="connsiteY0" fmla="*/ 1859741 h 1907038"/>
              <a:gd name="connsiteX1" fmla="*/ 951242 w 3724599"/>
              <a:gd name="connsiteY1" fmla="*/ 1907038 h 1907038"/>
              <a:gd name="connsiteX2" fmla="*/ 462511 w 3724599"/>
              <a:gd name="connsiteY2" fmla="*/ 1607493 h 1907038"/>
              <a:gd name="connsiteX3" fmla="*/ 237137 w 3724599"/>
              <a:gd name="connsiteY3" fmla="*/ 1499707 h 1907038"/>
              <a:gd name="connsiteX4" fmla="*/ 19169 w 3724599"/>
              <a:gd name="connsiteY4" fmla="*/ 1102041 h 1907038"/>
              <a:gd name="connsiteX5" fmla="*/ 352152 w 3724599"/>
              <a:gd name="connsiteY5" fmla="*/ 803452 h 1907038"/>
              <a:gd name="connsiteX6" fmla="*/ 237137 w 3724599"/>
              <a:gd name="connsiteY6" fmla="*/ 638098 h 1907038"/>
              <a:gd name="connsiteX7" fmla="*/ 782053 w 3724599"/>
              <a:gd name="connsiteY7" fmla="*/ 240433 h 1907038"/>
              <a:gd name="connsiteX8" fmla="*/ 1326969 w 3724599"/>
              <a:gd name="connsiteY8" fmla="*/ 41599 h 1907038"/>
              <a:gd name="connsiteX9" fmla="*/ 2198834 w 3724599"/>
              <a:gd name="connsiteY9" fmla="*/ 107878 h 1907038"/>
              <a:gd name="connsiteX10" fmla="*/ 2852733 w 3724599"/>
              <a:gd name="connsiteY10" fmla="*/ 306709 h 1907038"/>
              <a:gd name="connsiteX11" fmla="*/ 3288666 w 3724599"/>
              <a:gd name="connsiteY11" fmla="*/ 505542 h 1907038"/>
              <a:gd name="connsiteX12" fmla="*/ 3724599 w 3724599"/>
              <a:gd name="connsiteY12" fmla="*/ 969485 h 1907038"/>
              <a:gd name="connsiteX13" fmla="*/ 3189945 w 3724599"/>
              <a:gd name="connsiteY13" fmla="*/ 1276417 h 1907038"/>
              <a:gd name="connsiteX14" fmla="*/ 2953462 w 3724599"/>
              <a:gd name="connsiteY14" fmla="*/ 1717852 h 1907038"/>
              <a:gd name="connsiteX15" fmla="*/ 2180952 w 3724599"/>
              <a:gd name="connsiteY15" fmla="*/ 1512900 h 1907038"/>
              <a:gd name="connsiteX16" fmla="*/ 1818345 w 3724599"/>
              <a:gd name="connsiteY16" fmla="*/ 1560196 h 1907038"/>
              <a:gd name="connsiteX17" fmla="*/ 1503035 w 3724599"/>
              <a:gd name="connsiteY17" fmla="*/ 1717852 h 1907038"/>
              <a:gd name="connsiteX18" fmla="*/ 1219256 w 3724599"/>
              <a:gd name="connsiteY18" fmla="*/ 1859741 h 1907038"/>
              <a:gd name="connsiteX0" fmla="*/ 1236414 w 3741757"/>
              <a:gd name="connsiteY0" fmla="*/ 1859741 h 1907038"/>
              <a:gd name="connsiteX1" fmla="*/ 968400 w 3741757"/>
              <a:gd name="connsiteY1" fmla="*/ 1907038 h 1907038"/>
              <a:gd name="connsiteX2" fmla="*/ 479669 w 3741757"/>
              <a:gd name="connsiteY2" fmla="*/ 1607493 h 1907038"/>
              <a:gd name="connsiteX3" fmla="*/ 254295 w 3741757"/>
              <a:gd name="connsiteY3" fmla="*/ 1499707 h 1907038"/>
              <a:gd name="connsiteX4" fmla="*/ 36327 w 3741757"/>
              <a:gd name="connsiteY4" fmla="*/ 1102041 h 1907038"/>
              <a:gd name="connsiteX5" fmla="*/ 36327 w 3741757"/>
              <a:gd name="connsiteY5" fmla="*/ 836930 h 1907038"/>
              <a:gd name="connsiteX6" fmla="*/ 254295 w 3741757"/>
              <a:gd name="connsiteY6" fmla="*/ 638098 h 1907038"/>
              <a:gd name="connsiteX7" fmla="*/ 799211 w 3741757"/>
              <a:gd name="connsiteY7" fmla="*/ 240433 h 1907038"/>
              <a:gd name="connsiteX8" fmla="*/ 1344127 w 3741757"/>
              <a:gd name="connsiteY8" fmla="*/ 41599 h 1907038"/>
              <a:gd name="connsiteX9" fmla="*/ 2215992 w 3741757"/>
              <a:gd name="connsiteY9" fmla="*/ 107878 h 1907038"/>
              <a:gd name="connsiteX10" fmla="*/ 2869891 w 3741757"/>
              <a:gd name="connsiteY10" fmla="*/ 306709 h 1907038"/>
              <a:gd name="connsiteX11" fmla="*/ 3305824 w 3741757"/>
              <a:gd name="connsiteY11" fmla="*/ 505542 h 1907038"/>
              <a:gd name="connsiteX12" fmla="*/ 3741757 w 3741757"/>
              <a:gd name="connsiteY12" fmla="*/ 969485 h 1907038"/>
              <a:gd name="connsiteX13" fmla="*/ 3207103 w 3741757"/>
              <a:gd name="connsiteY13" fmla="*/ 1276417 h 1907038"/>
              <a:gd name="connsiteX14" fmla="*/ 2970620 w 3741757"/>
              <a:gd name="connsiteY14" fmla="*/ 1717852 h 1907038"/>
              <a:gd name="connsiteX15" fmla="*/ 2198110 w 3741757"/>
              <a:gd name="connsiteY15" fmla="*/ 1512900 h 1907038"/>
              <a:gd name="connsiteX16" fmla="*/ 1835503 w 3741757"/>
              <a:gd name="connsiteY16" fmla="*/ 1560196 h 1907038"/>
              <a:gd name="connsiteX17" fmla="*/ 1520193 w 3741757"/>
              <a:gd name="connsiteY17" fmla="*/ 1717852 h 1907038"/>
              <a:gd name="connsiteX18" fmla="*/ 1236414 w 3741757"/>
              <a:gd name="connsiteY18" fmla="*/ 1859741 h 1907038"/>
              <a:gd name="connsiteX0" fmla="*/ 1345396 w 3850739"/>
              <a:gd name="connsiteY0" fmla="*/ 1859741 h 1907038"/>
              <a:gd name="connsiteX1" fmla="*/ 1077382 w 3850739"/>
              <a:gd name="connsiteY1" fmla="*/ 1907038 h 1907038"/>
              <a:gd name="connsiteX2" fmla="*/ 588651 w 3850739"/>
              <a:gd name="connsiteY2" fmla="*/ 1607493 h 1907038"/>
              <a:gd name="connsiteX3" fmla="*/ 363277 w 3850739"/>
              <a:gd name="connsiteY3" fmla="*/ 1499707 h 1907038"/>
              <a:gd name="connsiteX4" fmla="*/ 36328 w 3850739"/>
              <a:gd name="connsiteY4" fmla="*/ 1168318 h 1907038"/>
              <a:gd name="connsiteX5" fmla="*/ 145309 w 3850739"/>
              <a:gd name="connsiteY5" fmla="*/ 836930 h 1907038"/>
              <a:gd name="connsiteX6" fmla="*/ 363277 w 3850739"/>
              <a:gd name="connsiteY6" fmla="*/ 638098 h 1907038"/>
              <a:gd name="connsiteX7" fmla="*/ 908193 w 3850739"/>
              <a:gd name="connsiteY7" fmla="*/ 240433 h 1907038"/>
              <a:gd name="connsiteX8" fmla="*/ 1453109 w 3850739"/>
              <a:gd name="connsiteY8" fmla="*/ 41599 h 1907038"/>
              <a:gd name="connsiteX9" fmla="*/ 2324974 w 3850739"/>
              <a:gd name="connsiteY9" fmla="*/ 107878 h 1907038"/>
              <a:gd name="connsiteX10" fmla="*/ 2978873 w 3850739"/>
              <a:gd name="connsiteY10" fmla="*/ 306709 h 1907038"/>
              <a:gd name="connsiteX11" fmla="*/ 3414806 w 3850739"/>
              <a:gd name="connsiteY11" fmla="*/ 505542 h 1907038"/>
              <a:gd name="connsiteX12" fmla="*/ 3850739 w 3850739"/>
              <a:gd name="connsiteY12" fmla="*/ 969485 h 1907038"/>
              <a:gd name="connsiteX13" fmla="*/ 3316085 w 3850739"/>
              <a:gd name="connsiteY13" fmla="*/ 1276417 h 1907038"/>
              <a:gd name="connsiteX14" fmla="*/ 3079602 w 3850739"/>
              <a:gd name="connsiteY14" fmla="*/ 1717852 h 1907038"/>
              <a:gd name="connsiteX15" fmla="*/ 2307092 w 3850739"/>
              <a:gd name="connsiteY15" fmla="*/ 1512900 h 1907038"/>
              <a:gd name="connsiteX16" fmla="*/ 1944485 w 3850739"/>
              <a:gd name="connsiteY16" fmla="*/ 1560196 h 1907038"/>
              <a:gd name="connsiteX17" fmla="*/ 1629175 w 3850739"/>
              <a:gd name="connsiteY17" fmla="*/ 1717852 h 1907038"/>
              <a:gd name="connsiteX18" fmla="*/ 1345396 w 3850739"/>
              <a:gd name="connsiteY18" fmla="*/ 1859741 h 1907038"/>
              <a:gd name="connsiteX0" fmla="*/ 1345396 w 3850739"/>
              <a:gd name="connsiteY0" fmla="*/ 1859741 h 1907038"/>
              <a:gd name="connsiteX1" fmla="*/ 1077382 w 3850739"/>
              <a:gd name="connsiteY1" fmla="*/ 1907038 h 1907038"/>
              <a:gd name="connsiteX2" fmla="*/ 588651 w 3850739"/>
              <a:gd name="connsiteY2" fmla="*/ 1607493 h 1907038"/>
              <a:gd name="connsiteX3" fmla="*/ 363277 w 3850739"/>
              <a:gd name="connsiteY3" fmla="*/ 1499707 h 1907038"/>
              <a:gd name="connsiteX4" fmla="*/ 36328 w 3850739"/>
              <a:gd name="connsiteY4" fmla="*/ 1168318 h 1907038"/>
              <a:gd name="connsiteX5" fmla="*/ 145309 w 3850739"/>
              <a:gd name="connsiteY5" fmla="*/ 836930 h 1907038"/>
              <a:gd name="connsiteX6" fmla="*/ 254294 w 3850739"/>
              <a:gd name="connsiteY6" fmla="*/ 638097 h 1907038"/>
              <a:gd name="connsiteX7" fmla="*/ 908193 w 3850739"/>
              <a:gd name="connsiteY7" fmla="*/ 240433 h 1907038"/>
              <a:gd name="connsiteX8" fmla="*/ 1453109 w 3850739"/>
              <a:gd name="connsiteY8" fmla="*/ 41599 h 1907038"/>
              <a:gd name="connsiteX9" fmla="*/ 2324974 w 3850739"/>
              <a:gd name="connsiteY9" fmla="*/ 107878 h 1907038"/>
              <a:gd name="connsiteX10" fmla="*/ 2978873 w 3850739"/>
              <a:gd name="connsiteY10" fmla="*/ 306709 h 1907038"/>
              <a:gd name="connsiteX11" fmla="*/ 3414806 w 3850739"/>
              <a:gd name="connsiteY11" fmla="*/ 505542 h 1907038"/>
              <a:gd name="connsiteX12" fmla="*/ 3850739 w 3850739"/>
              <a:gd name="connsiteY12" fmla="*/ 969485 h 1907038"/>
              <a:gd name="connsiteX13" fmla="*/ 3316085 w 3850739"/>
              <a:gd name="connsiteY13" fmla="*/ 1276417 h 1907038"/>
              <a:gd name="connsiteX14" fmla="*/ 3079602 w 3850739"/>
              <a:gd name="connsiteY14" fmla="*/ 1717852 h 1907038"/>
              <a:gd name="connsiteX15" fmla="*/ 2307092 w 3850739"/>
              <a:gd name="connsiteY15" fmla="*/ 1512900 h 1907038"/>
              <a:gd name="connsiteX16" fmla="*/ 1944485 w 3850739"/>
              <a:gd name="connsiteY16" fmla="*/ 1560196 h 1907038"/>
              <a:gd name="connsiteX17" fmla="*/ 1629175 w 3850739"/>
              <a:gd name="connsiteY17" fmla="*/ 1717852 h 1907038"/>
              <a:gd name="connsiteX18" fmla="*/ 1345396 w 3850739"/>
              <a:gd name="connsiteY18" fmla="*/ 1859741 h 19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0739" h="1907038">
                <a:moveTo>
                  <a:pt x="1345396" y="1859741"/>
                </a:moveTo>
                <a:lnTo>
                  <a:pt x="1077382" y="1907038"/>
                </a:lnTo>
                <a:cubicBezTo>
                  <a:pt x="758129" y="1747411"/>
                  <a:pt x="625887" y="1830918"/>
                  <a:pt x="588651" y="1607493"/>
                </a:cubicBezTo>
                <a:cubicBezTo>
                  <a:pt x="586923" y="1597126"/>
                  <a:pt x="363277" y="1510217"/>
                  <a:pt x="363277" y="1499707"/>
                </a:cubicBezTo>
                <a:cubicBezTo>
                  <a:pt x="354258" y="1417832"/>
                  <a:pt x="72656" y="1278781"/>
                  <a:pt x="36328" y="1168318"/>
                </a:cubicBezTo>
                <a:cubicBezTo>
                  <a:pt x="0" y="1057855"/>
                  <a:pt x="149428" y="896945"/>
                  <a:pt x="145309" y="836930"/>
                </a:cubicBezTo>
                <a:cubicBezTo>
                  <a:pt x="139276" y="784648"/>
                  <a:pt x="229329" y="638097"/>
                  <a:pt x="254294" y="638097"/>
                </a:cubicBezTo>
                <a:lnTo>
                  <a:pt x="908193" y="240433"/>
                </a:lnTo>
                <a:cubicBezTo>
                  <a:pt x="909603" y="0"/>
                  <a:pt x="1451699" y="282032"/>
                  <a:pt x="1453109" y="41599"/>
                </a:cubicBezTo>
                <a:lnTo>
                  <a:pt x="2324974" y="107878"/>
                </a:lnTo>
                <a:lnTo>
                  <a:pt x="2978873" y="306709"/>
                </a:lnTo>
                <a:lnTo>
                  <a:pt x="3414806" y="505542"/>
                </a:lnTo>
                <a:cubicBezTo>
                  <a:pt x="3531574" y="582694"/>
                  <a:pt x="3741756" y="807120"/>
                  <a:pt x="3850739" y="969485"/>
                </a:cubicBezTo>
                <a:lnTo>
                  <a:pt x="3316085" y="1276417"/>
                </a:lnTo>
                <a:lnTo>
                  <a:pt x="3079602" y="1717852"/>
                </a:lnTo>
                <a:cubicBezTo>
                  <a:pt x="2279851" y="1541906"/>
                  <a:pt x="2171011" y="1785071"/>
                  <a:pt x="2307092" y="1512900"/>
                </a:cubicBezTo>
                <a:lnTo>
                  <a:pt x="1944485" y="1560196"/>
                </a:lnTo>
                <a:lnTo>
                  <a:pt x="1629175" y="1717852"/>
                </a:lnTo>
                <a:lnTo>
                  <a:pt x="1345396" y="1859741"/>
                </a:lnTo>
                <a:close/>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Down Arrow 12"/>
          <p:cNvSpPr/>
          <p:nvPr/>
        </p:nvSpPr>
        <p:spPr>
          <a:xfrm rot="13608758">
            <a:off x="4653139" y="2324356"/>
            <a:ext cx="436179" cy="124745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13"/>
          <p:cNvSpPr/>
          <p:nvPr/>
        </p:nvSpPr>
        <p:spPr>
          <a:xfrm>
            <a:off x="4610100" y="2770415"/>
            <a:ext cx="2517322" cy="1632857"/>
          </a:xfrm>
          <a:custGeom>
            <a:avLst/>
            <a:gdLst>
              <a:gd name="connsiteX0" fmla="*/ 1692729 w 2517322"/>
              <a:gd name="connsiteY0" fmla="*/ 21771 h 1632857"/>
              <a:gd name="connsiteX1" fmla="*/ 1464129 w 2517322"/>
              <a:gd name="connsiteY1" fmla="*/ 250371 h 1632857"/>
              <a:gd name="connsiteX2" fmla="*/ 1268186 w 2517322"/>
              <a:gd name="connsiteY2" fmla="*/ 609599 h 1632857"/>
              <a:gd name="connsiteX3" fmla="*/ 1104900 w 2517322"/>
              <a:gd name="connsiteY3" fmla="*/ 936171 h 1632857"/>
              <a:gd name="connsiteX4" fmla="*/ 729343 w 2517322"/>
              <a:gd name="connsiteY4" fmla="*/ 985156 h 1632857"/>
              <a:gd name="connsiteX5" fmla="*/ 402771 w 2517322"/>
              <a:gd name="connsiteY5" fmla="*/ 887185 h 1632857"/>
              <a:gd name="connsiteX6" fmla="*/ 239486 w 2517322"/>
              <a:gd name="connsiteY6" fmla="*/ 854528 h 1632857"/>
              <a:gd name="connsiteX7" fmla="*/ 27214 w 2517322"/>
              <a:gd name="connsiteY7" fmla="*/ 985156 h 1632857"/>
              <a:gd name="connsiteX8" fmla="*/ 76200 w 2517322"/>
              <a:gd name="connsiteY8" fmla="*/ 1213756 h 1632857"/>
              <a:gd name="connsiteX9" fmla="*/ 206829 w 2517322"/>
              <a:gd name="connsiteY9" fmla="*/ 1507671 h 1632857"/>
              <a:gd name="connsiteX10" fmla="*/ 435429 w 2517322"/>
              <a:gd name="connsiteY10" fmla="*/ 1589314 h 1632857"/>
              <a:gd name="connsiteX11" fmla="*/ 778329 w 2517322"/>
              <a:gd name="connsiteY11" fmla="*/ 1589314 h 1632857"/>
              <a:gd name="connsiteX12" fmla="*/ 1088571 w 2517322"/>
              <a:gd name="connsiteY12" fmla="*/ 1328056 h 1632857"/>
              <a:gd name="connsiteX13" fmla="*/ 1398814 w 2517322"/>
              <a:gd name="connsiteY13" fmla="*/ 952499 h 1632857"/>
              <a:gd name="connsiteX14" fmla="*/ 1725386 w 2517322"/>
              <a:gd name="connsiteY14" fmla="*/ 903514 h 1632857"/>
              <a:gd name="connsiteX15" fmla="*/ 1953986 w 2517322"/>
              <a:gd name="connsiteY15" fmla="*/ 1001485 h 1632857"/>
              <a:gd name="connsiteX16" fmla="*/ 2280557 w 2517322"/>
              <a:gd name="connsiteY16" fmla="*/ 1034142 h 1632857"/>
              <a:gd name="connsiteX17" fmla="*/ 2492829 w 2517322"/>
              <a:gd name="connsiteY17" fmla="*/ 870856 h 1632857"/>
              <a:gd name="connsiteX18" fmla="*/ 2427514 w 2517322"/>
              <a:gd name="connsiteY18" fmla="*/ 495299 h 1632857"/>
              <a:gd name="connsiteX19" fmla="*/ 2215243 w 2517322"/>
              <a:gd name="connsiteY19" fmla="*/ 283028 h 1632857"/>
              <a:gd name="connsiteX20" fmla="*/ 2002971 w 2517322"/>
              <a:gd name="connsiteY20" fmla="*/ 119742 h 1632857"/>
              <a:gd name="connsiteX21" fmla="*/ 1692729 w 2517322"/>
              <a:gd name="connsiteY21" fmla="*/ 21771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7322" h="1632857">
                <a:moveTo>
                  <a:pt x="1692729" y="21771"/>
                </a:moveTo>
                <a:cubicBezTo>
                  <a:pt x="1602922" y="43543"/>
                  <a:pt x="1534886" y="152400"/>
                  <a:pt x="1464129" y="250371"/>
                </a:cubicBezTo>
                <a:cubicBezTo>
                  <a:pt x="1393372" y="348342"/>
                  <a:pt x="1328058" y="495299"/>
                  <a:pt x="1268186" y="609599"/>
                </a:cubicBezTo>
                <a:cubicBezTo>
                  <a:pt x="1208314" y="723899"/>
                  <a:pt x="1194707" y="873578"/>
                  <a:pt x="1104900" y="936171"/>
                </a:cubicBezTo>
                <a:cubicBezTo>
                  <a:pt x="1015093" y="998764"/>
                  <a:pt x="846364" y="993320"/>
                  <a:pt x="729343" y="985156"/>
                </a:cubicBezTo>
                <a:cubicBezTo>
                  <a:pt x="612322" y="976992"/>
                  <a:pt x="484414" y="908956"/>
                  <a:pt x="402771" y="887185"/>
                </a:cubicBezTo>
                <a:cubicBezTo>
                  <a:pt x="321128" y="865414"/>
                  <a:pt x="302079" y="838200"/>
                  <a:pt x="239486" y="854528"/>
                </a:cubicBezTo>
                <a:cubicBezTo>
                  <a:pt x="176893" y="870856"/>
                  <a:pt x="54428" y="925285"/>
                  <a:pt x="27214" y="985156"/>
                </a:cubicBezTo>
                <a:cubicBezTo>
                  <a:pt x="0" y="1045027"/>
                  <a:pt x="46264" y="1126670"/>
                  <a:pt x="76200" y="1213756"/>
                </a:cubicBezTo>
                <a:cubicBezTo>
                  <a:pt x="106136" y="1300842"/>
                  <a:pt x="146958" y="1445078"/>
                  <a:pt x="206829" y="1507671"/>
                </a:cubicBezTo>
                <a:cubicBezTo>
                  <a:pt x="266700" y="1570264"/>
                  <a:pt x="340179" y="1575707"/>
                  <a:pt x="435429" y="1589314"/>
                </a:cubicBezTo>
                <a:cubicBezTo>
                  <a:pt x="530679" y="1602921"/>
                  <a:pt x="669472" y="1632857"/>
                  <a:pt x="778329" y="1589314"/>
                </a:cubicBezTo>
                <a:cubicBezTo>
                  <a:pt x="887186" y="1545771"/>
                  <a:pt x="985157" y="1434192"/>
                  <a:pt x="1088571" y="1328056"/>
                </a:cubicBezTo>
                <a:cubicBezTo>
                  <a:pt x="1191985" y="1221920"/>
                  <a:pt x="1292678" y="1023256"/>
                  <a:pt x="1398814" y="952499"/>
                </a:cubicBezTo>
                <a:cubicBezTo>
                  <a:pt x="1504950" y="881742"/>
                  <a:pt x="1632857" y="895350"/>
                  <a:pt x="1725386" y="903514"/>
                </a:cubicBezTo>
                <a:cubicBezTo>
                  <a:pt x="1817915" y="911678"/>
                  <a:pt x="1861458" y="979714"/>
                  <a:pt x="1953986" y="1001485"/>
                </a:cubicBezTo>
                <a:cubicBezTo>
                  <a:pt x="2046515" y="1023256"/>
                  <a:pt x="2190750" y="1055914"/>
                  <a:pt x="2280557" y="1034142"/>
                </a:cubicBezTo>
                <a:cubicBezTo>
                  <a:pt x="2370364" y="1012370"/>
                  <a:pt x="2468336" y="960663"/>
                  <a:pt x="2492829" y="870856"/>
                </a:cubicBezTo>
                <a:cubicBezTo>
                  <a:pt x="2517322" y="781049"/>
                  <a:pt x="2473778" y="593270"/>
                  <a:pt x="2427514" y="495299"/>
                </a:cubicBezTo>
                <a:cubicBezTo>
                  <a:pt x="2381250" y="397328"/>
                  <a:pt x="2286000" y="345621"/>
                  <a:pt x="2215243" y="283028"/>
                </a:cubicBezTo>
                <a:cubicBezTo>
                  <a:pt x="2144486" y="220435"/>
                  <a:pt x="2087335" y="166006"/>
                  <a:pt x="2002971" y="119742"/>
                </a:cubicBezTo>
                <a:cubicBezTo>
                  <a:pt x="1918607" y="73478"/>
                  <a:pt x="1782536" y="0"/>
                  <a:pt x="1692729" y="21771"/>
                </a:cubicBezTo>
                <a:close/>
              </a:path>
            </a:pathLst>
          </a:cu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wn Arrow 16"/>
          <p:cNvSpPr/>
          <p:nvPr/>
        </p:nvSpPr>
        <p:spPr>
          <a:xfrm rot="2305723">
            <a:off x="2569403" y="4269393"/>
            <a:ext cx="272530" cy="761719"/>
          </a:xfrm>
          <a:prstGeom prst="downArrow">
            <a:avLst/>
          </a:prstGeom>
          <a:solidFill>
            <a:srgbClr val="FA2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Down Arrow 17"/>
          <p:cNvSpPr/>
          <p:nvPr/>
        </p:nvSpPr>
        <p:spPr>
          <a:xfrm rot="4258982">
            <a:off x="2328070" y="3680059"/>
            <a:ext cx="328612" cy="60642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Down Arrow 18"/>
          <p:cNvSpPr/>
          <p:nvPr/>
        </p:nvSpPr>
        <p:spPr>
          <a:xfrm rot="5400000">
            <a:off x="2400300" y="2476502"/>
            <a:ext cx="381000" cy="7620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reeform 19"/>
          <p:cNvSpPr/>
          <p:nvPr/>
        </p:nvSpPr>
        <p:spPr>
          <a:xfrm>
            <a:off x="2133601" y="4191000"/>
            <a:ext cx="1066799" cy="1143000"/>
          </a:xfrm>
          <a:custGeom>
            <a:avLst/>
            <a:gdLst>
              <a:gd name="connsiteX0" fmla="*/ 362607 w 1087821"/>
              <a:gd name="connsiteY0" fmla="*/ 1387365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0" fmla="*/ 362607 w 1087821"/>
              <a:gd name="connsiteY0" fmla="*/ 1387365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13" fmla="*/ 362607 w 1087821"/>
              <a:gd name="connsiteY13" fmla="*/ 1387365 h 1481958"/>
              <a:gd name="connsiteX0" fmla="*/ 331076 w 1087821"/>
              <a:gd name="connsiteY0" fmla="*/ 1481958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0" fmla="*/ 173421 w 1087821"/>
              <a:gd name="connsiteY0" fmla="*/ 1229710 h 1229710"/>
              <a:gd name="connsiteX1" fmla="*/ 378373 w 1087821"/>
              <a:gd name="connsiteY1" fmla="*/ 1024758 h 1229710"/>
              <a:gd name="connsiteX2" fmla="*/ 536028 w 1087821"/>
              <a:gd name="connsiteY2" fmla="*/ 914400 h 1229710"/>
              <a:gd name="connsiteX3" fmla="*/ 1040524 w 1087821"/>
              <a:gd name="connsiteY3" fmla="*/ 851338 h 1229710"/>
              <a:gd name="connsiteX4" fmla="*/ 1087821 w 1087821"/>
              <a:gd name="connsiteY4" fmla="*/ 252248 h 1229710"/>
              <a:gd name="connsiteX5" fmla="*/ 835573 w 1087821"/>
              <a:gd name="connsiteY5" fmla="*/ 15765 h 1229710"/>
              <a:gd name="connsiteX6" fmla="*/ 441435 w 1087821"/>
              <a:gd name="connsiteY6" fmla="*/ 0 h 1229710"/>
              <a:gd name="connsiteX7" fmla="*/ 110359 w 1087821"/>
              <a:gd name="connsiteY7" fmla="*/ 457200 h 1229710"/>
              <a:gd name="connsiteX8" fmla="*/ 47297 w 1087821"/>
              <a:gd name="connsiteY8" fmla="*/ 536027 h 1229710"/>
              <a:gd name="connsiteX9" fmla="*/ 0 w 1087821"/>
              <a:gd name="connsiteY9" fmla="*/ 756745 h 1229710"/>
              <a:gd name="connsiteX10" fmla="*/ 110359 w 1087821"/>
              <a:gd name="connsiteY10" fmla="*/ 993227 h 1229710"/>
              <a:gd name="connsiteX11" fmla="*/ 173421 w 1087821"/>
              <a:gd name="connsiteY11" fmla="*/ 1229710 h 1229710"/>
              <a:gd name="connsiteX0" fmla="*/ 173421 w 1087821"/>
              <a:gd name="connsiteY0" fmla="*/ 1229710 h 1229710"/>
              <a:gd name="connsiteX1" fmla="*/ 380579 w 1087821"/>
              <a:gd name="connsiteY1" fmla="*/ 1177316 h 1229710"/>
              <a:gd name="connsiteX2" fmla="*/ 536028 w 1087821"/>
              <a:gd name="connsiteY2" fmla="*/ 914400 h 1229710"/>
              <a:gd name="connsiteX3" fmla="*/ 1040524 w 1087821"/>
              <a:gd name="connsiteY3" fmla="*/ 851338 h 1229710"/>
              <a:gd name="connsiteX4" fmla="*/ 1087821 w 1087821"/>
              <a:gd name="connsiteY4" fmla="*/ 252248 h 1229710"/>
              <a:gd name="connsiteX5" fmla="*/ 835573 w 1087821"/>
              <a:gd name="connsiteY5" fmla="*/ 15765 h 1229710"/>
              <a:gd name="connsiteX6" fmla="*/ 441435 w 1087821"/>
              <a:gd name="connsiteY6" fmla="*/ 0 h 1229710"/>
              <a:gd name="connsiteX7" fmla="*/ 110359 w 1087821"/>
              <a:gd name="connsiteY7" fmla="*/ 457200 h 1229710"/>
              <a:gd name="connsiteX8" fmla="*/ 47297 w 1087821"/>
              <a:gd name="connsiteY8" fmla="*/ 536027 h 1229710"/>
              <a:gd name="connsiteX9" fmla="*/ 0 w 1087821"/>
              <a:gd name="connsiteY9" fmla="*/ 756745 h 1229710"/>
              <a:gd name="connsiteX10" fmla="*/ 110359 w 1087821"/>
              <a:gd name="connsiteY10" fmla="*/ 993227 h 1229710"/>
              <a:gd name="connsiteX11" fmla="*/ 173421 w 1087821"/>
              <a:gd name="connsiteY11" fmla="*/ 1229710 h 1229710"/>
              <a:gd name="connsiteX0" fmla="*/ 173421 w 1168425"/>
              <a:gd name="connsiteY0" fmla="*/ 1229710 h 1229710"/>
              <a:gd name="connsiteX1" fmla="*/ 380579 w 1168425"/>
              <a:gd name="connsiteY1" fmla="*/ 1177316 h 1229710"/>
              <a:gd name="connsiteX2" fmla="*/ 685042 w 1168425"/>
              <a:gd name="connsiteY2" fmla="*/ 1024995 h 1229710"/>
              <a:gd name="connsiteX3" fmla="*/ 1040524 w 1168425"/>
              <a:gd name="connsiteY3" fmla="*/ 851338 h 1229710"/>
              <a:gd name="connsiteX4" fmla="*/ 1087821 w 1168425"/>
              <a:gd name="connsiteY4" fmla="*/ 252248 h 1229710"/>
              <a:gd name="connsiteX5" fmla="*/ 835573 w 1168425"/>
              <a:gd name="connsiteY5" fmla="*/ 15765 h 1229710"/>
              <a:gd name="connsiteX6" fmla="*/ 441435 w 1168425"/>
              <a:gd name="connsiteY6" fmla="*/ 0 h 1229710"/>
              <a:gd name="connsiteX7" fmla="*/ 110359 w 1168425"/>
              <a:gd name="connsiteY7" fmla="*/ 457200 h 1229710"/>
              <a:gd name="connsiteX8" fmla="*/ 47297 w 1168425"/>
              <a:gd name="connsiteY8" fmla="*/ 536027 h 1229710"/>
              <a:gd name="connsiteX9" fmla="*/ 0 w 1168425"/>
              <a:gd name="connsiteY9" fmla="*/ 756745 h 1229710"/>
              <a:gd name="connsiteX10" fmla="*/ 110359 w 1168425"/>
              <a:gd name="connsiteY10" fmla="*/ 993227 h 1229710"/>
              <a:gd name="connsiteX11" fmla="*/ 173421 w 1168425"/>
              <a:gd name="connsiteY11" fmla="*/ 1229710 h 1229710"/>
              <a:gd name="connsiteX0" fmla="*/ 173421 w 1168425"/>
              <a:gd name="connsiteY0" fmla="*/ 1229710 h 1253477"/>
              <a:gd name="connsiteX1" fmla="*/ 456694 w 1168425"/>
              <a:gd name="connsiteY1" fmla="*/ 1253477 h 1253477"/>
              <a:gd name="connsiteX2" fmla="*/ 685042 w 1168425"/>
              <a:gd name="connsiteY2" fmla="*/ 1024995 h 1253477"/>
              <a:gd name="connsiteX3" fmla="*/ 1040524 w 1168425"/>
              <a:gd name="connsiteY3" fmla="*/ 851338 h 1253477"/>
              <a:gd name="connsiteX4" fmla="*/ 1087821 w 1168425"/>
              <a:gd name="connsiteY4" fmla="*/ 252248 h 1253477"/>
              <a:gd name="connsiteX5" fmla="*/ 835573 w 1168425"/>
              <a:gd name="connsiteY5" fmla="*/ 15765 h 1253477"/>
              <a:gd name="connsiteX6" fmla="*/ 441435 w 1168425"/>
              <a:gd name="connsiteY6" fmla="*/ 0 h 1253477"/>
              <a:gd name="connsiteX7" fmla="*/ 110359 w 1168425"/>
              <a:gd name="connsiteY7" fmla="*/ 457200 h 1253477"/>
              <a:gd name="connsiteX8" fmla="*/ 47297 w 1168425"/>
              <a:gd name="connsiteY8" fmla="*/ 536027 h 1253477"/>
              <a:gd name="connsiteX9" fmla="*/ 0 w 1168425"/>
              <a:gd name="connsiteY9" fmla="*/ 756745 h 1253477"/>
              <a:gd name="connsiteX10" fmla="*/ 110359 w 1168425"/>
              <a:gd name="connsiteY10" fmla="*/ 993227 h 1253477"/>
              <a:gd name="connsiteX11" fmla="*/ 173421 w 1168425"/>
              <a:gd name="connsiteY11" fmla="*/ 1229710 h 125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8425" h="1253477">
                <a:moveTo>
                  <a:pt x="173421" y="1229710"/>
                </a:moveTo>
                <a:lnTo>
                  <a:pt x="456694" y="1253477"/>
                </a:lnTo>
                <a:cubicBezTo>
                  <a:pt x="602731" y="1139893"/>
                  <a:pt x="609358" y="1024995"/>
                  <a:pt x="685042" y="1024995"/>
                </a:cubicBezTo>
                <a:cubicBezTo>
                  <a:pt x="1168425" y="960544"/>
                  <a:pt x="849943" y="851338"/>
                  <a:pt x="1040524" y="851338"/>
                </a:cubicBezTo>
                <a:lnTo>
                  <a:pt x="1087821" y="252248"/>
                </a:lnTo>
                <a:lnTo>
                  <a:pt x="835573" y="15765"/>
                </a:lnTo>
                <a:lnTo>
                  <a:pt x="441435" y="0"/>
                </a:lnTo>
                <a:lnTo>
                  <a:pt x="110359" y="457200"/>
                </a:lnTo>
                <a:lnTo>
                  <a:pt x="47297" y="536027"/>
                </a:lnTo>
                <a:lnTo>
                  <a:pt x="0" y="756745"/>
                </a:lnTo>
                <a:lnTo>
                  <a:pt x="110359" y="993227"/>
                </a:lnTo>
                <a:lnTo>
                  <a:pt x="173421" y="1229710"/>
                </a:lnTo>
                <a:close/>
              </a:path>
            </a:pathLst>
          </a:custGeom>
          <a:ln w="76200">
            <a:solidFill>
              <a:srgbClr val="FA2E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2133600" y="3505200"/>
            <a:ext cx="914400" cy="914400"/>
          </a:xfrm>
          <a:custGeom>
            <a:avLst/>
            <a:gdLst>
              <a:gd name="connsiteX0" fmla="*/ 94593 w 756745"/>
              <a:gd name="connsiteY0" fmla="*/ 882869 h 1024758"/>
              <a:gd name="connsiteX1" fmla="*/ 504497 w 756745"/>
              <a:gd name="connsiteY1" fmla="*/ 614855 h 1024758"/>
              <a:gd name="connsiteX2" fmla="*/ 740980 w 756745"/>
              <a:gd name="connsiteY2" fmla="*/ 378372 h 1024758"/>
              <a:gd name="connsiteX3" fmla="*/ 756745 w 756745"/>
              <a:gd name="connsiteY3" fmla="*/ 15765 h 1024758"/>
              <a:gd name="connsiteX4" fmla="*/ 394138 w 756745"/>
              <a:gd name="connsiteY4" fmla="*/ 0 h 1024758"/>
              <a:gd name="connsiteX5" fmla="*/ 110359 w 756745"/>
              <a:gd name="connsiteY5" fmla="*/ 47296 h 1024758"/>
              <a:gd name="connsiteX6" fmla="*/ 31531 w 756745"/>
              <a:gd name="connsiteY6" fmla="*/ 331076 h 1024758"/>
              <a:gd name="connsiteX7" fmla="*/ 0 w 756745"/>
              <a:gd name="connsiteY7" fmla="*/ 646386 h 1024758"/>
              <a:gd name="connsiteX8" fmla="*/ 0 w 756745"/>
              <a:gd name="connsiteY8" fmla="*/ 882869 h 1024758"/>
              <a:gd name="connsiteX9" fmla="*/ 141890 w 756745"/>
              <a:gd name="connsiteY9" fmla="*/ 1024758 h 1024758"/>
              <a:gd name="connsiteX10" fmla="*/ 173421 w 756745"/>
              <a:gd name="connsiteY10" fmla="*/ 993227 h 1024758"/>
              <a:gd name="connsiteX11" fmla="*/ 173421 w 756745"/>
              <a:gd name="connsiteY11" fmla="*/ 993227 h 102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745" h="1024758">
                <a:moveTo>
                  <a:pt x="94593" y="882869"/>
                </a:moveTo>
                <a:lnTo>
                  <a:pt x="504497" y="614855"/>
                </a:lnTo>
                <a:lnTo>
                  <a:pt x="740980" y="378372"/>
                </a:lnTo>
                <a:lnTo>
                  <a:pt x="756745" y="15765"/>
                </a:lnTo>
                <a:lnTo>
                  <a:pt x="394138" y="0"/>
                </a:lnTo>
                <a:lnTo>
                  <a:pt x="110359" y="47296"/>
                </a:lnTo>
                <a:lnTo>
                  <a:pt x="31531" y="331076"/>
                </a:lnTo>
                <a:lnTo>
                  <a:pt x="0" y="646386"/>
                </a:lnTo>
                <a:lnTo>
                  <a:pt x="0" y="882869"/>
                </a:lnTo>
                <a:lnTo>
                  <a:pt x="141890" y="1024758"/>
                </a:lnTo>
                <a:lnTo>
                  <a:pt x="173421" y="993227"/>
                </a:lnTo>
                <a:lnTo>
                  <a:pt x="173421" y="993227"/>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2" name="Freeform 21"/>
          <p:cNvSpPr/>
          <p:nvPr/>
        </p:nvSpPr>
        <p:spPr>
          <a:xfrm>
            <a:off x="2057400" y="2133600"/>
            <a:ext cx="1066800" cy="1270357"/>
          </a:xfrm>
          <a:custGeom>
            <a:avLst/>
            <a:gdLst>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756745 h 1024759"/>
              <a:gd name="connsiteX12" fmla="*/ 236483 w 1341344"/>
              <a:gd name="connsiteY12" fmla="*/ 804042 h 1024759"/>
              <a:gd name="connsiteX13" fmla="*/ 283779 w 1341344"/>
              <a:gd name="connsiteY13" fmla="*/ 693683 h 1024759"/>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12" fmla="*/ 236483 w 1341344"/>
              <a:gd name="connsiteY12" fmla="*/ 804042 h 1024759"/>
              <a:gd name="connsiteX13" fmla="*/ 283779 w 1341344"/>
              <a:gd name="connsiteY13" fmla="*/ 693683 h 1024759"/>
              <a:gd name="connsiteX0" fmla="*/ 0 w 1341344"/>
              <a:gd name="connsiteY0" fmla="*/ 1024759 h 1119352"/>
              <a:gd name="connsiteX1" fmla="*/ 0 w 1341344"/>
              <a:gd name="connsiteY1" fmla="*/ 1024759 h 1119352"/>
              <a:gd name="connsiteX2" fmla="*/ 772510 w 1341344"/>
              <a:gd name="connsiteY2" fmla="*/ 1008993 h 1119352"/>
              <a:gd name="connsiteX3" fmla="*/ 1213945 w 1341344"/>
              <a:gd name="connsiteY3" fmla="*/ 945931 h 1119352"/>
              <a:gd name="connsiteX4" fmla="*/ 1340069 w 1341344"/>
              <a:gd name="connsiteY4" fmla="*/ 677917 h 1119352"/>
              <a:gd name="connsiteX5" fmla="*/ 1340069 w 1341344"/>
              <a:gd name="connsiteY5" fmla="*/ 662152 h 1119352"/>
              <a:gd name="connsiteX6" fmla="*/ 1261241 w 1341344"/>
              <a:gd name="connsiteY6" fmla="*/ 173421 h 1119352"/>
              <a:gd name="connsiteX7" fmla="*/ 1024759 w 1341344"/>
              <a:gd name="connsiteY7" fmla="*/ 31531 h 1119352"/>
              <a:gd name="connsiteX8" fmla="*/ 804041 w 1341344"/>
              <a:gd name="connsiteY8" fmla="*/ 0 h 1119352"/>
              <a:gd name="connsiteX9" fmla="*/ 441434 w 1341344"/>
              <a:gd name="connsiteY9" fmla="*/ 0 h 1119352"/>
              <a:gd name="connsiteX10" fmla="*/ 189186 w 1341344"/>
              <a:gd name="connsiteY10" fmla="*/ 110359 h 1119352"/>
              <a:gd name="connsiteX11" fmla="*/ 110359 w 1341344"/>
              <a:gd name="connsiteY11" fmla="*/ 985345 h 1119352"/>
              <a:gd name="connsiteX12" fmla="*/ 236483 w 1341344"/>
              <a:gd name="connsiteY12" fmla="*/ 804042 h 1119352"/>
              <a:gd name="connsiteX13" fmla="*/ 283779 w 1341344"/>
              <a:gd name="connsiteY13" fmla="*/ 693683 h 1119352"/>
              <a:gd name="connsiteX0" fmla="*/ 0 w 1341344"/>
              <a:gd name="connsiteY0" fmla="*/ 1024759 h 1119352"/>
              <a:gd name="connsiteX1" fmla="*/ 0 w 1341344"/>
              <a:gd name="connsiteY1" fmla="*/ 1024759 h 1119352"/>
              <a:gd name="connsiteX2" fmla="*/ 772510 w 1341344"/>
              <a:gd name="connsiteY2" fmla="*/ 1008993 h 1119352"/>
              <a:gd name="connsiteX3" fmla="*/ 1213945 w 1341344"/>
              <a:gd name="connsiteY3" fmla="*/ 945931 h 1119352"/>
              <a:gd name="connsiteX4" fmla="*/ 1340069 w 1341344"/>
              <a:gd name="connsiteY4" fmla="*/ 677917 h 1119352"/>
              <a:gd name="connsiteX5" fmla="*/ 1340069 w 1341344"/>
              <a:gd name="connsiteY5" fmla="*/ 662152 h 1119352"/>
              <a:gd name="connsiteX6" fmla="*/ 1261241 w 1341344"/>
              <a:gd name="connsiteY6" fmla="*/ 173421 h 1119352"/>
              <a:gd name="connsiteX7" fmla="*/ 1024759 w 1341344"/>
              <a:gd name="connsiteY7" fmla="*/ 31531 h 1119352"/>
              <a:gd name="connsiteX8" fmla="*/ 804041 w 1341344"/>
              <a:gd name="connsiteY8" fmla="*/ 0 h 1119352"/>
              <a:gd name="connsiteX9" fmla="*/ 441434 w 1341344"/>
              <a:gd name="connsiteY9" fmla="*/ 0 h 1119352"/>
              <a:gd name="connsiteX10" fmla="*/ 189186 w 1341344"/>
              <a:gd name="connsiteY10" fmla="*/ 110359 h 1119352"/>
              <a:gd name="connsiteX11" fmla="*/ 110359 w 1341344"/>
              <a:gd name="connsiteY11" fmla="*/ 985345 h 1119352"/>
              <a:gd name="connsiteX12" fmla="*/ 236483 w 1341344"/>
              <a:gd name="connsiteY12" fmla="*/ 804042 h 1119352"/>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12" fmla="*/ 0 w 1341344"/>
              <a:gd name="connsiteY12" fmla="*/ 1024759 h 1024759"/>
              <a:gd name="connsiteX0" fmla="*/ 110359 w 1341344"/>
              <a:gd name="connsiteY0" fmla="*/ 985345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0" fmla="*/ 0 w 1230985"/>
              <a:gd name="connsiteY0" fmla="*/ 985345 h 1008993"/>
              <a:gd name="connsiteX1" fmla="*/ 662151 w 1230985"/>
              <a:gd name="connsiteY1" fmla="*/ 1008993 h 1008993"/>
              <a:gd name="connsiteX2" fmla="*/ 1103586 w 1230985"/>
              <a:gd name="connsiteY2" fmla="*/ 945931 h 1008993"/>
              <a:gd name="connsiteX3" fmla="*/ 1229710 w 1230985"/>
              <a:gd name="connsiteY3" fmla="*/ 677917 h 1008993"/>
              <a:gd name="connsiteX4" fmla="*/ 1229710 w 1230985"/>
              <a:gd name="connsiteY4" fmla="*/ 662152 h 1008993"/>
              <a:gd name="connsiteX5" fmla="*/ 1150882 w 1230985"/>
              <a:gd name="connsiteY5" fmla="*/ 173421 h 1008993"/>
              <a:gd name="connsiteX6" fmla="*/ 914400 w 1230985"/>
              <a:gd name="connsiteY6" fmla="*/ 31531 h 1008993"/>
              <a:gd name="connsiteX7" fmla="*/ 693682 w 1230985"/>
              <a:gd name="connsiteY7" fmla="*/ 0 h 1008993"/>
              <a:gd name="connsiteX8" fmla="*/ 331075 w 1230985"/>
              <a:gd name="connsiteY8" fmla="*/ 0 h 1008993"/>
              <a:gd name="connsiteX9" fmla="*/ 78827 w 1230985"/>
              <a:gd name="connsiteY9" fmla="*/ 110359 h 1008993"/>
              <a:gd name="connsiteX10" fmla="*/ 0 w 1230985"/>
              <a:gd name="connsiteY10" fmla="*/ 985345 h 1008993"/>
              <a:gd name="connsiteX0" fmla="*/ 91985 w 1322970"/>
              <a:gd name="connsiteY0" fmla="*/ 985345 h 1008993"/>
              <a:gd name="connsiteX1" fmla="*/ 754136 w 1322970"/>
              <a:gd name="connsiteY1" fmla="*/ 1008993 h 1008993"/>
              <a:gd name="connsiteX2" fmla="*/ 1195571 w 1322970"/>
              <a:gd name="connsiteY2" fmla="*/ 945931 h 1008993"/>
              <a:gd name="connsiteX3" fmla="*/ 1321695 w 1322970"/>
              <a:gd name="connsiteY3" fmla="*/ 677917 h 1008993"/>
              <a:gd name="connsiteX4" fmla="*/ 1321695 w 1322970"/>
              <a:gd name="connsiteY4" fmla="*/ 662152 h 1008993"/>
              <a:gd name="connsiteX5" fmla="*/ 1242867 w 1322970"/>
              <a:gd name="connsiteY5" fmla="*/ 173421 h 1008993"/>
              <a:gd name="connsiteX6" fmla="*/ 1006385 w 1322970"/>
              <a:gd name="connsiteY6" fmla="*/ 31531 h 1008993"/>
              <a:gd name="connsiteX7" fmla="*/ 785667 w 1322970"/>
              <a:gd name="connsiteY7" fmla="*/ 0 h 1008993"/>
              <a:gd name="connsiteX8" fmla="*/ 423060 w 1322970"/>
              <a:gd name="connsiteY8" fmla="*/ 0 h 1008993"/>
              <a:gd name="connsiteX9" fmla="*/ 170812 w 1322970"/>
              <a:gd name="connsiteY9" fmla="*/ 110359 h 1008993"/>
              <a:gd name="connsiteX10" fmla="*/ 0 w 1322970"/>
              <a:gd name="connsiteY10" fmla="*/ 590428 h 1008993"/>
              <a:gd name="connsiteX11" fmla="*/ 91985 w 1322970"/>
              <a:gd name="connsiteY11" fmla="*/ 985345 h 1008993"/>
              <a:gd name="connsiteX0" fmla="*/ 146997 w 1322970"/>
              <a:gd name="connsiteY0" fmla="*/ 959445 h 1008993"/>
              <a:gd name="connsiteX1" fmla="*/ 754136 w 1322970"/>
              <a:gd name="connsiteY1" fmla="*/ 1008993 h 1008993"/>
              <a:gd name="connsiteX2" fmla="*/ 1195571 w 1322970"/>
              <a:gd name="connsiteY2" fmla="*/ 945931 h 1008993"/>
              <a:gd name="connsiteX3" fmla="*/ 1321695 w 1322970"/>
              <a:gd name="connsiteY3" fmla="*/ 677917 h 1008993"/>
              <a:gd name="connsiteX4" fmla="*/ 1321695 w 1322970"/>
              <a:gd name="connsiteY4" fmla="*/ 662152 h 1008993"/>
              <a:gd name="connsiteX5" fmla="*/ 1242867 w 1322970"/>
              <a:gd name="connsiteY5" fmla="*/ 173421 h 1008993"/>
              <a:gd name="connsiteX6" fmla="*/ 1006385 w 1322970"/>
              <a:gd name="connsiteY6" fmla="*/ 31531 h 1008993"/>
              <a:gd name="connsiteX7" fmla="*/ 785667 w 1322970"/>
              <a:gd name="connsiteY7" fmla="*/ 0 h 1008993"/>
              <a:gd name="connsiteX8" fmla="*/ 423060 w 1322970"/>
              <a:gd name="connsiteY8" fmla="*/ 0 h 1008993"/>
              <a:gd name="connsiteX9" fmla="*/ 170812 w 1322970"/>
              <a:gd name="connsiteY9" fmla="*/ 110359 h 1008993"/>
              <a:gd name="connsiteX10" fmla="*/ 0 w 1322970"/>
              <a:gd name="connsiteY10" fmla="*/ 590428 h 1008993"/>
              <a:gd name="connsiteX11" fmla="*/ 146997 w 1322970"/>
              <a:gd name="connsiteY11" fmla="*/ 959445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970" h="1008993">
                <a:moveTo>
                  <a:pt x="146997" y="959445"/>
                </a:moveTo>
                <a:lnTo>
                  <a:pt x="754136" y="1008993"/>
                </a:lnTo>
                <a:lnTo>
                  <a:pt x="1195571" y="945931"/>
                </a:lnTo>
                <a:cubicBezTo>
                  <a:pt x="1209966" y="917141"/>
                  <a:pt x="1300806" y="761470"/>
                  <a:pt x="1321695" y="677917"/>
                </a:cubicBezTo>
                <a:cubicBezTo>
                  <a:pt x="1322970" y="672819"/>
                  <a:pt x="1321695" y="667407"/>
                  <a:pt x="1321695" y="662152"/>
                </a:cubicBezTo>
                <a:lnTo>
                  <a:pt x="1242867" y="173421"/>
                </a:lnTo>
                <a:lnTo>
                  <a:pt x="1006385" y="31531"/>
                </a:lnTo>
                <a:lnTo>
                  <a:pt x="785667" y="0"/>
                </a:lnTo>
                <a:lnTo>
                  <a:pt x="423060" y="0"/>
                </a:lnTo>
                <a:lnTo>
                  <a:pt x="170812" y="110359"/>
                </a:lnTo>
                <a:lnTo>
                  <a:pt x="0" y="590428"/>
                </a:lnTo>
                <a:lnTo>
                  <a:pt x="146997" y="959445"/>
                </a:lnTo>
                <a:close/>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4"/>
          <p:cNvSpPr>
            <a:spLocks/>
          </p:cNvSpPr>
          <p:nvPr/>
        </p:nvSpPr>
        <p:spPr bwMode="auto">
          <a:xfrm>
            <a:off x="1319924" y="685800"/>
            <a:ext cx="6223876" cy="6172201"/>
          </a:xfrm>
          <a:custGeom>
            <a:avLst/>
            <a:gdLst>
              <a:gd name="T0" fmla="*/ 2147483647 w 3569"/>
              <a:gd name="T1" fmla="*/ 2147483647 h 3577"/>
              <a:gd name="T2" fmla="*/ 2147483647 w 3569"/>
              <a:gd name="T3" fmla="*/ 2147483647 h 3577"/>
              <a:gd name="T4" fmla="*/ 2147483647 w 3569"/>
              <a:gd name="T5" fmla="*/ 2147483647 h 3577"/>
              <a:gd name="T6" fmla="*/ 2147483647 w 3569"/>
              <a:gd name="T7" fmla="*/ 2147483647 h 3577"/>
              <a:gd name="T8" fmla="*/ 2147483647 w 3569"/>
              <a:gd name="T9" fmla="*/ 2147483647 h 3577"/>
              <a:gd name="T10" fmla="*/ 2147483647 w 3569"/>
              <a:gd name="T11" fmla="*/ 2147483647 h 3577"/>
              <a:gd name="T12" fmla="*/ 2147483647 w 3569"/>
              <a:gd name="T13" fmla="*/ 2147483647 h 3577"/>
              <a:gd name="T14" fmla="*/ 2147483647 w 3569"/>
              <a:gd name="T15" fmla="*/ 2147483647 h 3577"/>
              <a:gd name="T16" fmla="*/ 2147483647 w 3569"/>
              <a:gd name="T17" fmla="*/ 2147483647 h 3577"/>
              <a:gd name="T18" fmla="*/ 2147483647 w 3569"/>
              <a:gd name="T19" fmla="*/ 2147483647 h 3577"/>
              <a:gd name="T20" fmla="*/ 2147483647 w 3569"/>
              <a:gd name="T21" fmla="*/ 2147483647 h 3577"/>
              <a:gd name="T22" fmla="*/ 2147483647 w 3569"/>
              <a:gd name="T23" fmla="*/ 2147483647 h 3577"/>
              <a:gd name="T24" fmla="*/ 2147483647 w 3569"/>
              <a:gd name="T25" fmla="*/ 2147483647 h 3577"/>
              <a:gd name="T26" fmla="*/ 2147483647 w 3569"/>
              <a:gd name="T27" fmla="*/ 2147483647 h 3577"/>
              <a:gd name="T28" fmla="*/ 2147483647 w 3569"/>
              <a:gd name="T29" fmla="*/ 2147483647 h 3577"/>
              <a:gd name="T30" fmla="*/ 2147483647 w 3569"/>
              <a:gd name="T31" fmla="*/ 2147483647 h 3577"/>
              <a:gd name="T32" fmla="*/ 2147483647 w 3569"/>
              <a:gd name="T33" fmla="*/ 2147483647 h 3577"/>
              <a:gd name="T34" fmla="*/ 2147483647 w 3569"/>
              <a:gd name="T35" fmla="*/ 2147483647 h 3577"/>
              <a:gd name="T36" fmla="*/ 2147483647 w 3569"/>
              <a:gd name="T37" fmla="*/ 2147483647 h 3577"/>
              <a:gd name="T38" fmla="*/ 2147483647 w 3569"/>
              <a:gd name="T39" fmla="*/ 2147483647 h 3577"/>
              <a:gd name="T40" fmla="*/ 2147483647 w 3569"/>
              <a:gd name="T41" fmla="*/ 2147483647 h 3577"/>
              <a:gd name="T42" fmla="*/ 2147483647 w 3569"/>
              <a:gd name="T43" fmla="*/ 2147483647 h 3577"/>
              <a:gd name="T44" fmla="*/ 2147483647 w 3569"/>
              <a:gd name="T45" fmla="*/ 2147483647 h 3577"/>
              <a:gd name="T46" fmla="*/ 2147483647 w 3569"/>
              <a:gd name="T47" fmla="*/ 2147483647 h 3577"/>
              <a:gd name="T48" fmla="*/ 2147483647 w 3569"/>
              <a:gd name="T49" fmla="*/ 2147483647 h 3577"/>
              <a:gd name="T50" fmla="*/ 2147483647 w 3569"/>
              <a:gd name="T51" fmla="*/ 2147483647 h 3577"/>
              <a:gd name="T52" fmla="*/ 2147483647 w 3569"/>
              <a:gd name="T53" fmla="*/ 2147483647 h 3577"/>
              <a:gd name="T54" fmla="*/ 2147483647 w 3569"/>
              <a:gd name="T55" fmla="*/ 2147483647 h 3577"/>
              <a:gd name="T56" fmla="*/ 2147483647 w 3569"/>
              <a:gd name="T57" fmla="*/ 2147483647 h 3577"/>
              <a:gd name="T58" fmla="*/ 2147483647 w 3569"/>
              <a:gd name="T59" fmla="*/ 2147483647 h 3577"/>
              <a:gd name="T60" fmla="*/ 2147483647 w 3569"/>
              <a:gd name="T61" fmla="*/ 2147483647 h 3577"/>
              <a:gd name="T62" fmla="*/ 2147483647 w 3569"/>
              <a:gd name="T63" fmla="*/ 2147483647 h 3577"/>
              <a:gd name="T64" fmla="*/ 2147483647 w 3569"/>
              <a:gd name="T65" fmla="*/ 2147483647 h 3577"/>
              <a:gd name="T66" fmla="*/ 2147483647 w 3569"/>
              <a:gd name="T67" fmla="*/ 2147483647 h 3577"/>
              <a:gd name="T68" fmla="*/ 2147483647 w 3569"/>
              <a:gd name="T69" fmla="*/ 2147483647 h 3577"/>
              <a:gd name="T70" fmla="*/ 2147483647 w 3569"/>
              <a:gd name="T71" fmla="*/ 2147483647 h 3577"/>
              <a:gd name="T72" fmla="*/ 2147483647 w 3569"/>
              <a:gd name="T73" fmla="*/ 2147483647 h 3577"/>
              <a:gd name="T74" fmla="*/ 2147483647 w 3569"/>
              <a:gd name="T75" fmla="*/ 2147483647 h 3577"/>
              <a:gd name="T76" fmla="*/ 2147483647 w 3569"/>
              <a:gd name="T77" fmla="*/ 2147483647 h 3577"/>
              <a:gd name="T78" fmla="*/ 2147483647 w 3569"/>
              <a:gd name="T79" fmla="*/ 2147483647 h 3577"/>
              <a:gd name="T80" fmla="*/ 2147483647 w 3569"/>
              <a:gd name="T81" fmla="*/ 2147483647 h 3577"/>
              <a:gd name="T82" fmla="*/ 2147483647 w 3569"/>
              <a:gd name="T83" fmla="*/ 2147483647 h 3577"/>
              <a:gd name="T84" fmla="*/ 2147483647 w 3569"/>
              <a:gd name="T85" fmla="*/ 2147483647 h 3577"/>
              <a:gd name="T86" fmla="*/ 2147483647 w 3569"/>
              <a:gd name="T87" fmla="*/ 2147483647 h 3577"/>
              <a:gd name="T88" fmla="*/ 2147483647 w 3569"/>
              <a:gd name="T89" fmla="*/ 2147483647 h 3577"/>
              <a:gd name="T90" fmla="*/ 2147483647 w 3569"/>
              <a:gd name="T91" fmla="*/ 2147483647 h 3577"/>
              <a:gd name="T92" fmla="*/ 2147483647 w 3569"/>
              <a:gd name="T93" fmla="*/ 2147483647 h 3577"/>
              <a:gd name="T94" fmla="*/ 2147483647 w 3569"/>
              <a:gd name="T95" fmla="*/ 2147483647 h 3577"/>
              <a:gd name="T96" fmla="*/ 2147483647 w 3569"/>
              <a:gd name="T97" fmla="*/ 2147483647 h 3577"/>
              <a:gd name="T98" fmla="*/ 2147483647 w 3569"/>
              <a:gd name="T99" fmla="*/ 2147483647 h 35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69"/>
              <a:gd name="T151" fmla="*/ 0 h 3577"/>
              <a:gd name="T152" fmla="*/ 3569 w 3569"/>
              <a:gd name="T153" fmla="*/ 3577 h 3577"/>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077 w 10000"/>
              <a:gd name="connsiteY145" fmla="*/ 8658 h 10000"/>
              <a:gd name="connsiteX146" fmla="*/ 4133 w 10000"/>
              <a:gd name="connsiteY146" fmla="*/ 9589 h 10000"/>
              <a:gd name="connsiteX147" fmla="*/ 4304 w 10000"/>
              <a:gd name="connsiteY147" fmla="*/ 9732 h 10000"/>
              <a:gd name="connsiteX148" fmla="*/ 4472 w 10000"/>
              <a:gd name="connsiteY148" fmla="*/ 9788 h 10000"/>
              <a:gd name="connsiteX149" fmla="*/ 4444 w 10000"/>
              <a:gd name="connsiteY149"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133 w 10000"/>
              <a:gd name="connsiteY145" fmla="*/ 9589 h 10000"/>
              <a:gd name="connsiteX146" fmla="*/ 4304 w 10000"/>
              <a:gd name="connsiteY146" fmla="*/ 9732 h 10000"/>
              <a:gd name="connsiteX147" fmla="*/ 4472 w 10000"/>
              <a:gd name="connsiteY147" fmla="*/ 9788 h 10000"/>
              <a:gd name="connsiteX148" fmla="*/ 4444 w 10000"/>
              <a:gd name="connsiteY148"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33 w 10000"/>
              <a:gd name="connsiteY144" fmla="*/ 9589 h 10000"/>
              <a:gd name="connsiteX145" fmla="*/ 4304 w 10000"/>
              <a:gd name="connsiteY145" fmla="*/ 9732 h 10000"/>
              <a:gd name="connsiteX146" fmla="*/ 4472 w 10000"/>
              <a:gd name="connsiteY146" fmla="*/ 9788 h 10000"/>
              <a:gd name="connsiteX147" fmla="*/ 4444 w 10000"/>
              <a:gd name="connsiteY147"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133 w 10000"/>
              <a:gd name="connsiteY143" fmla="*/ 9589 h 10000"/>
              <a:gd name="connsiteX144" fmla="*/ 4304 w 10000"/>
              <a:gd name="connsiteY144" fmla="*/ 9732 h 10000"/>
              <a:gd name="connsiteX145" fmla="*/ 4472 w 10000"/>
              <a:gd name="connsiteY145" fmla="*/ 9788 h 10000"/>
              <a:gd name="connsiteX146" fmla="*/ 4444 w 10000"/>
              <a:gd name="connsiteY146"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01 w 10000"/>
              <a:gd name="connsiteY141" fmla="*/ 9136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000" h="10000">
                <a:moveTo>
                  <a:pt x="4444" y="9676"/>
                </a:moveTo>
                <a:cubicBezTo>
                  <a:pt x="4410" y="9572"/>
                  <a:pt x="4354" y="9435"/>
                  <a:pt x="4444" y="9335"/>
                </a:cubicBezTo>
                <a:cubicBezTo>
                  <a:pt x="4494" y="9279"/>
                  <a:pt x="4595" y="9315"/>
                  <a:pt x="4671" y="9307"/>
                </a:cubicBezTo>
                <a:cubicBezTo>
                  <a:pt x="4727" y="9287"/>
                  <a:pt x="4786" y="9270"/>
                  <a:pt x="4842" y="9251"/>
                </a:cubicBezTo>
                <a:cubicBezTo>
                  <a:pt x="4870" y="9242"/>
                  <a:pt x="4926" y="9223"/>
                  <a:pt x="4926" y="9223"/>
                </a:cubicBezTo>
                <a:cubicBezTo>
                  <a:pt x="5111" y="9038"/>
                  <a:pt x="5382" y="9049"/>
                  <a:pt x="5632" y="9024"/>
                </a:cubicBezTo>
                <a:cubicBezTo>
                  <a:pt x="5831" y="9047"/>
                  <a:pt x="6004" y="9083"/>
                  <a:pt x="6201" y="9108"/>
                </a:cubicBezTo>
                <a:cubicBezTo>
                  <a:pt x="6475" y="9100"/>
                  <a:pt x="6753" y="9133"/>
                  <a:pt x="7022" y="9080"/>
                </a:cubicBezTo>
                <a:cubicBezTo>
                  <a:pt x="7069" y="9072"/>
                  <a:pt x="7019" y="8977"/>
                  <a:pt x="7050" y="8940"/>
                </a:cubicBezTo>
                <a:cubicBezTo>
                  <a:pt x="7122" y="8848"/>
                  <a:pt x="7293" y="8770"/>
                  <a:pt x="7389" y="8686"/>
                </a:cubicBezTo>
                <a:cubicBezTo>
                  <a:pt x="7439" y="8641"/>
                  <a:pt x="7532" y="8543"/>
                  <a:pt x="7532" y="8543"/>
                </a:cubicBezTo>
                <a:cubicBezTo>
                  <a:pt x="7540" y="8507"/>
                  <a:pt x="7548" y="8468"/>
                  <a:pt x="7560" y="8432"/>
                </a:cubicBezTo>
                <a:cubicBezTo>
                  <a:pt x="7576" y="8373"/>
                  <a:pt x="7616" y="8261"/>
                  <a:pt x="7616" y="8261"/>
                </a:cubicBezTo>
                <a:cubicBezTo>
                  <a:pt x="7607" y="8158"/>
                  <a:pt x="7604" y="8054"/>
                  <a:pt x="7588" y="7951"/>
                </a:cubicBezTo>
                <a:cubicBezTo>
                  <a:pt x="7576" y="7875"/>
                  <a:pt x="7532" y="7724"/>
                  <a:pt x="7532" y="7724"/>
                </a:cubicBezTo>
                <a:cubicBezTo>
                  <a:pt x="7540" y="7565"/>
                  <a:pt x="7523" y="7403"/>
                  <a:pt x="7560" y="7246"/>
                </a:cubicBezTo>
                <a:cubicBezTo>
                  <a:pt x="7574" y="7188"/>
                  <a:pt x="7641" y="7154"/>
                  <a:pt x="7672" y="7104"/>
                </a:cubicBezTo>
                <a:cubicBezTo>
                  <a:pt x="7719" y="7025"/>
                  <a:pt x="7758" y="6956"/>
                  <a:pt x="7815" y="6877"/>
                </a:cubicBezTo>
                <a:cubicBezTo>
                  <a:pt x="7904" y="6612"/>
                  <a:pt x="8140" y="6433"/>
                  <a:pt x="8322" y="6229"/>
                </a:cubicBezTo>
                <a:cubicBezTo>
                  <a:pt x="8352" y="6192"/>
                  <a:pt x="8380" y="6153"/>
                  <a:pt x="8409" y="6114"/>
                </a:cubicBezTo>
                <a:cubicBezTo>
                  <a:pt x="8448" y="6058"/>
                  <a:pt x="8521" y="5946"/>
                  <a:pt x="8521" y="5946"/>
                </a:cubicBezTo>
                <a:cubicBezTo>
                  <a:pt x="8607" y="5678"/>
                  <a:pt x="8882" y="5535"/>
                  <a:pt x="9145" y="5493"/>
                </a:cubicBezTo>
                <a:cubicBezTo>
                  <a:pt x="9305" y="5440"/>
                  <a:pt x="9456" y="5429"/>
                  <a:pt x="9625" y="5410"/>
                </a:cubicBezTo>
                <a:cubicBezTo>
                  <a:pt x="9653" y="5390"/>
                  <a:pt x="9692" y="5382"/>
                  <a:pt x="9711" y="5351"/>
                </a:cubicBezTo>
                <a:cubicBezTo>
                  <a:pt x="9742" y="5301"/>
                  <a:pt x="9734" y="5233"/>
                  <a:pt x="9767" y="5183"/>
                </a:cubicBezTo>
                <a:cubicBezTo>
                  <a:pt x="9787" y="5155"/>
                  <a:pt x="9804" y="5127"/>
                  <a:pt x="9823" y="5099"/>
                </a:cubicBezTo>
                <a:cubicBezTo>
                  <a:pt x="9860" y="4951"/>
                  <a:pt x="9849" y="4806"/>
                  <a:pt x="9936" y="4674"/>
                </a:cubicBezTo>
                <a:cubicBezTo>
                  <a:pt x="9972" y="4473"/>
                  <a:pt x="10000" y="4403"/>
                  <a:pt x="9936" y="4166"/>
                </a:cubicBezTo>
                <a:cubicBezTo>
                  <a:pt x="9924" y="4126"/>
                  <a:pt x="9874" y="4112"/>
                  <a:pt x="9851" y="4082"/>
                </a:cubicBezTo>
                <a:cubicBezTo>
                  <a:pt x="9720" y="3903"/>
                  <a:pt x="9675" y="3799"/>
                  <a:pt x="9512" y="3657"/>
                </a:cubicBezTo>
                <a:cubicBezTo>
                  <a:pt x="9462" y="3612"/>
                  <a:pt x="9431" y="3539"/>
                  <a:pt x="9370" y="3517"/>
                </a:cubicBezTo>
                <a:cubicBezTo>
                  <a:pt x="9148" y="3441"/>
                  <a:pt x="9061" y="3425"/>
                  <a:pt x="8804" y="3402"/>
                </a:cubicBezTo>
                <a:cubicBezTo>
                  <a:pt x="8767" y="3394"/>
                  <a:pt x="8725" y="3391"/>
                  <a:pt x="8692" y="3374"/>
                </a:cubicBezTo>
                <a:cubicBezTo>
                  <a:pt x="8630" y="3344"/>
                  <a:pt x="8585" y="3285"/>
                  <a:pt x="8521" y="3263"/>
                </a:cubicBezTo>
                <a:lnTo>
                  <a:pt x="8352" y="3204"/>
                </a:lnTo>
                <a:cubicBezTo>
                  <a:pt x="8078" y="2941"/>
                  <a:pt x="8036" y="2527"/>
                  <a:pt x="7843" y="2217"/>
                </a:cubicBezTo>
                <a:cubicBezTo>
                  <a:pt x="7756" y="2080"/>
                  <a:pt x="7599" y="1979"/>
                  <a:pt x="7473" y="1879"/>
                </a:cubicBezTo>
                <a:cubicBezTo>
                  <a:pt x="7215" y="1672"/>
                  <a:pt x="6971" y="1445"/>
                  <a:pt x="6652" y="1342"/>
                </a:cubicBezTo>
                <a:cubicBezTo>
                  <a:pt x="6517" y="1202"/>
                  <a:pt x="6554" y="1113"/>
                  <a:pt x="6341" y="1057"/>
                </a:cubicBezTo>
                <a:cubicBezTo>
                  <a:pt x="6198" y="962"/>
                  <a:pt x="6049" y="914"/>
                  <a:pt x="5887" y="861"/>
                </a:cubicBezTo>
                <a:cubicBezTo>
                  <a:pt x="5724" y="735"/>
                  <a:pt x="5576" y="609"/>
                  <a:pt x="5408" y="492"/>
                </a:cubicBezTo>
                <a:cubicBezTo>
                  <a:pt x="5293" y="411"/>
                  <a:pt x="5315" y="433"/>
                  <a:pt x="5153" y="380"/>
                </a:cubicBezTo>
                <a:cubicBezTo>
                  <a:pt x="5125" y="372"/>
                  <a:pt x="5066" y="352"/>
                  <a:pt x="5066" y="352"/>
                </a:cubicBezTo>
                <a:cubicBezTo>
                  <a:pt x="4774" y="361"/>
                  <a:pt x="4480" y="363"/>
                  <a:pt x="4189" y="380"/>
                </a:cubicBezTo>
                <a:cubicBezTo>
                  <a:pt x="4147" y="383"/>
                  <a:pt x="4010" y="453"/>
                  <a:pt x="3990" y="464"/>
                </a:cubicBezTo>
                <a:cubicBezTo>
                  <a:pt x="3931" y="500"/>
                  <a:pt x="3822" y="579"/>
                  <a:pt x="3822" y="579"/>
                </a:cubicBezTo>
                <a:cubicBezTo>
                  <a:pt x="3525" y="559"/>
                  <a:pt x="3205" y="565"/>
                  <a:pt x="2914" y="492"/>
                </a:cubicBezTo>
                <a:cubicBezTo>
                  <a:pt x="2805" y="464"/>
                  <a:pt x="2729" y="394"/>
                  <a:pt x="2631" y="352"/>
                </a:cubicBezTo>
                <a:cubicBezTo>
                  <a:pt x="2592" y="335"/>
                  <a:pt x="2407" y="302"/>
                  <a:pt x="2376" y="296"/>
                </a:cubicBezTo>
                <a:cubicBezTo>
                  <a:pt x="2146" y="246"/>
                  <a:pt x="1936" y="182"/>
                  <a:pt x="1698" y="154"/>
                </a:cubicBezTo>
                <a:cubicBezTo>
                  <a:pt x="1261" y="168"/>
                  <a:pt x="855" y="0"/>
                  <a:pt x="566" y="296"/>
                </a:cubicBezTo>
                <a:cubicBezTo>
                  <a:pt x="460" y="612"/>
                  <a:pt x="630" y="126"/>
                  <a:pt x="479" y="464"/>
                </a:cubicBezTo>
                <a:cubicBezTo>
                  <a:pt x="426" y="581"/>
                  <a:pt x="423" y="705"/>
                  <a:pt x="339" y="805"/>
                </a:cubicBezTo>
                <a:cubicBezTo>
                  <a:pt x="132" y="1051"/>
                  <a:pt x="375" y="705"/>
                  <a:pt x="168" y="1001"/>
                </a:cubicBezTo>
                <a:cubicBezTo>
                  <a:pt x="109" y="1085"/>
                  <a:pt x="84" y="1171"/>
                  <a:pt x="28" y="1255"/>
                </a:cubicBezTo>
                <a:cubicBezTo>
                  <a:pt x="20" y="1283"/>
                  <a:pt x="0" y="1311"/>
                  <a:pt x="0" y="1342"/>
                </a:cubicBezTo>
                <a:cubicBezTo>
                  <a:pt x="0" y="1412"/>
                  <a:pt x="0" y="1652"/>
                  <a:pt x="84" y="1736"/>
                </a:cubicBezTo>
                <a:cubicBezTo>
                  <a:pt x="325" y="1977"/>
                  <a:pt x="745" y="1949"/>
                  <a:pt x="1045" y="1990"/>
                </a:cubicBezTo>
                <a:cubicBezTo>
                  <a:pt x="1199" y="2091"/>
                  <a:pt x="1297" y="2147"/>
                  <a:pt x="1359" y="2329"/>
                </a:cubicBezTo>
                <a:cubicBezTo>
                  <a:pt x="1379" y="2385"/>
                  <a:pt x="1395" y="2443"/>
                  <a:pt x="1415" y="2499"/>
                </a:cubicBezTo>
                <a:cubicBezTo>
                  <a:pt x="1423" y="2527"/>
                  <a:pt x="1443" y="2583"/>
                  <a:pt x="1443" y="2583"/>
                </a:cubicBezTo>
                <a:cubicBezTo>
                  <a:pt x="1423" y="3030"/>
                  <a:pt x="1482" y="3109"/>
                  <a:pt x="1328" y="3402"/>
                </a:cubicBezTo>
                <a:cubicBezTo>
                  <a:pt x="1294" y="3534"/>
                  <a:pt x="1227" y="3889"/>
                  <a:pt x="1160" y="3995"/>
                </a:cubicBezTo>
                <a:cubicBezTo>
                  <a:pt x="1140" y="4023"/>
                  <a:pt x="1118" y="4051"/>
                  <a:pt x="1104" y="4082"/>
                </a:cubicBezTo>
                <a:cubicBezTo>
                  <a:pt x="1079" y="4135"/>
                  <a:pt x="1045" y="4249"/>
                  <a:pt x="1045" y="4249"/>
                </a:cubicBezTo>
                <a:cubicBezTo>
                  <a:pt x="1028" y="4515"/>
                  <a:pt x="972" y="4803"/>
                  <a:pt x="1017" y="5068"/>
                </a:cubicBezTo>
                <a:cubicBezTo>
                  <a:pt x="1048" y="5605"/>
                  <a:pt x="1011" y="5479"/>
                  <a:pt x="1188" y="5832"/>
                </a:cubicBezTo>
                <a:cubicBezTo>
                  <a:pt x="1210" y="6159"/>
                  <a:pt x="1171" y="6573"/>
                  <a:pt x="1272" y="6877"/>
                </a:cubicBezTo>
                <a:cubicBezTo>
                  <a:pt x="1317" y="7188"/>
                  <a:pt x="1353" y="7540"/>
                  <a:pt x="1527" y="7811"/>
                </a:cubicBezTo>
                <a:cubicBezTo>
                  <a:pt x="1558" y="7962"/>
                  <a:pt x="1631" y="8079"/>
                  <a:pt x="1670" y="8233"/>
                </a:cubicBezTo>
                <a:cubicBezTo>
                  <a:pt x="1662" y="8289"/>
                  <a:pt x="1636" y="8345"/>
                  <a:pt x="1642" y="8404"/>
                </a:cubicBezTo>
                <a:cubicBezTo>
                  <a:pt x="1648" y="8462"/>
                  <a:pt x="1678" y="8516"/>
                  <a:pt x="1698" y="8571"/>
                </a:cubicBezTo>
                <a:cubicBezTo>
                  <a:pt x="1723" y="8644"/>
                  <a:pt x="1701" y="8742"/>
                  <a:pt x="1754" y="8798"/>
                </a:cubicBezTo>
                <a:cubicBezTo>
                  <a:pt x="1844" y="8890"/>
                  <a:pt x="1891" y="9019"/>
                  <a:pt x="1981" y="9108"/>
                </a:cubicBezTo>
                <a:lnTo>
                  <a:pt x="2152" y="9279"/>
                </a:lnTo>
                <a:cubicBezTo>
                  <a:pt x="2247" y="9374"/>
                  <a:pt x="2289" y="9486"/>
                  <a:pt x="2404" y="9561"/>
                </a:cubicBezTo>
                <a:cubicBezTo>
                  <a:pt x="2505" y="9838"/>
                  <a:pt x="2757" y="9941"/>
                  <a:pt x="3029" y="9986"/>
                </a:cubicBezTo>
                <a:cubicBezTo>
                  <a:pt x="3388" y="9913"/>
                  <a:pt x="3194" y="10000"/>
                  <a:pt x="3141" y="9279"/>
                </a:cubicBezTo>
                <a:cubicBezTo>
                  <a:pt x="3130" y="9128"/>
                  <a:pt x="2855" y="8739"/>
                  <a:pt x="2746" y="8630"/>
                </a:cubicBezTo>
                <a:cubicBezTo>
                  <a:pt x="2701" y="8493"/>
                  <a:pt x="2578" y="8404"/>
                  <a:pt x="2491" y="8289"/>
                </a:cubicBezTo>
                <a:cubicBezTo>
                  <a:pt x="2449" y="8236"/>
                  <a:pt x="2376" y="8121"/>
                  <a:pt x="2376" y="8121"/>
                </a:cubicBezTo>
                <a:cubicBezTo>
                  <a:pt x="2368" y="8093"/>
                  <a:pt x="2359" y="8063"/>
                  <a:pt x="2348" y="8035"/>
                </a:cubicBezTo>
                <a:cubicBezTo>
                  <a:pt x="2331" y="7996"/>
                  <a:pt x="2306" y="7962"/>
                  <a:pt x="2292" y="7923"/>
                </a:cubicBezTo>
                <a:cubicBezTo>
                  <a:pt x="2236" y="7775"/>
                  <a:pt x="2242" y="7635"/>
                  <a:pt x="2152" y="7498"/>
                </a:cubicBezTo>
                <a:cubicBezTo>
                  <a:pt x="2096" y="7291"/>
                  <a:pt x="1964" y="7160"/>
                  <a:pt x="1838" y="6992"/>
                </a:cubicBezTo>
                <a:cubicBezTo>
                  <a:pt x="1776" y="6911"/>
                  <a:pt x="1740" y="6810"/>
                  <a:pt x="1670" y="6737"/>
                </a:cubicBezTo>
                <a:cubicBezTo>
                  <a:pt x="1650" y="6718"/>
                  <a:pt x="1614" y="6679"/>
                  <a:pt x="1614" y="6679"/>
                </a:cubicBezTo>
                <a:cubicBezTo>
                  <a:pt x="1656" y="6642"/>
                  <a:pt x="1712" y="6614"/>
                  <a:pt x="1740" y="6567"/>
                </a:cubicBezTo>
                <a:cubicBezTo>
                  <a:pt x="1754" y="6542"/>
                  <a:pt x="1729" y="6511"/>
                  <a:pt x="1726" y="6483"/>
                </a:cubicBezTo>
                <a:cubicBezTo>
                  <a:pt x="1712" y="6229"/>
                  <a:pt x="1720" y="5974"/>
                  <a:pt x="1698" y="5720"/>
                </a:cubicBezTo>
                <a:cubicBezTo>
                  <a:pt x="1692" y="5661"/>
                  <a:pt x="1662" y="5605"/>
                  <a:pt x="1642" y="5549"/>
                </a:cubicBezTo>
                <a:cubicBezTo>
                  <a:pt x="1634" y="5521"/>
                  <a:pt x="1614" y="5465"/>
                  <a:pt x="1614" y="5465"/>
                </a:cubicBezTo>
                <a:cubicBezTo>
                  <a:pt x="1656" y="4783"/>
                  <a:pt x="1555" y="5180"/>
                  <a:pt x="1698" y="4929"/>
                </a:cubicBezTo>
                <a:cubicBezTo>
                  <a:pt x="1718" y="4892"/>
                  <a:pt x="1729" y="4848"/>
                  <a:pt x="1754" y="4814"/>
                </a:cubicBezTo>
                <a:cubicBezTo>
                  <a:pt x="1796" y="4761"/>
                  <a:pt x="1897" y="4674"/>
                  <a:pt x="1897" y="4674"/>
                </a:cubicBezTo>
                <a:cubicBezTo>
                  <a:pt x="2124" y="3981"/>
                  <a:pt x="1967" y="4521"/>
                  <a:pt x="1925" y="2838"/>
                </a:cubicBezTo>
                <a:cubicBezTo>
                  <a:pt x="1919" y="2566"/>
                  <a:pt x="1894" y="1658"/>
                  <a:pt x="1415" y="1624"/>
                </a:cubicBezTo>
                <a:cubicBezTo>
                  <a:pt x="1160" y="1607"/>
                  <a:pt x="905" y="1605"/>
                  <a:pt x="650" y="1594"/>
                </a:cubicBezTo>
                <a:cubicBezTo>
                  <a:pt x="720" y="1387"/>
                  <a:pt x="779" y="1180"/>
                  <a:pt x="849" y="973"/>
                </a:cubicBezTo>
                <a:cubicBezTo>
                  <a:pt x="860" y="937"/>
                  <a:pt x="908" y="920"/>
                  <a:pt x="933" y="889"/>
                </a:cubicBezTo>
                <a:cubicBezTo>
                  <a:pt x="1048" y="752"/>
                  <a:pt x="1104" y="732"/>
                  <a:pt x="1244" y="663"/>
                </a:cubicBezTo>
                <a:cubicBezTo>
                  <a:pt x="1516" y="526"/>
                  <a:pt x="1171" y="682"/>
                  <a:pt x="1387" y="551"/>
                </a:cubicBezTo>
                <a:cubicBezTo>
                  <a:pt x="1440" y="517"/>
                  <a:pt x="1566" y="500"/>
                  <a:pt x="1614" y="492"/>
                </a:cubicBezTo>
                <a:cubicBezTo>
                  <a:pt x="2701" y="540"/>
                  <a:pt x="1975" y="458"/>
                  <a:pt x="2435" y="607"/>
                </a:cubicBezTo>
                <a:cubicBezTo>
                  <a:pt x="2555" y="786"/>
                  <a:pt x="2491" y="900"/>
                  <a:pt x="2718" y="973"/>
                </a:cubicBezTo>
                <a:cubicBezTo>
                  <a:pt x="2948" y="1127"/>
                  <a:pt x="3275" y="1006"/>
                  <a:pt x="3539" y="973"/>
                </a:cubicBezTo>
                <a:cubicBezTo>
                  <a:pt x="3822" y="981"/>
                  <a:pt x="4105" y="984"/>
                  <a:pt x="4388" y="1001"/>
                </a:cubicBezTo>
                <a:cubicBezTo>
                  <a:pt x="4514" y="1009"/>
                  <a:pt x="4590" y="1129"/>
                  <a:pt x="4727" y="1143"/>
                </a:cubicBezTo>
                <a:cubicBezTo>
                  <a:pt x="5018" y="1174"/>
                  <a:pt x="5276" y="1241"/>
                  <a:pt x="5548" y="1342"/>
                </a:cubicBezTo>
                <a:cubicBezTo>
                  <a:pt x="5640" y="1375"/>
                  <a:pt x="5685" y="1471"/>
                  <a:pt x="5775" y="1510"/>
                </a:cubicBezTo>
                <a:cubicBezTo>
                  <a:pt x="5990" y="1605"/>
                  <a:pt x="6234" y="1607"/>
                  <a:pt x="6456" y="1680"/>
                </a:cubicBezTo>
                <a:cubicBezTo>
                  <a:pt x="6512" y="1717"/>
                  <a:pt x="6568" y="1756"/>
                  <a:pt x="6624" y="1792"/>
                </a:cubicBezTo>
                <a:cubicBezTo>
                  <a:pt x="6649" y="1809"/>
                  <a:pt x="6638" y="1851"/>
                  <a:pt x="6652" y="1879"/>
                </a:cubicBezTo>
                <a:cubicBezTo>
                  <a:pt x="6688" y="1951"/>
                  <a:pt x="6711" y="1965"/>
                  <a:pt x="6767" y="2018"/>
                </a:cubicBezTo>
                <a:cubicBezTo>
                  <a:pt x="6775" y="2046"/>
                  <a:pt x="6778" y="2080"/>
                  <a:pt x="6795" y="2102"/>
                </a:cubicBezTo>
                <a:cubicBezTo>
                  <a:pt x="6834" y="2155"/>
                  <a:pt x="6935" y="2245"/>
                  <a:pt x="6935" y="2245"/>
                </a:cubicBezTo>
                <a:cubicBezTo>
                  <a:pt x="6954" y="2301"/>
                  <a:pt x="6994" y="2415"/>
                  <a:pt x="6994" y="2415"/>
                </a:cubicBezTo>
                <a:cubicBezTo>
                  <a:pt x="7078" y="2435"/>
                  <a:pt x="7173" y="2427"/>
                  <a:pt x="7246" y="2471"/>
                </a:cubicBezTo>
                <a:cubicBezTo>
                  <a:pt x="7372" y="2552"/>
                  <a:pt x="7456" y="2673"/>
                  <a:pt x="7501" y="2810"/>
                </a:cubicBezTo>
                <a:cubicBezTo>
                  <a:pt x="7532" y="3044"/>
                  <a:pt x="7543" y="3316"/>
                  <a:pt x="7756" y="3458"/>
                </a:cubicBezTo>
                <a:cubicBezTo>
                  <a:pt x="7845" y="3590"/>
                  <a:pt x="7887" y="3690"/>
                  <a:pt x="8039" y="3741"/>
                </a:cubicBezTo>
                <a:lnTo>
                  <a:pt x="8039" y="3855"/>
                </a:lnTo>
                <a:cubicBezTo>
                  <a:pt x="8039" y="3889"/>
                  <a:pt x="8170" y="4012"/>
                  <a:pt x="8182" y="4026"/>
                </a:cubicBezTo>
                <a:cubicBezTo>
                  <a:pt x="8380" y="4286"/>
                  <a:pt x="8215" y="4118"/>
                  <a:pt x="8352" y="4249"/>
                </a:cubicBezTo>
                <a:cubicBezTo>
                  <a:pt x="8453" y="4562"/>
                  <a:pt x="8535" y="5124"/>
                  <a:pt x="8238" y="5323"/>
                </a:cubicBezTo>
                <a:cubicBezTo>
                  <a:pt x="8067" y="5588"/>
                  <a:pt x="7781" y="5753"/>
                  <a:pt x="7588" y="6002"/>
                </a:cubicBezTo>
                <a:cubicBezTo>
                  <a:pt x="7518" y="6092"/>
                  <a:pt x="7425" y="6162"/>
                  <a:pt x="7361" y="6257"/>
                </a:cubicBezTo>
                <a:cubicBezTo>
                  <a:pt x="7321" y="6313"/>
                  <a:pt x="7246" y="6424"/>
                  <a:pt x="7246" y="6424"/>
                </a:cubicBezTo>
                <a:cubicBezTo>
                  <a:pt x="7226" y="6480"/>
                  <a:pt x="7223" y="6545"/>
                  <a:pt x="7190" y="6595"/>
                </a:cubicBezTo>
                <a:cubicBezTo>
                  <a:pt x="7153" y="6652"/>
                  <a:pt x="7115" y="6708"/>
                  <a:pt x="7078" y="6765"/>
                </a:cubicBezTo>
                <a:cubicBezTo>
                  <a:pt x="7050" y="6880"/>
                  <a:pt x="7027" y="6950"/>
                  <a:pt x="6963" y="7048"/>
                </a:cubicBezTo>
                <a:cubicBezTo>
                  <a:pt x="6912" y="7199"/>
                  <a:pt x="6797" y="7311"/>
                  <a:pt x="6708" y="7442"/>
                </a:cubicBezTo>
                <a:cubicBezTo>
                  <a:pt x="6556" y="7666"/>
                  <a:pt x="6506" y="8001"/>
                  <a:pt x="6229" y="8093"/>
                </a:cubicBezTo>
                <a:cubicBezTo>
                  <a:pt x="6002" y="8085"/>
                  <a:pt x="5775" y="8088"/>
                  <a:pt x="5548" y="8065"/>
                </a:cubicBezTo>
                <a:cubicBezTo>
                  <a:pt x="5489" y="8060"/>
                  <a:pt x="5436" y="8026"/>
                  <a:pt x="5380" y="8007"/>
                </a:cubicBezTo>
                <a:cubicBezTo>
                  <a:pt x="5352" y="7996"/>
                  <a:pt x="5293" y="7979"/>
                  <a:pt x="5293" y="7979"/>
                </a:cubicBezTo>
                <a:cubicBezTo>
                  <a:pt x="4864" y="8007"/>
                  <a:pt x="4892" y="8012"/>
                  <a:pt x="4556" y="8121"/>
                </a:cubicBezTo>
                <a:cubicBezTo>
                  <a:pt x="4469" y="8180"/>
                  <a:pt x="4441" y="8258"/>
                  <a:pt x="4360" y="8320"/>
                </a:cubicBezTo>
                <a:cubicBezTo>
                  <a:pt x="4307" y="8362"/>
                  <a:pt x="4189" y="8432"/>
                  <a:pt x="4189" y="8432"/>
                </a:cubicBezTo>
                <a:cubicBezTo>
                  <a:pt x="4060" y="8627"/>
                  <a:pt x="4099" y="8538"/>
                  <a:pt x="4049" y="8686"/>
                </a:cubicBezTo>
                <a:cubicBezTo>
                  <a:pt x="4057" y="8714"/>
                  <a:pt x="4085" y="8695"/>
                  <a:pt x="4077" y="8770"/>
                </a:cubicBezTo>
                <a:cubicBezTo>
                  <a:pt x="4069" y="8845"/>
                  <a:pt x="3992" y="9108"/>
                  <a:pt x="4001" y="9136"/>
                </a:cubicBezTo>
                <a:cubicBezTo>
                  <a:pt x="4010" y="9272"/>
                  <a:pt x="4091" y="9443"/>
                  <a:pt x="4133" y="9589"/>
                </a:cubicBezTo>
                <a:cubicBezTo>
                  <a:pt x="4147" y="9631"/>
                  <a:pt x="4264" y="9715"/>
                  <a:pt x="4304" y="9732"/>
                </a:cubicBezTo>
                <a:cubicBezTo>
                  <a:pt x="4357" y="9754"/>
                  <a:pt x="4486" y="9843"/>
                  <a:pt x="4472" y="9788"/>
                </a:cubicBezTo>
                <a:cubicBezTo>
                  <a:pt x="4463" y="9751"/>
                  <a:pt x="4452" y="9712"/>
                  <a:pt x="4444" y="9676"/>
                </a:cubicBezTo>
                <a:close/>
              </a:path>
            </a:pathLst>
          </a:custGeom>
          <a:solidFill>
            <a:srgbClr val="FFFF00"/>
          </a:solidFill>
          <a:ln w="76200" cmpd="sng">
            <a:solidFill>
              <a:schemeClr val="tx1"/>
            </a:solidFill>
            <a:round/>
            <a:headEnd/>
            <a:tailEnd/>
          </a:ln>
        </p:spPr>
        <p:txBody>
          <a:bodyPr/>
          <a:lstStyle/>
          <a:p>
            <a:endParaRPr lang="en-US"/>
          </a:p>
        </p:txBody>
      </p:sp>
      <p:sp>
        <p:nvSpPr>
          <p:cNvPr id="16" name="TextBox 15"/>
          <p:cNvSpPr txBox="1">
            <a:spLocks noChangeArrowheads="1"/>
          </p:cNvSpPr>
          <p:nvPr/>
        </p:nvSpPr>
        <p:spPr bwMode="auto">
          <a:xfrm>
            <a:off x="0" y="914400"/>
            <a:ext cx="9144000" cy="646331"/>
          </a:xfrm>
          <a:prstGeom prst="rect">
            <a:avLst/>
          </a:prstGeom>
          <a:solidFill>
            <a:srgbClr val="0070C0"/>
          </a:solidFill>
          <a:ln w="9525">
            <a:noFill/>
            <a:miter lim="800000"/>
            <a:headEnd/>
            <a:tailEnd/>
          </a:ln>
        </p:spPr>
        <p:txBody>
          <a:bodyPr wrap="square">
            <a:spAutoFit/>
          </a:bodyPr>
          <a:lstStyle/>
          <a:p>
            <a:pPr algn="ctr"/>
            <a:r>
              <a:rPr lang="en-US" sz="3600" b="1" dirty="0">
                <a:solidFill>
                  <a:schemeClr val="bg1"/>
                </a:solidFill>
                <a:latin typeface="Calibri" pitchFamily="34" charset="0"/>
              </a:rPr>
              <a:t>r</a:t>
            </a:r>
            <a:r>
              <a:rPr lang="en-US" sz="3600" b="1" dirty="0" smtClean="0">
                <a:solidFill>
                  <a:schemeClr val="bg1"/>
                </a:solidFill>
                <a:latin typeface="Calibri" pitchFamily="34" charset="0"/>
              </a:rPr>
              <a:t>ivers move rock debris to continental margins</a:t>
            </a:r>
            <a:endParaRPr lang="en-US" sz="3600" b="1" dirty="0">
              <a:solidFill>
                <a:schemeClr val="bg1"/>
              </a:solidFill>
              <a:latin typeface="Calibri" pitchFamily="34" charset="0"/>
            </a:endParaRPr>
          </a:p>
        </p:txBody>
      </p:sp>
      <p:sp>
        <p:nvSpPr>
          <p:cNvPr id="23" name="Text Box 5"/>
          <p:cNvSpPr txBox="1">
            <a:spLocks noChangeArrowheads="1"/>
          </p:cNvSpPr>
          <p:nvPr/>
        </p:nvSpPr>
        <p:spPr bwMode="auto">
          <a:xfrm>
            <a:off x="4876800" y="1600200"/>
            <a:ext cx="4267200" cy="830997"/>
          </a:xfrm>
          <a:prstGeom prst="rect">
            <a:avLst/>
          </a:prstGeom>
          <a:solidFill>
            <a:srgbClr val="FFFF00"/>
          </a:solidFill>
          <a:ln w="76200">
            <a:solidFill>
              <a:schemeClr val="tx1"/>
            </a:solidFill>
            <a:miter lim="800000"/>
            <a:headEnd/>
            <a:tailEnd/>
          </a:ln>
          <a:effectLst/>
        </p:spPr>
        <p:txBody>
          <a:bodyPr wrap="square">
            <a:spAutoFit/>
          </a:bodyPr>
          <a:lstStyle/>
          <a:p>
            <a:pPr algn="ctr" fontAlgn="auto">
              <a:spcBef>
                <a:spcPts val="0"/>
              </a:spcBef>
              <a:spcAft>
                <a:spcPts val="0"/>
              </a:spcAft>
              <a:defRPr/>
            </a:pPr>
            <a:r>
              <a:rPr lang="en-US" sz="2400" b="1" dirty="0" smtClean="0">
                <a:latin typeface="Arial" pitchFamily="34" charset="0"/>
                <a:cs typeface="Arial" pitchFamily="34" charset="0"/>
              </a:rPr>
              <a:t>rock debris accumulates</a:t>
            </a:r>
            <a:endParaRPr lang="en-US" sz="2400" b="1" dirty="0">
              <a:latin typeface="Arial" pitchFamily="34" charset="0"/>
              <a:cs typeface="Arial" pitchFamily="34" charset="0"/>
            </a:endParaRPr>
          </a:p>
          <a:p>
            <a:pPr algn="ctr" fontAlgn="auto">
              <a:spcBef>
                <a:spcPts val="0"/>
              </a:spcBef>
              <a:spcAft>
                <a:spcPts val="0"/>
              </a:spcAft>
              <a:defRPr/>
            </a:pPr>
            <a:r>
              <a:rPr lang="en-US" sz="2400" b="1" dirty="0">
                <a:latin typeface="Arial" pitchFamily="34" charset="0"/>
                <a:cs typeface="Arial" pitchFamily="34" charset="0"/>
              </a:rPr>
              <a:t> as layers of sediments</a:t>
            </a:r>
          </a:p>
        </p:txBody>
      </p:sp>
      <p:sp useBgFill="1">
        <p:nvSpPr>
          <p:cNvPr id="1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5" name="Text Box 3"/>
          <p:cNvSpPr txBox="1">
            <a:spLocks noChangeArrowheads="1"/>
          </p:cNvSpPr>
          <p:nvPr/>
        </p:nvSpPr>
        <p:spPr bwMode="auto">
          <a:xfrm>
            <a:off x="2514600" y="2895600"/>
            <a:ext cx="3581400" cy="1384995"/>
          </a:xfrm>
          <a:prstGeom prst="rect">
            <a:avLst/>
          </a:prstGeom>
          <a:solidFill>
            <a:srgbClr val="FFC000"/>
          </a:solidFill>
          <a:ln w="76200">
            <a:solidFill>
              <a:schemeClr val="tx1"/>
            </a:solidFill>
            <a:miter lim="800000"/>
            <a:headEnd/>
            <a:tailEnd/>
          </a:ln>
        </p:spPr>
        <p:txBody>
          <a:bodyPr wrap="square">
            <a:spAutoFit/>
          </a:bodyPr>
          <a:lstStyle/>
          <a:p>
            <a:pPr algn="ctr"/>
            <a:r>
              <a:rPr lang="en-US" sz="2800" b="1" dirty="0" smtClean="0"/>
              <a:t>Continents are</a:t>
            </a:r>
            <a:endParaRPr lang="en-US" sz="2800" b="1" dirty="0"/>
          </a:p>
          <a:p>
            <a:pPr algn="ctr"/>
            <a:r>
              <a:rPr lang="en-US" sz="2800" b="1" dirty="0" smtClean="0"/>
              <a:t>destroyed </a:t>
            </a:r>
            <a:r>
              <a:rPr lang="en-US" sz="2800" b="1" dirty="0"/>
              <a:t>by</a:t>
            </a:r>
          </a:p>
          <a:p>
            <a:pPr algn="ctr"/>
            <a:r>
              <a:rPr lang="en-US" sz="2800" b="1" dirty="0"/>
              <a:t>Weathering </a:t>
            </a:r>
            <a:r>
              <a:rPr lang="en-US" sz="2800" b="1" dirty="0" smtClean="0"/>
              <a:t>&amp; Erosion</a:t>
            </a:r>
            <a:endParaRPr lang="en-US" sz="2800" b="1" dirty="0"/>
          </a:p>
        </p:txBody>
      </p:sp>
      <p:sp>
        <p:nvSpPr>
          <p:cNvPr id="26" name="Down Arrow 25"/>
          <p:cNvSpPr/>
          <p:nvPr/>
        </p:nvSpPr>
        <p:spPr>
          <a:xfrm rot="1952500">
            <a:off x="4474827" y="4555907"/>
            <a:ext cx="477110" cy="91122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1000"/>
                                        <p:tgtEl>
                                          <p:spTgt spid="26"/>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10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10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1000"/>
                                        <p:tgtEl>
                                          <p:spTgt spid="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10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1000"/>
                                        <p:tgtEl>
                                          <p:spTgt spid="1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right)">
                                      <p:cBhvr>
                                        <p:cTn id="56" dur="1000"/>
                                        <p:tgtEl>
                                          <p:spTgt spid="17"/>
                                        </p:tgtEl>
                                      </p:cBhvr>
                                    </p:animEffect>
                                  </p:childTnLst>
                                </p:cTn>
                              </p:par>
                              <p:par>
                                <p:cTn id="57" presetID="22" presetClass="entr" presetSubtype="2"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right)">
                                      <p:cBhvr>
                                        <p:cTn id="64" dur="1000"/>
                                        <p:tgtEl>
                                          <p:spTgt spid="18"/>
                                        </p:tgtEl>
                                      </p:cBhvr>
                                    </p:animEffect>
                                  </p:childTnLst>
                                </p:cTn>
                              </p:par>
                              <p:par>
                                <p:cTn id="65" presetID="22" presetClass="entr" presetSubtype="2"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right)">
                                      <p:cBhvr>
                                        <p:cTn id="72" dur="1000"/>
                                        <p:tgtEl>
                                          <p:spTgt spid="19"/>
                                        </p:tgtEl>
                                      </p:cBhvr>
                                    </p:animEffect>
                                  </p:childTnLst>
                                </p:cTn>
                              </p:par>
                              <p:par>
                                <p:cTn id="73" presetID="22" presetClass="entr" presetSubtype="2"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right)">
                                      <p:cBhvr>
                                        <p:cTn id="75" dur="1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1000"/>
                                        <p:tgtEl>
                                          <p:spTgt spid="14"/>
                                        </p:tgtEl>
                                      </p:cBhvr>
                                    </p:animEffect>
                                    <p:set>
                                      <p:cBhvr>
                                        <p:cTn id="80" dur="1" fill="hold">
                                          <p:stCondLst>
                                            <p:cond delay="999"/>
                                          </p:stCondLst>
                                        </p:cTn>
                                        <p:tgtEl>
                                          <p:spTgt spid="14"/>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22"/>
                                        </p:tgtEl>
                                      </p:cBhvr>
                                    </p:animEffect>
                                    <p:set>
                                      <p:cBhvr>
                                        <p:cTn id="86" dur="1" fill="hold">
                                          <p:stCondLst>
                                            <p:cond delay="9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21"/>
                                        </p:tgtEl>
                                      </p:cBhvr>
                                    </p:animEffect>
                                    <p:set>
                                      <p:cBhvr>
                                        <p:cTn id="89" dur="1" fill="hold">
                                          <p:stCondLst>
                                            <p:cond delay="9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20"/>
                                        </p:tgtEl>
                                      </p:cBhvr>
                                    </p:animEffect>
                                    <p:set>
                                      <p:cBhvr>
                                        <p:cTn id="92" dur="1" fill="hold">
                                          <p:stCondLst>
                                            <p:cond delay="999"/>
                                          </p:stCondLst>
                                        </p:cTn>
                                        <p:tgtEl>
                                          <p:spTgt spid="20"/>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3"/>
                                        </p:tgtEl>
                                      </p:cBhvr>
                                    </p:animEffect>
                                    <p:set>
                                      <p:cBhvr>
                                        <p:cTn id="95" dur="1" fill="hold">
                                          <p:stCondLst>
                                            <p:cond delay="999"/>
                                          </p:stCondLst>
                                        </p:cTn>
                                        <p:tgtEl>
                                          <p:spTgt spid="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7"/>
                                        </p:tgtEl>
                                      </p:cBhvr>
                                    </p:animEffect>
                                    <p:set>
                                      <p:cBhvr>
                                        <p:cTn id="98" dur="1" fill="hold">
                                          <p:stCondLst>
                                            <p:cond delay="999"/>
                                          </p:stCondLst>
                                        </p:cTn>
                                        <p:tgtEl>
                                          <p:spTgt spid="7"/>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fltVal val="0"/>
                                          </p:val>
                                        </p:tav>
                                        <p:tav tm="100000">
                                          <p:val>
                                            <p:strVal val="#ppt_w"/>
                                          </p:val>
                                        </p:tav>
                                      </p:tavLst>
                                    </p:anim>
                                    <p:anim calcmode="lin" valueType="num">
                                      <p:cBhvr>
                                        <p:cTn id="103" dur="1000" fill="hold"/>
                                        <p:tgtEl>
                                          <p:spTgt spid="23"/>
                                        </p:tgtEl>
                                        <p:attrNameLst>
                                          <p:attrName>ppt_h</p:attrName>
                                        </p:attrNameLst>
                                      </p:cBhvr>
                                      <p:tavLst>
                                        <p:tav tm="0">
                                          <p:val>
                                            <p:fltVal val="0"/>
                                          </p:val>
                                        </p:tav>
                                        <p:tav tm="100000">
                                          <p:val>
                                            <p:strVal val="#ppt_h"/>
                                          </p:val>
                                        </p:tav>
                                      </p:tavLst>
                                    </p:anim>
                                    <p:animEffect transition="in" filter="fade">
                                      <p:cBhvr>
                                        <p:cTn id="104" dur="10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2"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down)">
                                      <p:cBhvr>
                                        <p:cTn id="109" dur="1000"/>
                                        <p:tgtEl>
                                          <p:spTgt spid="13"/>
                                        </p:tgtEl>
                                      </p:cBhvr>
                                    </p:animEffect>
                                  </p:childTnLst>
                                </p:cTn>
                              </p:par>
                              <p:par>
                                <p:cTn id="110" presetID="22" presetClass="entr" presetSubtype="4" fill="hold" grpId="2"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1000"/>
                                        <p:tgtEl>
                                          <p:spTgt spid="6"/>
                                        </p:tgtEl>
                                      </p:cBhvr>
                                    </p:animEffect>
                                  </p:childTnLst>
                                </p:cTn>
                              </p:par>
                              <p:par>
                                <p:cTn id="113" presetID="22" presetClass="entr" presetSubtype="8" fill="hold" grpId="2"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left)">
                                      <p:cBhvr>
                                        <p:cTn id="115" dur="1000"/>
                                        <p:tgtEl>
                                          <p:spTgt spid="11"/>
                                        </p:tgtEl>
                                      </p:cBhvr>
                                    </p:animEffect>
                                  </p:childTnLst>
                                </p:cTn>
                              </p:par>
                              <p:par>
                                <p:cTn id="116" presetID="22" presetClass="entr" presetSubtype="8" fill="hold" grpId="2" nodeType="with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wipe(left)">
                                      <p:cBhvr>
                                        <p:cTn id="118" dur="1000"/>
                                        <p:tgtEl>
                                          <p:spTgt spid="10"/>
                                        </p:tgtEl>
                                      </p:cBhvr>
                                    </p:animEffect>
                                  </p:childTnLst>
                                </p:cTn>
                              </p:par>
                              <p:par>
                                <p:cTn id="119" presetID="22" presetClass="entr" presetSubtype="8" fill="hold" grpId="2"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left)">
                                      <p:cBhvr>
                                        <p:cTn id="121" dur="1000"/>
                                        <p:tgtEl>
                                          <p:spTgt spid="9"/>
                                        </p:tgtEl>
                                      </p:cBhvr>
                                    </p:animEffect>
                                  </p:childTnLst>
                                </p:cTn>
                              </p:par>
                              <p:par>
                                <p:cTn id="122" presetID="22" presetClass="entr" presetSubtype="8" fill="hold" grpId="2" nodeType="with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wipe(left)">
                                      <p:cBhvr>
                                        <p:cTn id="124" dur="1000"/>
                                        <p:tgtEl>
                                          <p:spTgt spid="8"/>
                                        </p:tgtEl>
                                      </p:cBhvr>
                                    </p:animEffect>
                                  </p:childTnLst>
                                </p:cTn>
                              </p:par>
                              <p:par>
                                <p:cTn id="125" presetID="22" presetClass="entr" presetSubtype="1" fill="hold" grpId="2" nodeType="withEffect">
                                  <p:stCondLst>
                                    <p:cond delay="0"/>
                                  </p:stCondLst>
                                  <p:childTnLst>
                                    <p:set>
                                      <p:cBhvr>
                                        <p:cTn id="126" dur="1" fill="hold">
                                          <p:stCondLst>
                                            <p:cond delay="0"/>
                                          </p:stCondLst>
                                        </p:cTn>
                                        <p:tgtEl>
                                          <p:spTgt spid="4"/>
                                        </p:tgtEl>
                                        <p:attrNameLst>
                                          <p:attrName>style.visibility</p:attrName>
                                        </p:attrNameLst>
                                      </p:cBhvr>
                                      <p:to>
                                        <p:strVal val="visible"/>
                                      </p:to>
                                    </p:set>
                                    <p:animEffect transition="in" filter="wipe(up)">
                                      <p:cBhvr>
                                        <p:cTn id="127" dur="1000"/>
                                        <p:tgtEl>
                                          <p:spTgt spid="4"/>
                                        </p:tgtEl>
                                      </p:cBhvr>
                                    </p:animEffect>
                                  </p:childTnLst>
                                </p:cTn>
                              </p:par>
                              <p:par>
                                <p:cTn id="128" presetID="22" presetClass="entr" presetSubtype="1" fill="hold" grpId="2"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wipe(up)">
                                      <p:cBhvr>
                                        <p:cTn id="130" dur="1000"/>
                                        <p:tgtEl>
                                          <p:spTgt spid="26"/>
                                        </p:tgtEl>
                                      </p:cBhvr>
                                    </p:animEffect>
                                  </p:childTnLst>
                                </p:cTn>
                              </p:par>
                              <p:par>
                                <p:cTn id="131" presetID="22" presetClass="entr" presetSubtype="1" fill="hold" grpId="2"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up)">
                                      <p:cBhvr>
                                        <p:cTn id="133" dur="1000"/>
                                        <p:tgtEl>
                                          <p:spTgt spid="17"/>
                                        </p:tgtEl>
                                      </p:cBhvr>
                                    </p:animEffect>
                                  </p:childTnLst>
                                </p:cTn>
                              </p:par>
                              <p:par>
                                <p:cTn id="134" presetID="22" presetClass="entr" presetSubtype="2" fill="hold" grpId="2" nodeType="with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wipe(right)">
                                      <p:cBhvr>
                                        <p:cTn id="136" dur="1000"/>
                                        <p:tgtEl>
                                          <p:spTgt spid="18"/>
                                        </p:tgtEl>
                                      </p:cBhvr>
                                    </p:animEffect>
                                  </p:childTnLst>
                                </p:cTn>
                              </p:par>
                              <p:par>
                                <p:cTn id="137" presetID="22" presetClass="entr" presetSubtype="2" fill="hold" grpId="2" nodeType="with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wipe(right)">
                                      <p:cBhvr>
                                        <p:cTn id="139" dur="1000"/>
                                        <p:tgtEl>
                                          <p:spTgt spid="19"/>
                                        </p:tgtEl>
                                      </p:cBhvr>
                                    </p:animEffect>
                                  </p:childTnLst>
                                </p:cTn>
                              </p:par>
                              <p:par>
                                <p:cTn id="140" presetID="1" presetClass="emph" presetSubtype="2" fill="hold" nodeType="withEffect">
                                  <p:stCondLst>
                                    <p:cond delay="0"/>
                                  </p:stCondLst>
                                  <p:childTnLst>
                                    <p:animClr clrSpc="rgb">
                                      <p:cBhvr>
                                        <p:cTn id="141" dur="1000" fill="hold"/>
                                        <p:tgtEl>
                                          <p:spTgt spid="13"/>
                                        </p:tgtEl>
                                        <p:attrNameLst>
                                          <p:attrName>fillcolor</p:attrName>
                                        </p:attrNameLst>
                                      </p:cBhvr>
                                      <p:to>
                                        <a:srgbClr val="FFFF00"/>
                                      </p:to>
                                    </p:animClr>
                                    <p:set>
                                      <p:cBhvr>
                                        <p:cTn id="142" dur="1000" fill="hold"/>
                                        <p:tgtEl>
                                          <p:spTgt spid="13"/>
                                        </p:tgtEl>
                                        <p:attrNameLst>
                                          <p:attrName>fill.type</p:attrName>
                                        </p:attrNameLst>
                                      </p:cBhvr>
                                      <p:to>
                                        <p:strVal val="solid"/>
                                      </p:to>
                                    </p:set>
                                    <p:set>
                                      <p:cBhvr>
                                        <p:cTn id="143" dur="1000" fill="hold"/>
                                        <p:tgtEl>
                                          <p:spTgt spid="13"/>
                                        </p:tgtEl>
                                        <p:attrNameLst>
                                          <p:attrName>fill.on</p:attrName>
                                        </p:attrNameLst>
                                      </p:cBhvr>
                                      <p:to>
                                        <p:strVal val="true"/>
                                      </p:to>
                                    </p:set>
                                  </p:childTnLst>
                                </p:cTn>
                              </p:par>
                              <p:par>
                                <p:cTn id="144" presetID="1" presetClass="emph" presetSubtype="2" fill="hold" nodeType="withEffect">
                                  <p:stCondLst>
                                    <p:cond delay="0"/>
                                  </p:stCondLst>
                                  <p:childTnLst>
                                    <p:animClr clrSpc="rgb">
                                      <p:cBhvr>
                                        <p:cTn id="145" dur="1000" fill="hold"/>
                                        <p:tgtEl>
                                          <p:spTgt spid="6"/>
                                        </p:tgtEl>
                                        <p:attrNameLst>
                                          <p:attrName>fillcolor</p:attrName>
                                        </p:attrNameLst>
                                      </p:cBhvr>
                                      <p:to>
                                        <a:srgbClr val="FFFF00"/>
                                      </p:to>
                                    </p:animClr>
                                    <p:set>
                                      <p:cBhvr>
                                        <p:cTn id="146" dur="1000" fill="hold"/>
                                        <p:tgtEl>
                                          <p:spTgt spid="6"/>
                                        </p:tgtEl>
                                        <p:attrNameLst>
                                          <p:attrName>fill.type</p:attrName>
                                        </p:attrNameLst>
                                      </p:cBhvr>
                                      <p:to>
                                        <p:strVal val="solid"/>
                                      </p:to>
                                    </p:set>
                                    <p:set>
                                      <p:cBhvr>
                                        <p:cTn id="147" dur="1000" fill="hold"/>
                                        <p:tgtEl>
                                          <p:spTgt spid="6"/>
                                        </p:tgtEl>
                                        <p:attrNameLst>
                                          <p:attrName>fill.on</p:attrName>
                                        </p:attrNameLst>
                                      </p:cBhvr>
                                      <p:to>
                                        <p:strVal val="true"/>
                                      </p:to>
                                    </p:set>
                                  </p:childTnLst>
                                </p:cTn>
                              </p:par>
                              <p:par>
                                <p:cTn id="148" presetID="1" presetClass="emph" presetSubtype="2" fill="hold" nodeType="withEffect">
                                  <p:stCondLst>
                                    <p:cond delay="0"/>
                                  </p:stCondLst>
                                  <p:childTnLst>
                                    <p:animClr clrSpc="rgb">
                                      <p:cBhvr>
                                        <p:cTn id="149" dur="1000" fill="hold"/>
                                        <p:tgtEl>
                                          <p:spTgt spid="11"/>
                                        </p:tgtEl>
                                        <p:attrNameLst>
                                          <p:attrName>fillcolor</p:attrName>
                                        </p:attrNameLst>
                                      </p:cBhvr>
                                      <p:to>
                                        <a:srgbClr val="FFFF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par>
                                <p:cTn id="152" presetID="1" presetClass="emph" presetSubtype="2" fill="hold" nodeType="withEffect">
                                  <p:stCondLst>
                                    <p:cond delay="0"/>
                                  </p:stCondLst>
                                  <p:childTnLst>
                                    <p:animClr clrSpc="rgb">
                                      <p:cBhvr>
                                        <p:cTn id="153" dur="1000" fill="hold"/>
                                        <p:tgtEl>
                                          <p:spTgt spid="10"/>
                                        </p:tgtEl>
                                        <p:attrNameLst>
                                          <p:attrName>fillcolor</p:attrName>
                                        </p:attrNameLst>
                                      </p:cBhvr>
                                      <p:to>
                                        <a:srgbClr val="FFFF00"/>
                                      </p:to>
                                    </p:animClr>
                                    <p:set>
                                      <p:cBhvr>
                                        <p:cTn id="154" dur="1000" fill="hold"/>
                                        <p:tgtEl>
                                          <p:spTgt spid="10"/>
                                        </p:tgtEl>
                                        <p:attrNameLst>
                                          <p:attrName>fill.type</p:attrName>
                                        </p:attrNameLst>
                                      </p:cBhvr>
                                      <p:to>
                                        <p:strVal val="solid"/>
                                      </p:to>
                                    </p:set>
                                    <p:set>
                                      <p:cBhvr>
                                        <p:cTn id="155" dur="1000" fill="hold"/>
                                        <p:tgtEl>
                                          <p:spTgt spid="10"/>
                                        </p:tgtEl>
                                        <p:attrNameLst>
                                          <p:attrName>fill.on</p:attrName>
                                        </p:attrNameLst>
                                      </p:cBhvr>
                                      <p:to>
                                        <p:strVal val="true"/>
                                      </p:to>
                                    </p:set>
                                  </p:childTnLst>
                                </p:cTn>
                              </p:par>
                              <p:par>
                                <p:cTn id="156" presetID="1" presetClass="emph" presetSubtype="2" fill="hold" nodeType="withEffect">
                                  <p:stCondLst>
                                    <p:cond delay="0"/>
                                  </p:stCondLst>
                                  <p:childTnLst>
                                    <p:animClr clrSpc="rgb">
                                      <p:cBhvr>
                                        <p:cTn id="157" dur="1000" fill="hold"/>
                                        <p:tgtEl>
                                          <p:spTgt spid="9"/>
                                        </p:tgtEl>
                                        <p:attrNameLst>
                                          <p:attrName>fillcolor</p:attrName>
                                        </p:attrNameLst>
                                      </p:cBhvr>
                                      <p:to>
                                        <a:srgbClr val="FFFF00"/>
                                      </p:to>
                                    </p:animClr>
                                    <p:set>
                                      <p:cBhvr>
                                        <p:cTn id="158" dur="1000" fill="hold"/>
                                        <p:tgtEl>
                                          <p:spTgt spid="9"/>
                                        </p:tgtEl>
                                        <p:attrNameLst>
                                          <p:attrName>fill.type</p:attrName>
                                        </p:attrNameLst>
                                      </p:cBhvr>
                                      <p:to>
                                        <p:strVal val="solid"/>
                                      </p:to>
                                    </p:set>
                                    <p:set>
                                      <p:cBhvr>
                                        <p:cTn id="159" dur="1000" fill="hold"/>
                                        <p:tgtEl>
                                          <p:spTgt spid="9"/>
                                        </p:tgtEl>
                                        <p:attrNameLst>
                                          <p:attrName>fill.on</p:attrName>
                                        </p:attrNameLst>
                                      </p:cBhvr>
                                      <p:to>
                                        <p:strVal val="true"/>
                                      </p:to>
                                    </p:set>
                                  </p:childTnLst>
                                </p:cTn>
                              </p:par>
                              <p:par>
                                <p:cTn id="160" presetID="1" presetClass="emph" presetSubtype="2" fill="hold" nodeType="withEffect">
                                  <p:stCondLst>
                                    <p:cond delay="0"/>
                                  </p:stCondLst>
                                  <p:childTnLst>
                                    <p:animClr clrSpc="rgb">
                                      <p:cBhvr>
                                        <p:cTn id="161" dur="1000" fill="hold"/>
                                        <p:tgtEl>
                                          <p:spTgt spid="8"/>
                                        </p:tgtEl>
                                        <p:attrNameLst>
                                          <p:attrName>fillcolor</p:attrName>
                                        </p:attrNameLst>
                                      </p:cBhvr>
                                      <p:to>
                                        <a:srgbClr val="FFFF00"/>
                                      </p:to>
                                    </p:animClr>
                                    <p:set>
                                      <p:cBhvr>
                                        <p:cTn id="162" dur="1000" fill="hold"/>
                                        <p:tgtEl>
                                          <p:spTgt spid="8"/>
                                        </p:tgtEl>
                                        <p:attrNameLst>
                                          <p:attrName>fill.type</p:attrName>
                                        </p:attrNameLst>
                                      </p:cBhvr>
                                      <p:to>
                                        <p:strVal val="solid"/>
                                      </p:to>
                                    </p:set>
                                    <p:set>
                                      <p:cBhvr>
                                        <p:cTn id="163" dur="1000" fill="hold"/>
                                        <p:tgtEl>
                                          <p:spTgt spid="8"/>
                                        </p:tgtEl>
                                        <p:attrNameLst>
                                          <p:attrName>fill.on</p:attrName>
                                        </p:attrNameLst>
                                      </p:cBhvr>
                                      <p:to>
                                        <p:strVal val="true"/>
                                      </p:to>
                                    </p:set>
                                  </p:childTnLst>
                                </p:cTn>
                              </p:par>
                              <p:par>
                                <p:cTn id="164" presetID="1" presetClass="emph" presetSubtype="2" fill="hold" nodeType="withEffect">
                                  <p:stCondLst>
                                    <p:cond delay="0"/>
                                  </p:stCondLst>
                                  <p:childTnLst>
                                    <p:animClr clrSpc="rgb">
                                      <p:cBhvr>
                                        <p:cTn id="165" dur="1000" fill="hold"/>
                                        <p:tgtEl>
                                          <p:spTgt spid="4"/>
                                        </p:tgtEl>
                                        <p:attrNameLst>
                                          <p:attrName>fillcolor</p:attrName>
                                        </p:attrNameLst>
                                      </p:cBhvr>
                                      <p:to>
                                        <a:srgbClr val="FFFF00"/>
                                      </p:to>
                                    </p:animClr>
                                    <p:set>
                                      <p:cBhvr>
                                        <p:cTn id="166" dur="1000" fill="hold"/>
                                        <p:tgtEl>
                                          <p:spTgt spid="4"/>
                                        </p:tgtEl>
                                        <p:attrNameLst>
                                          <p:attrName>fill.type</p:attrName>
                                        </p:attrNameLst>
                                      </p:cBhvr>
                                      <p:to>
                                        <p:strVal val="solid"/>
                                      </p:to>
                                    </p:set>
                                    <p:set>
                                      <p:cBhvr>
                                        <p:cTn id="167" dur="1000" fill="hold"/>
                                        <p:tgtEl>
                                          <p:spTgt spid="4"/>
                                        </p:tgtEl>
                                        <p:attrNameLst>
                                          <p:attrName>fill.on</p:attrName>
                                        </p:attrNameLst>
                                      </p:cBhvr>
                                      <p:to>
                                        <p:strVal val="true"/>
                                      </p:to>
                                    </p:set>
                                  </p:childTnLst>
                                </p:cTn>
                              </p:par>
                              <p:par>
                                <p:cTn id="168" presetID="1" presetClass="emph" presetSubtype="2" fill="hold" nodeType="withEffect">
                                  <p:stCondLst>
                                    <p:cond delay="0"/>
                                  </p:stCondLst>
                                  <p:childTnLst>
                                    <p:animClr clrSpc="rgb">
                                      <p:cBhvr>
                                        <p:cTn id="169" dur="1000" fill="hold"/>
                                        <p:tgtEl>
                                          <p:spTgt spid="26"/>
                                        </p:tgtEl>
                                        <p:attrNameLst>
                                          <p:attrName>fillcolor</p:attrName>
                                        </p:attrNameLst>
                                      </p:cBhvr>
                                      <p:to>
                                        <a:srgbClr val="FFFF00"/>
                                      </p:to>
                                    </p:animClr>
                                    <p:set>
                                      <p:cBhvr>
                                        <p:cTn id="170" dur="1000" fill="hold"/>
                                        <p:tgtEl>
                                          <p:spTgt spid="26"/>
                                        </p:tgtEl>
                                        <p:attrNameLst>
                                          <p:attrName>fill.type</p:attrName>
                                        </p:attrNameLst>
                                      </p:cBhvr>
                                      <p:to>
                                        <p:strVal val="solid"/>
                                      </p:to>
                                    </p:set>
                                    <p:set>
                                      <p:cBhvr>
                                        <p:cTn id="171" dur="1000" fill="hold"/>
                                        <p:tgtEl>
                                          <p:spTgt spid="26"/>
                                        </p:tgtEl>
                                        <p:attrNameLst>
                                          <p:attrName>fill.on</p:attrName>
                                        </p:attrNameLst>
                                      </p:cBhvr>
                                      <p:to>
                                        <p:strVal val="true"/>
                                      </p:to>
                                    </p:set>
                                  </p:childTnLst>
                                </p:cTn>
                              </p:par>
                              <p:par>
                                <p:cTn id="172" presetID="1" presetClass="emph" presetSubtype="2" fill="hold" nodeType="withEffect">
                                  <p:stCondLst>
                                    <p:cond delay="0"/>
                                  </p:stCondLst>
                                  <p:childTnLst>
                                    <p:animClr clrSpc="rgb">
                                      <p:cBhvr>
                                        <p:cTn id="173" dur="1000" fill="hold"/>
                                        <p:tgtEl>
                                          <p:spTgt spid="17"/>
                                        </p:tgtEl>
                                        <p:attrNameLst>
                                          <p:attrName>fillcolor</p:attrName>
                                        </p:attrNameLst>
                                      </p:cBhvr>
                                      <p:to>
                                        <a:srgbClr val="FFFF00"/>
                                      </p:to>
                                    </p:animClr>
                                    <p:set>
                                      <p:cBhvr>
                                        <p:cTn id="174" dur="1000" fill="hold"/>
                                        <p:tgtEl>
                                          <p:spTgt spid="17"/>
                                        </p:tgtEl>
                                        <p:attrNameLst>
                                          <p:attrName>fill.type</p:attrName>
                                        </p:attrNameLst>
                                      </p:cBhvr>
                                      <p:to>
                                        <p:strVal val="solid"/>
                                      </p:to>
                                    </p:set>
                                    <p:set>
                                      <p:cBhvr>
                                        <p:cTn id="175" dur="1000" fill="hold"/>
                                        <p:tgtEl>
                                          <p:spTgt spid="17"/>
                                        </p:tgtEl>
                                        <p:attrNameLst>
                                          <p:attrName>fill.on</p:attrName>
                                        </p:attrNameLst>
                                      </p:cBhvr>
                                      <p:to>
                                        <p:strVal val="true"/>
                                      </p:to>
                                    </p:set>
                                  </p:childTnLst>
                                </p:cTn>
                              </p:par>
                              <p:par>
                                <p:cTn id="176" presetID="1" presetClass="emph" presetSubtype="2" fill="hold" nodeType="withEffect">
                                  <p:stCondLst>
                                    <p:cond delay="0"/>
                                  </p:stCondLst>
                                  <p:childTnLst>
                                    <p:animClr clrSpc="rgb">
                                      <p:cBhvr>
                                        <p:cTn id="177" dur="1000" fill="hold"/>
                                        <p:tgtEl>
                                          <p:spTgt spid="18"/>
                                        </p:tgtEl>
                                        <p:attrNameLst>
                                          <p:attrName>fillcolor</p:attrName>
                                        </p:attrNameLst>
                                      </p:cBhvr>
                                      <p:to>
                                        <a:srgbClr val="FFFF00"/>
                                      </p:to>
                                    </p:animClr>
                                    <p:set>
                                      <p:cBhvr>
                                        <p:cTn id="178" dur="1000" fill="hold"/>
                                        <p:tgtEl>
                                          <p:spTgt spid="18"/>
                                        </p:tgtEl>
                                        <p:attrNameLst>
                                          <p:attrName>fill.type</p:attrName>
                                        </p:attrNameLst>
                                      </p:cBhvr>
                                      <p:to>
                                        <p:strVal val="solid"/>
                                      </p:to>
                                    </p:set>
                                    <p:set>
                                      <p:cBhvr>
                                        <p:cTn id="179" dur="1000" fill="hold"/>
                                        <p:tgtEl>
                                          <p:spTgt spid="18"/>
                                        </p:tgtEl>
                                        <p:attrNameLst>
                                          <p:attrName>fill.on</p:attrName>
                                        </p:attrNameLst>
                                      </p:cBhvr>
                                      <p:to>
                                        <p:strVal val="true"/>
                                      </p:to>
                                    </p:set>
                                  </p:childTnLst>
                                </p:cTn>
                              </p:par>
                              <p:par>
                                <p:cTn id="180" presetID="1" presetClass="emph" presetSubtype="2" fill="hold" nodeType="withEffect">
                                  <p:stCondLst>
                                    <p:cond delay="0"/>
                                  </p:stCondLst>
                                  <p:childTnLst>
                                    <p:animClr clrSpc="rgb">
                                      <p:cBhvr>
                                        <p:cTn id="181" dur="1000" fill="hold"/>
                                        <p:tgtEl>
                                          <p:spTgt spid="19"/>
                                        </p:tgtEl>
                                        <p:attrNameLst>
                                          <p:attrName>fillcolor</p:attrName>
                                        </p:attrNameLst>
                                      </p:cBhvr>
                                      <p:to>
                                        <a:srgbClr val="FFFF00"/>
                                      </p:to>
                                    </p:animClr>
                                    <p:set>
                                      <p:cBhvr>
                                        <p:cTn id="182" dur="1000" fill="hold"/>
                                        <p:tgtEl>
                                          <p:spTgt spid="19"/>
                                        </p:tgtEl>
                                        <p:attrNameLst>
                                          <p:attrName>fill.type</p:attrName>
                                        </p:attrNameLst>
                                      </p:cBhvr>
                                      <p:to>
                                        <p:strVal val="solid"/>
                                      </p:to>
                                    </p:set>
                                    <p:set>
                                      <p:cBhvr>
                                        <p:cTn id="183" dur="1000" fill="hold"/>
                                        <p:tgtEl>
                                          <p:spTgt spid="19"/>
                                        </p:tgtEl>
                                        <p:attrNameLst>
                                          <p:attrName>fill.on</p:attrName>
                                        </p:attrNameLst>
                                      </p:cBhvr>
                                      <p:to>
                                        <p:strVal val="true"/>
                                      </p:to>
                                    </p:set>
                                  </p:childTnLst>
                                </p:cTn>
                              </p:par>
                            </p:childTnLst>
                          </p:cTn>
                        </p:par>
                        <p:par>
                          <p:cTn id="184" fill="hold">
                            <p:stCondLst>
                              <p:cond delay="1000"/>
                            </p:stCondLst>
                            <p:childTnLst>
                              <p:par>
                                <p:cTn id="185" presetID="55" presetClass="entr" presetSubtype="0" fill="hold" grpId="0" nodeType="afterEffect">
                                  <p:stCondLst>
                                    <p:cond delay="0"/>
                                  </p:stCondLst>
                                  <p:childTnLst>
                                    <p:set>
                                      <p:cBhvr>
                                        <p:cTn id="186" dur="1" fill="hold">
                                          <p:stCondLst>
                                            <p:cond delay="0"/>
                                          </p:stCondLst>
                                        </p:cTn>
                                        <p:tgtEl>
                                          <p:spTgt spid="24"/>
                                        </p:tgtEl>
                                        <p:attrNameLst>
                                          <p:attrName>style.visibility</p:attrName>
                                        </p:attrNameLst>
                                      </p:cBhvr>
                                      <p:to>
                                        <p:strVal val="visible"/>
                                      </p:to>
                                    </p:set>
                                    <p:anim calcmode="lin" valueType="num">
                                      <p:cBhvr>
                                        <p:cTn id="187" dur="1000" fill="hold"/>
                                        <p:tgtEl>
                                          <p:spTgt spid="24"/>
                                        </p:tgtEl>
                                        <p:attrNameLst>
                                          <p:attrName>ppt_w</p:attrName>
                                        </p:attrNameLst>
                                      </p:cBhvr>
                                      <p:tavLst>
                                        <p:tav tm="0">
                                          <p:val>
                                            <p:strVal val="#ppt_w*0.70"/>
                                          </p:val>
                                        </p:tav>
                                        <p:tav tm="100000">
                                          <p:val>
                                            <p:strVal val="#ppt_w"/>
                                          </p:val>
                                        </p:tav>
                                      </p:tavLst>
                                    </p:anim>
                                    <p:anim calcmode="lin" valueType="num">
                                      <p:cBhvr>
                                        <p:cTn id="188" dur="1000" fill="hold"/>
                                        <p:tgtEl>
                                          <p:spTgt spid="24"/>
                                        </p:tgtEl>
                                        <p:attrNameLst>
                                          <p:attrName>ppt_h</p:attrName>
                                        </p:attrNameLst>
                                      </p:cBhvr>
                                      <p:tavLst>
                                        <p:tav tm="0">
                                          <p:val>
                                            <p:strVal val="#ppt_h"/>
                                          </p:val>
                                        </p:tav>
                                        <p:tav tm="100000">
                                          <p:val>
                                            <p:strVal val="#ppt_h"/>
                                          </p:val>
                                        </p:tav>
                                      </p:tavLst>
                                    </p:anim>
                                    <p:animEffect transition="in" filter="fade">
                                      <p:cBhvr>
                                        <p:cTn id="189" dur="1000"/>
                                        <p:tgtEl>
                                          <p:spTgt spid="24"/>
                                        </p:tgtEl>
                                      </p:cBhvr>
                                    </p:animEffect>
                                  </p:childTnLst>
                                </p:cTn>
                              </p:par>
                            </p:childTnLst>
                          </p:cTn>
                        </p:par>
                        <p:par>
                          <p:cTn id="190" fill="hold">
                            <p:stCondLst>
                              <p:cond delay="2000"/>
                            </p:stCondLst>
                            <p:childTnLst>
                              <p:par>
                                <p:cTn id="191" presetID="10" presetClass="exit" presetSubtype="0" fill="hold" grpId="1" nodeType="afterEffect">
                                  <p:stCondLst>
                                    <p:cond delay="0"/>
                                  </p:stCondLst>
                                  <p:childTnLst>
                                    <p:animEffect transition="out" filter="fade">
                                      <p:cBhvr>
                                        <p:cTn id="192" dur="1000"/>
                                        <p:tgtEl>
                                          <p:spTgt spid="6"/>
                                        </p:tgtEl>
                                      </p:cBhvr>
                                    </p:animEffect>
                                    <p:set>
                                      <p:cBhvr>
                                        <p:cTn id="193" dur="1" fill="hold">
                                          <p:stCondLst>
                                            <p:cond delay="999"/>
                                          </p:stCondLst>
                                        </p:cTn>
                                        <p:tgtEl>
                                          <p:spTgt spid="6"/>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1000"/>
                                        <p:tgtEl>
                                          <p:spTgt spid="13"/>
                                        </p:tgtEl>
                                      </p:cBhvr>
                                    </p:animEffect>
                                    <p:set>
                                      <p:cBhvr>
                                        <p:cTn id="196" dur="1" fill="hold">
                                          <p:stCondLst>
                                            <p:cond delay="999"/>
                                          </p:stCondLst>
                                        </p:cTn>
                                        <p:tgtEl>
                                          <p:spTgt spid="13"/>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1000"/>
                                        <p:tgtEl>
                                          <p:spTgt spid="18"/>
                                        </p:tgtEl>
                                      </p:cBhvr>
                                    </p:animEffect>
                                    <p:set>
                                      <p:cBhvr>
                                        <p:cTn id="199" dur="1" fill="hold">
                                          <p:stCondLst>
                                            <p:cond delay="999"/>
                                          </p:stCondLst>
                                        </p:cTn>
                                        <p:tgtEl>
                                          <p:spTgt spid="18"/>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1000"/>
                                        <p:tgtEl>
                                          <p:spTgt spid="19"/>
                                        </p:tgtEl>
                                      </p:cBhvr>
                                    </p:animEffect>
                                    <p:set>
                                      <p:cBhvr>
                                        <p:cTn id="202" dur="1" fill="hold">
                                          <p:stCondLst>
                                            <p:cond delay="999"/>
                                          </p:stCondLst>
                                        </p:cTn>
                                        <p:tgtEl>
                                          <p:spTgt spid="19"/>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1000"/>
                                        <p:tgtEl>
                                          <p:spTgt spid="17"/>
                                        </p:tgtEl>
                                      </p:cBhvr>
                                    </p:animEffect>
                                    <p:set>
                                      <p:cBhvr>
                                        <p:cTn id="205" dur="1" fill="hold">
                                          <p:stCondLst>
                                            <p:cond delay="999"/>
                                          </p:stCondLst>
                                        </p:cTn>
                                        <p:tgtEl>
                                          <p:spTgt spid="1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1000"/>
                                        <p:tgtEl>
                                          <p:spTgt spid="4"/>
                                        </p:tgtEl>
                                      </p:cBhvr>
                                    </p:animEffect>
                                    <p:set>
                                      <p:cBhvr>
                                        <p:cTn id="208" dur="1" fill="hold">
                                          <p:stCondLst>
                                            <p:cond delay="999"/>
                                          </p:stCondLst>
                                        </p:cTn>
                                        <p:tgtEl>
                                          <p:spTgt spid="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1000"/>
                                        <p:tgtEl>
                                          <p:spTgt spid="26"/>
                                        </p:tgtEl>
                                      </p:cBhvr>
                                    </p:animEffect>
                                    <p:set>
                                      <p:cBhvr>
                                        <p:cTn id="211" dur="1" fill="hold">
                                          <p:stCondLst>
                                            <p:cond delay="999"/>
                                          </p:stCondLst>
                                        </p:cTn>
                                        <p:tgtEl>
                                          <p:spTgt spid="26"/>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1000"/>
                                        <p:tgtEl>
                                          <p:spTgt spid="9"/>
                                        </p:tgtEl>
                                      </p:cBhvr>
                                    </p:animEffect>
                                    <p:set>
                                      <p:cBhvr>
                                        <p:cTn id="214" dur="1" fill="hold">
                                          <p:stCondLst>
                                            <p:cond delay="999"/>
                                          </p:stCondLst>
                                        </p:cTn>
                                        <p:tgtEl>
                                          <p:spTgt spid="9"/>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1000"/>
                                        <p:tgtEl>
                                          <p:spTgt spid="10"/>
                                        </p:tgtEl>
                                      </p:cBhvr>
                                    </p:animEffect>
                                    <p:set>
                                      <p:cBhvr>
                                        <p:cTn id="217" dur="1" fill="hold">
                                          <p:stCondLst>
                                            <p:cond delay="999"/>
                                          </p:stCondLst>
                                        </p:cTn>
                                        <p:tgtEl>
                                          <p:spTgt spid="10"/>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1000"/>
                                        <p:tgtEl>
                                          <p:spTgt spid="11"/>
                                        </p:tgtEl>
                                      </p:cBhvr>
                                    </p:animEffect>
                                    <p:set>
                                      <p:cBhvr>
                                        <p:cTn id="220" dur="1" fill="hold">
                                          <p:stCondLst>
                                            <p:cond delay="999"/>
                                          </p:stCondLst>
                                        </p:cTn>
                                        <p:tgtEl>
                                          <p:spTgt spid="11"/>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8"/>
                                        </p:tgtEl>
                                      </p:cBhvr>
                                    </p:animEffect>
                                    <p:set>
                                      <p:cBhvr>
                                        <p:cTn id="223" dur="1" fill="hold">
                                          <p:stCondLst>
                                            <p:cond delay="999"/>
                                          </p:stCondLst>
                                        </p:cTn>
                                        <p:tgtEl>
                                          <p:spTgt spid="8"/>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53" presetClass="entr" presetSubtype="0" fill="hold" grpId="0" nodeType="clickEffect">
                                  <p:stCondLst>
                                    <p:cond delay="0"/>
                                  </p:stCondLst>
                                  <p:childTnLst>
                                    <p:set>
                                      <p:cBhvr>
                                        <p:cTn id="227" dur="1" fill="hold">
                                          <p:stCondLst>
                                            <p:cond delay="0"/>
                                          </p:stCondLst>
                                        </p:cTn>
                                        <p:tgtEl>
                                          <p:spTgt spid="25"/>
                                        </p:tgtEl>
                                        <p:attrNameLst>
                                          <p:attrName>style.visibility</p:attrName>
                                        </p:attrNameLst>
                                      </p:cBhvr>
                                      <p:to>
                                        <p:strVal val="visible"/>
                                      </p:to>
                                    </p:set>
                                    <p:anim calcmode="lin" valueType="num">
                                      <p:cBhvr>
                                        <p:cTn id="228" dur="1000" fill="hold"/>
                                        <p:tgtEl>
                                          <p:spTgt spid="25"/>
                                        </p:tgtEl>
                                        <p:attrNameLst>
                                          <p:attrName>ppt_w</p:attrName>
                                        </p:attrNameLst>
                                      </p:cBhvr>
                                      <p:tavLst>
                                        <p:tav tm="0">
                                          <p:val>
                                            <p:fltVal val="0"/>
                                          </p:val>
                                        </p:tav>
                                        <p:tav tm="100000">
                                          <p:val>
                                            <p:strVal val="#ppt_w"/>
                                          </p:val>
                                        </p:tav>
                                      </p:tavLst>
                                    </p:anim>
                                    <p:anim calcmode="lin" valueType="num">
                                      <p:cBhvr>
                                        <p:cTn id="229" dur="1000" fill="hold"/>
                                        <p:tgtEl>
                                          <p:spTgt spid="25"/>
                                        </p:tgtEl>
                                        <p:attrNameLst>
                                          <p:attrName>ppt_h</p:attrName>
                                        </p:attrNameLst>
                                      </p:cBhvr>
                                      <p:tavLst>
                                        <p:tav tm="0">
                                          <p:val>
                                            <p:fltVal val="0"/>
                                          </p:val>
                                        </p:tav>
                                        <p:tav tm="100000">
                                          <p:val>
                                            <p:strVal val="#ppt_h"/>
                                          </p:val>
                                        </p:tav>
                                      </p:tavLst>
                                    </p:anim>
                                    <p:animEffect transition="in" filter="fade">
                                      <p:cBhvr>
                                        <p:cTn id="23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3" grpId="1" animBg="1"/>
      <p:bldP spid="13" grpId="2" animBg="1"/>
      <p:bldP spid="14" grpId="0" animBg="1"/>
      <p:bldP spid="14" grpId="1"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1" grpId="0" animBg="1"/>
      <p:bldP spid="22" grpId="0" animBg="1"/>
      <p:bldP spid="24" grpId="0" animBg="1"/>
      <p:bldP spid="16" grpId="0" animBg="1"/>
      <p:bldP spid="23" grpId="0" animBg="1"/>
      <p:bldP spid="25" grpId="0" animBg="1"/>
      <p:bldP spid="26" grpId="0" animBg="1"/>
      <p:bldP spid="26" grpId="1" animBg="1"/>
      <p:bldP spid="2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nvGrpSpPr>
          <p:cNvPr id="8" name="Group 7"/>
          <p:cNvGrpSpPr/>
          <p:nvPr/>
        </p:nvGrpSpPr>
        <p:grpSpPr>
          <a:xfrm>
            <a:off x="0" y="685800"/>
            <a:ext cx="9144000" cy="6172201"/>
            <a:chOff x="0" y="685800"/>
            <a:chExt cx="9144000" cy="6172201"/>
          </a:xfrm>
        </p:grpSpPr>
        <p:pic>
          <p:nvPicPr>
            <p:cNvPr id="2" name="Picture 2" descr="North America Globe"/>
            <p:cNvPicPr>
              <a:picLocks noChangeAspect="1" noChangeArrowheads="1"/>
            </p:cNvPicPr>
            <p:nvPr/>
          </p:nvPicPr>
          <p:blipFill>
            <a:blip r:embed="rId2"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3" name="Freeform 4"/>
            <p:cNvSpPr>
              <a:spLocks/>
            </p:cNvSpPr>
            <p:nvPr/>
          </p:nvSpPr>
          <p:spPr bwMode="auto">
            <a:xfrm>
              <a:off x="1319924" y="685800"/>
              <a:ext cx="6223876" cy="6172201"/>
            </a:xfrm>
            <a:custGeom>
              <a:avLst/>
              <a:gdLst>
                <a:gd name="T0" fmla="*/ 2147483647 w 3569"/>
                <a:gd name="T1" fmla="*/ 2147483647 h 3577"/>
                <a:gd name="T2" fmla="*/ 2147483647 w 3569"/>
                <a:gd name="T3" fmla="*/ 2147483647 h 3577"/>
                <a:gd name="T4" fmla="*/ 2147483647 w 3569"/>
                <a:gd name="T5" fmla="*/ 2147483647 h 3577"/>
                <a:gd name="T6" fmla="*/ 2147483647 w 3569"/>
                <a:gd name="T7" fmla="*/ 2147483647 h 3577"/>
                <a:gd name="T8" fmla="*/ 2147483647 w 3569"/>
                <a:gd name="T9" fmla="*/ 2147483647 h 3577"/>
                <a:gd name="T10" fmla="*/ 2147483647 w 3569"/>
                <a:gd name="T11" fmla="*/ 2147483647 h 3577"/>
                <a:gd name="T12" fmla="*/ 2147483647 w 3569"/>
                <a:gd name="T13" fmla="*/ 2147483647 h 3577"/>
                <a:gd name="T14" fmla="*/ 2147483647 w 3569"/>
                <a:gd name="T15" fmla="*/ 2147483647 h 3577"/>
                <a:gd name="T16" fmla="*/ 2147483647 w 3569"/>
                <a:gd name="T17" fmla="*/ 2147483647 h 3577"/>
                <a:gd name="T18" fmla="*/ 2147483647 w 3569"/>
                <a:gd name="T19" fmla="*/ 2147483647 h 3577"/>
                <a:gd name="T20" fmla="*/ 2147483647 w 3569"/>
                <a:gd name="T21" fmla="*/ 2147483647 h 3577"/>
                <a:gd name="T22" fmla="*/ 2147483647 w 3569"/>
                <a:gd name="T23" fmla="*/ 2147483647 h 3577"/>
                <a:gd name="T24" fmla="*/ 2147483647 w 3569"/>
                <a:gd name="T25" fmla="*/ 2147483647 h 3577"/>
                <a:gd name="T26" fmla="*/ 2147483647 w 3569"/>
                <a:gd name="T27" fmla="*/ 2147483647 h 3577"/>
                <a:gd name="T28" fmla="*/ 2147483647 w 3569"/>
                <a:gd name="T29" fmla="*/ 2147483647 h 3577"/>
                <a:gd name="T30" fmla="*/ 2147483647 w 3569"/>
                <a:gd name="T31" fmla="*/ 2147483647 h 3577"/>
                <a:gd name="T32" fmla="*/ 2147483647 w 3569"/>
                <a:gd name="T33" fmla="*/ 2147483647 h 3577"/>
                <a:gd name="T34" fmla="*/ 2147483647 w 3569"/>
                <a:gd name="T35" fmla="*/ 2147483647 h 3577"/>
                <a:gd name="T36" fmla="*/ 2147483647 w 3569"/>
                <a:gd name="T37" fmla="*/ 2147483647 h 3577"/>
                <a:gd name="T38" fmla="*/ 2147483647 w 3569"/>
                <a:gd name="T39" fmla="*/ 2147483647 h 3577"/>
                <a:gd name="T40" fmla="*/ 2147483647 w 3569"/>
                <a:gd name="T41" fmla="*/ 2147483647 h 3577"/>
                <a:gd name="T42" fmla="*/ 2147483647 w 3569"/>
                <a:gd name="T43" fmla="*/ 2147483647 h 3577"/>
                <a:gd name="T44" fmla="*/ 2147483647 w 3569"/>
                <a:gd name="T45" fmla="*/ 2147483647 h 3577"/>
                <a:gd name="T46" fmla="*/ 2147483647 w 3569"/>
                <a:gd name="T47" fmla="*/ 2147483647 h 3577"/>
                <a:gd name="T48" fmla="*/ 2147483647 w 3569"/>
                <a:gd name="T49" fmla="*/ 2147483647 h 3577"/>
                <a:gd name="T50" fmla="*/ 2147483647 w 3569"/>
                <a:gd name="T51" fmla="*/ 2147483647 h 3577"/>
                <a:gd name="T52" fmla="*/ 2147483647 w 3569"/>
                <a:gd name="T53" fmla="*/ 2147483647 h 3577"/>
                <a:gd name="T54" fmla="*/ 2147483647 w 3569"/>
                <a:gd name="T55" fmla="*/ 2147483647 h 3577"/>
                <a:gd name="T56" fmla="*/ 2147483647 w 3569"/>
                <a:gd name="T57" fmla="*/ 2147483647 h 3577"/>
                <a:gd name="T58" fmla="*/ 2147483647 w 3569"/>
                <a:gd name="T59" fmla="*/ 2147483647 h 3577"/>
                <a:gd name="T60" fmla="*/ 2147483647 w 3569"/>
                <a:gd name="T61" fmla="*/ 2147483647 h 3577"/>
                <a:gd name="T62" fmla="*/ 2147483647 w 3569"/>
                <a:gd name="T63" fmla="*/ 2147483647 h 3577"/>
                <a:gd name="T64" fmla="*/ 2147483647 w 3569"/>
                <a:gd name="T65" fmla="*/ 2147483647 h 3577"/>
                <a:gd name="T66" fmla="*/ 2147483647 w 3569"/>
                <a:gd name="T67" fmla="*/ 2147483647 h 3577"/>
                <a:gd name="T68" fmla="*/ 2147483647 w 3569"/>
                <a:gd name="T69" fmla="*/ 2147483647 h 3577"/>
                <a:gd name="T70" fmla="*/ 2147483647 w 3569"/>
                <a:gd name="T71" fmla="*/ 2147483647 h 3577"/>
                <a:gd name="T72" fmla="*/ 2147483647 w 3569"/>
                <a:gd name="T73" fmla="*/ 2147483647 h 3577"/>
                <a:gd name="T74" fmla="*/ 2147483647 w 3569"/>
                <a:gd name="T75" fmla="*/ 2147483647 h 3577"/>
                <a:gd name="T76" fmla="*/ 2147483647 w 3569"/>
                <a:gd name="T77" fmla="*/ 2147483647 h 3577"/>
                <a:gd name="T78" fmla="*/ 2147483647 w 3569"/>
                <a:gd name="T79" fmla="*/ 2147483647 h 3577"/>
                <a:gd name="T80" fmla="*/ 2147483647 w 3569"/>
                <a:gd name="T81" fmla="*/ 2147483647 h 3577"/>
                <a:gd name="T82" fmla="*/ 2147483647 w 3569"/>
                <a:gd name="T83" fmla="*/ 2147483647 h 3577"/>
                <a:gd name="T84" fmla="*/ 2147483647 w 3569"/>
                <a:gd name="T85" fmla="*/ 2147483647 h 3577"/>
                <a:gd name="T86" fmla="*/ 2147483647 w 3569"/>
                <a:gd name="T87" fmla="*/ 2147483647 h 3577"/>
                <a:gd name="T88" fmla="*/ 2147483647 w 3569"/>
                <a:gd name="T89" fmla="*/ 2147483647 h 3577"/>
                <a:gd name="T90" fmla="*/ 2147483647 w 3569"/>
                <a:gd name="T91" fmla="*/ 2147483647 h 3577"/>
                <a:gd name="T92" fmla="*/ 2147483647 w 3569"/>
                <a:gd name="T93" fmla="*/ 2147483647 h 3577"/>
                <a:gd name="T94" fmla="*/ 2147483647 w 3569"/>
                <a:gd name="T95" fmla="*/ 2147483647 h 3577"/>
                <a:gd name="T96" fmla="*/ 2147483647 w 3569"/>
                <a:gd name="T97" fmla="*/ 2147483647 h 3577"/>
                <a:gd name="T98" fmla="*/ 2147483647 w 3569"/>
                <a:gd name="T99" fmla="*/ 2147483647 h 35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69"/>
                <a:gd name="T151" fmla="*/ 0 h 3577"/>
                <a:gd name="T152" fmla="*/ 3569 w 3569"/>
                <a:gd name="T153" fmla="*/ 3577 h 3577"/>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077 w 10000"/>
                <a:gd name="connsiteY145" fmla="*/ 8658 h 10000"/>
                <a:gd name="connsiteX146" fmla="*/ 4133 w 10000"/>
                <a:gd name="connsiteY146" fmla="*/ 9589 h 10000"/>
                <a:gd name="connsiteX147" fmla="*/ 4304 w 10000"/>
                <a:gd name="connsiteY147" fmla="*/ 9732 h 10000"/>
                <a:gd name="connsiteX148" fmla="*/ 4472 w 10000"/>
                <a:gd name="connsiteY148" fmla="*/ 9788 h 10000"/>
                <a:gd name="connsiteX149" fmla="*/ 4444 w 10000"/>
                <a:gd name="connsiteY149"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133 w 10000"/>
                <a:gd name="connsiteY145" fmla="*/ 9589 h 10000"/>
                <a:gd name="connsiteX146" fmla="*/ 4304 w 10000"/>
                <a:gd name="connsiteY146" fmla="*/ 9732 h 10000"/>
                <a:gd name="connsiteX147" fmla="*/ 4472 w 10000"/>
                <a:gd name="connsiteY147" fmla="*/ 9788 h 10000"/>
                <a:gd name="connsiteX148" fmla="*/ 4444 w 10000"/>
                <a:gd name="connsiteY148"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33 w 10000"/>
                <a:gd name="connsiteY144" fmla="*/ 9589 h 10000"/>
                <a:gd name="connsiteX145" fmla="*/ 4304 w 10000"/>
                <a:gd name="connsiteY145" fmla="*/ 9732 h 10000"/>
                <a:gd name="connsiteX146" fmla="*/ 4472 w 10000"/>
                <a:gd name="connsiteY146" fmla="*/ 9788 h 10000"/>
                <a:gd name="connsiteX147" fmla="*/ 4444 w 10000"/>
                <a:gd name="connsiteY147"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133 w 10000"/>
                <a:gd name="connsiteY143" fmla="*/ 9589 h 10000"/>
                <a:gd name="connsiteX144" fmla="*/ 4304 w 10000"/>
                <a:gd name="connsiteY144" fmla="*/ 9732 h 10000"/>
                <a:gd name="connsiteX145" fmla="*/ 4472 w 10000"/>
                <a:gd name="connsiteY145" fmla="*/ 9788 h 10000"/>
                <a:gd name="connsiteX146" fmla="*/ 4444 w 10000"/>
                <a:gd name="connsiteY146"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01 w 10000"/>
                <a:gd name="connsiteY141" fmla="*/ 9136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000" h="10000">
                  <a:moveTo>
                    <a:pt x="4444" y="9676"/>
                  </a:moveTo>
                  <a:cubicBezTo>
                    <a:pt x="4410" y="9572"/>
                    <a:pt x="4354" y="9435"/>
                    <a:pt x="4444" y="9335"/>
                  </a:cubicBezTo>
                  <a:cubicBezTo>
                    <a:pt x="4494" y="9279"/>
                    <a:pt x="4595" y="9315"/>
                    <a:pt x="4671" y="9307"/>
                  </a:cubicBezTo>
                  <a:cubicBezTo>
                    <a:pt x="4727" y="9287"/>
                    <a:pt x="4786" y="9270"/>
                    <a:pt x="4842" y="9251"/>
                  </a:cubicBezTo>
                  <a:cubicBezTo>
                    <a:pt x="4870" y="9242"/>
                    <a:pt x="4926" y="9223"/>
                    <a:pt x="4926" y="9223"/>
                  </a:cubicBezTo>
                  <a:cubicBezTo>
                    <a:pt x="5111" y="9038"/>
                    <a:pt x="5382" y="9049"/>
                    <a:pt x="5632" y="9024"/>
                  </a:cubicBezTo>
                  <a:cubicBezTo>
                    <a:pt x="5831" y="9047"/>
                    <a:pt x="6004" y="9083"/>
                    <a:pt x="6201" y="9108"/>
                  </a:cubicBezTo>
                  <a:cubicBezTo>
                    <a:pt x="6475" y="9100"/>
                    <a:pt x="6753" y="9133"/>
                    <a:pt x="7022" y="9080"/>
                  </a:cubicBezTo>
                  <a:cubicBezTo>
                    <a:pt x="7069" y="9072"/>
                    <a:pt x="7019" y="8977"/>
                    <a:pt x="7050" y="8940"/>
                  </a:cubicBezTo>
                  <a:cubicBezTo>
                    <a:pt x="7122" y="8848"/>
                    <a:pt x="7293" y="8770"/>
                    <a:pt x="7389" y="8686"/>
                  </a:cubicBezTo>
                  <a:cubicBezTo>
                    <a:pt x="7439" y="8641"/>
                    <a:pt x="7532" y="8543"/>
                    <a:pt x="7532" y="8543"/>
                  </a:cubicBezTo>
                  <a:cubicBezTo>
                    <a:pt x="7540" y="8507"/>
                    <a:pt x="7548" y="8468"/>
                    <a:pt x="7560" y="8432"/>
                  </a:cubicBezTo>
                  <a:cubicBezTo>
                    <a:pt x="7576" y="8373"/>
                    <a:pt x="7616" y="8261"/>
                    <a:pt x="7616" y="8261"/>
                  </a:cubicBezTo>
                  <a:cubicBezTo>
                    <a:pt x="7607" y="8158"/>
                    <a:pt x="7604" y="8054"/>
                    <a:pt x="7588" y="7951"/>
                  </a:cubicBezTo>
                  <a:cubicBezTo>
                    <a:pt x="7576" y="7875"/>
                    <a:pt x="7532" y="7724"/>
                    <a:pt x="7532" y="7724"/>
                  </a:cubicBezTo>
                  <a:cubicBezTo>
                    <a:pt x="7540" y="7565"/>
                    <a:pt x="7523" y="7403"/>
                    <a:pt x="7560" y="7246"/>
                  </a:cubicBezTo>
                  <a:cubicBezTo>
                    <a:pt x="7574" y="7188"/>
                    <a:pt x="7641" y="7154"/>
                    <a:pt x="7672" y="7104"/>
                  </a:cubicBezTo>
                  <a:cubicBezTo>
                    <a:pt x="7719" y="7025"/>
                    <a:pt x="7758" y="6956"/>
                    <a:pt x="7815" y="6877"/>
                  </a:cubicBezTo>
                  <a:cubicBezTo>
                    <a:pt x="7904" y="6612"/>
                    <a:pt x="8140" y="6433"/>
                    <a:pt x="8322" y="6229"/>
                  </a:cubicBezTo>
                  <a:cubicBezTo>
                    <a:pt x="8352" y="6192"/>
                    <a:pt x="8380" y="6153"/>
                    <a:pt x="8409" y="6114"/>
                  </a:cubicBezTo>
                  <a:cubicBezTo>
                    <a:pt x="8448" y="6058"/>
                    <a:pt x="8521" y="5946"/>
                    <a:pt x="8521" y="5946"/>
                  </a:cubicBezTo>
                  <a:cubicBezTo>
                    <a:pt x="8607" y="5678"/>
                    <a:pt x="8882" y="5535"/>
                    <a:pt x="9145" y="5493"/>
                  </a:cubicBezTo>
                  <a:cubicBezTo>
                    <a:pt x="9305" y="5440"/>
                    <a:pt x="9456" y="5429"/>
                    <a:pt x="9625" y="5410"/>
                  </a:cubicBezTo>
                  <a:cubicBezTo>
                    <a:pt x="9653" y="5390"/>
                    <a:pt x="9692" y="5382"/>
                    <a:pt x="9711" y="5351"/>
                  </a:cubicBezTo>
                  <a:cubicBezTo>
                    <a:pt x="9742" y="5301"/>
                    <a:pt x="9734" y="5233"/>
                    <a:pt x="9767" y="5183"/>
                  </a:cubicBezTo>
                  <a:cubicBezTo>
                    <a:pt x="9787" y="5155"/>
                    <a:pt x="9804" y="5127"/>
                    <a:pt x="9823" y="5099"/>
                  </a:cubicBezTo>
                  <a:cubicBezTo>
                    <a:pt x="9860" y="4951"/>
                    <a:pt x="9849" y="4806"/>
                    <a:pt x="9936" y="4674"/>
                  </a:cubicBezTo>
                  <a:cubicBezTo>
                    <a:pt x="9972" y="4473"/>
                    <a:pt x="10000" y="4403"/>
                    <a:pt x="9936" y="4166"/>
                  </a:cubicBezTo>
                  <a:cubicBezTo>
                    <a:pt x="9924" y="4126"/>
                    <a:pt x="9874" y="4112"/>
                    <a:pt x="9851" y="4082"/>
                  </a:cubicBezTo>
                  <a:cubicBezTo>
                    <a:pt x="9720" y="3903"/>
                    <a:pt x="9675" y="3799"/>
                    <a:pt x="9512" y="3657"/>
                  </a:cubicBezTo>
                  <a:cubicBezTo>
                    <a:pt x="9462" y="3612"/>
                    <a:pt x="9431" y="3539"/>
                    <a:pt x="9370" y="3517"/>
                  </a:cubicBezTo>
                  <a:cubicBezTo>
                    <a:pt x="9148" y="3441"/>
                    <a:pt x="9061" y="3425"/>
                    <a:pt x="8804" y="3402"/>
                  </a:cubicBezTo>
                  <a:cubicBezTo>
                    <a:pt x="8767" y="3394"/>
                    <a:pt x="8725" y="3391"/>
                    <a:pt x="8692" y="3374"/>
                  </a:cubicBezTo>
                  <a:cubicBezTo>
                    <a:pt x="8630" y="3344"/>
                    <a:pt x="8585" y="3285"/>
                    <a:pt x="8521" y="3263"/>
                  </a:cubicBezTo>
                  <a:lnTo>
                    <a:pt x="8352" y="3204"/>
                  </a:lnTo>
                  <a:cubicBezTo>
                    <a:pt x="8078" y="2941"/>
                    <a:pt x="8036" y="2527"/>
                    <a:pt x="7843" y="2217"/>
                  </a:cubicBezTo>
                  <a:cubicBezTo>
                    <a:pt x="7756" y="2080"/>
                    <a:pt x="7599" y="1979"/>
                    <a:pt x="7473" y="1879"/>
                  </a:cubicBezTo>
                  <a:cubicBezTo>
                    <a:pt x="7215" y="1672"/>
                    <a:pt x="6971" y="1445"/>
                    <a:pt x="6652" y="1342"/>
                  </a:cubicBezTo>
                  <a:cubicBezTo>
                    <a:pt x="6517" y="1202"/>
                    <a:pt x="6554" y="1113"/>
                    <a:pt x="6341" y="1057"/>
                  </a:cubicBezTo>
                  <a:cubicBezTo>
                    <a:pt x="6198" y="962"/>
                    <a:pt x="6049" y="914"/>
                    <a:pt x="5887" y="861"/>
                  </a:cubicBezTo>
                  <a:cubicBezTo>
                    <a:pt x="5724" y="735"/>
                    <a:pt x="5576" y="609"/>
                    <a:pt x="5408" y="492"/>
                  </a:cubicBezTo>
                  <a:cubicBezTo>
                    <a:pt x="5293" y="411"/>
                    <a:pt x="5315" y="433"/>
                    <a:pt x="5153" y="380"/>
                  </a:cubicBezTo>
                  <a:cubicBezTo>
                    <a:pt x="5125" y="372"/>
                    <a:pt x="5066" y="352"/>
                    <a:pt x="5066" y="352"/>
                  </a:cubicBezTo>
                  <a:cubicBezTo>
                    <a:pt x="4774" y="361"/>
                    <a:pt x="4480" y="363"/>
                    <a:pt x="4189" y="380"/>
                  </a:cubicBezTo>
                  <a:cubicBezTo>
                    <a:pt x="4147" y="383"/>
                    <a:pt x="4010" y="453"/>
                    <a:pt x="3990" y="464"/>
                  </a:cubicBezTo>
                  <a:cubicBezTo>
                    <a:pt x="3931" y="500"/>
                    <a:pt x="3822" y="579"/>
                    <a:pt x="3822" y="579"/>
                  </a:cubicBezTo>
                  <a:cubicBezTo>
                    <a:pt x="3525" y="559"/>
                    <a:pt x="3205" y="565"/>
                    <a:pt x="2914" y="492"/>
                  </a:cubicBezTo>
                  <a:cubicBezTo>
                    <a:pt x="2805" y="464"/>
                    <a:pt x="2729" y="394"/>
                    <a:pt x="2631" y="352"/>
                  </a:cubicBezTo>
                  <a:cubicBezTo>
                    <a:pt x="2592" y="335"/>
                    <a:pt x="2407" y="302"/>
                    <a:pt x="2376" y="296"/>
                  </a:cubicBezTo>
                  <a:cubicBezTo>
                    <a:pt x="2146" y="246"/>
                    <a:pt x="1936" y="182"/>
                    <a:pt x="1698" y="154"/>
                  </a:cubicBezTo>
                  <a:cubicBezTo>
                    <a:pt x="1261" y="168"/>
                    <a:pt x="855" y="0"/>
                    <a:pt x="566" y="296"/>
                  </a:cubicBezTo>
                  <a:cubicBezTo>
                    <a:pt x="460" y="612"/>
                    <a:pt x="630" y="126"/>
                    <a:pt x="479" y="464"/>
                  </a:cubicBezTo>
                  <a:cubicBezTo>
                    <a:pt x="426" y="581"/>
                    <a:pt x="423" y="705"/>
                    <a:pt x="339" y="805"/>
                  </a:cubicBezTo>
                  <a:cubicBezTo>
                    <a:pt x="132" y="1051"/>
                    <a:pt x="375" y="705"/>
                    <a:pt x="168" y="1001"/>
                  </a:cubicBezTo>
                  <a:cubicBezTo>
                    <a:pt x="109" y="1085"/>
                    <a:pt x="84" y="1171"/>
                    <a:pt x="28" y="1255"/>
                  </a:cubicBezTo>
                  <a:cubicBezTo>
                    <a:pt x="20" y="1283"/>
                    <a:pt x="0" y="1311"/>
                    <a:pt x="0" y="1342"/>
                  </a:cubicBezTo>
                  <a:cubicBezTo>
                    <a:pt x="0" y="1412"/>
                    <a:pt x="0" y="1652"/>
                    <a:pt x="84" y="1736"/>
                  </a:cubicBezTo>
                  <a:cubicBezTo>
                    <a:pt x="325" y="1977"/>
                    <a:pt x="745" y="1949"/>
                    <a:pt x="1045" y="1990"/>
                  </a:cubicBezTo>
                  <a:cubicBezTo>
                    <a:pt x="1199" y="2091"/>
                    <a:pt x="1297" y="2147"/>
                    <a:pt x="1359" y="2329"/>
                  </a:cubicBezTo>
                  <a:cubicBezTo>
                    <a:pt x="1379" y="2385"/>
                    <a:pt x="1395" y="2443"/>
                    <a:pt x="1415" y="2499"/>
                  </a:cubicBezTo>
                  <a:cubicBezTo>
                    <a:pt x="1423" y="2527"/>
                    <a:pt x="1443" y="2583"/>
                    <a:pt x="1443" y="2583"/>
                  </a:cubicBezTo>
                  <a:cubicBezTo>
                    <a:pt x="1423" y="3030"/>
                    <a:pt x="1482" y="3109"/>
                    <a:pt x="1328" y="3402"/>
                  </a:cubicBezTo>
                  <a:cubicBezTo>
                    <a:pt x="1294" y="3534"/>
                    <a:pt x="1227" y="3889"/>
                    <a:pt x="1160" y="3995"/>
                  </a:cubicBezTo>
                  <a:cubicBezTo>
                    <a:pt x="1140" y="4023"/>
                    <a:pt x="1118" y="4051"/>
                    <a:pt x="1104" y="4082"/>
                  </a:cubicBezTo>
                  <a:cubicBezTo>
                    <a:pt x="1079" y="4135"/>
                    <a:pt x="1045" y="4249"/>
                    <a:pt x="1045" y="4249"/>
                  </a:cubicBezTo>
                  <a:cubicBezTo>
                    <a:pt x="1028" y="4515"/>
                    <a:pt x="972" y="4803"/>
                    <a:pt x="1017" y="5068"/>
                  </a:cubicBezTo>
                  <a:cubicBezTo>
                    <a:pt x="1048" y="5605"/>
                    <a:pt x="1011" y="5479"/>
                    <a:pt x="1188" y="5832"/>
                  </a:cubicBezTo>
                  <a:cubicBezTo>
                    <a:pt x="1210" y="6159"/>
                    <a:pt x="1171" y="6573"/>
                    <a:pt x="1272" y="6877"/>
                  </a:cubicBezTo>
                  <a:cubicBezTo>
                    <a:pt x="1317" y="7188"/>
                    <a:pt x="1353" y="7540"/>
                    <a:pt x="1527" y="7811"/>
                  </a:cubicBezTo>
                  <a:cubicBezTo>
                    <a:pt x="1558" y="7962"/>
                    <a:pt x="1631" y="8079"/>
                    <a:pt x="1670" y="8233"/>
                  </a:cubicBezTo>
                  <a:cubicBezTo>
                    <a:pt x="1662" y="8289"/>
                    <a:pt x="1636" y="8345"/>
                    <a:pt x="1642" y="8404"/>
                  </a:cubicBezTo>
                  <a:cubicBezTo>
                    <a:pt x="1648" y="8462"/>
                    <a:pt x="1678" y="8516"/>
                    <a:pt x="1698" y="8571"/>
                  </a:cubicBezTo>
                  <a:cubicBezTo>
                    <a:pt x="1723" y="8644"/>
                    <a:pt x="1701" y="8742"/>
                    <a:pt x="1754" y="8798"/>
                  </a:cubicBezTo>
                  <a:cubicBezTo>
                    <a:pt x="1844" y="8890"/>
                    <a:pt x="1891" y="9019"/>
                    <a:pt x="1981" y="9108"/>
                  </a:cubicBezTo>
                  <a:lnTo>
                    <a:pt x="2152" y="9279"/>
                  </a:lnTo>
                  <a:cubicBezTo>
                    <a:pt x="2247" y="9374"/>
                    <a:pt x="2289" y="9486"/>
                    <a:pt x="2404" y="9561"/>
                  </a:cubicBezTo>
                  <a:cubicBezTo>
                    <a:pt x="2505" y="9838"/>
                    <a:pt x="2757" y="9941"/>
                    <a:pt x="3029" y="9986"/>
                  </a:cubicBezTo>
                  <a:cubicBezTo>
                    <a:pt x="3388" y="9913"/>
                    <a:pt x="3194" y="10000"/>
                    <a:pt x="3141" y="9279"/>
                  </a:cubicBezTo>
                  <a:cubicBezTo>
                    <a:pt x="3130" y="9128"/>
                    <a:pt x="2855" y="8739"/>
                    <a:pt x="2746" y="8630"/>
                  </a:cubicBezTo>
                  <a:cubicBezTo>
                    <a:pt x="2701" y="8493"/>
                    <a:pt x="2578" y="8404"/>
                    <a:pt x="2491" y="8289"/>
                  </a:cubicBezTo>
                  <a:cubicBezTo>
                    <a:pt x="2449" y="8236"/>
                    <a:pt x="2376" y="8121"/>
                    <a:pt x="2376" y="8121"/>
                  </a:cubicBezTo>
                  <a:cubicBezTo>
                    <a:pt x="2368" y="8093"/>
                    <a:pt x="2359" y="8063"/>
                    <a:pt x="2348" y="8035"/>
                  </a:cubicBezTo>
                  <a:cubicBezTo>
                    <a:pt x="2331" y="7996"/>
                    <a:pt x="2306" y="7962"/>
                    <a:pt x="2292" y="7923"/>
                  </a:cubicBezTo>
                  <a:cubicBezTo>
                    <a:pt x="2236" y="7775"/>
                    <a:pt x="2242" y="7635"/>
                    <a:pt x="2152" y="7498"/>
                  </a:cubicBezTo>
                  <a:cubicBezTo>
                    <a:pt x="2096" y="7291"/>
                    <a:pt x="1964" y="7160"/>
                    <a:pt x="1838" y="6992"/>
                  </a:cubicBezTo>
                  <a:cubicBezTo>
                    <a:pt x="1776" y="6911"/>
                    <a:pt x="1740" y="6810"/>
                    <a:pt x="1670" y="6737"/>
                  </a:cubicBezTo>
                  <a:cubicBezTo>
                    <a:pt x="1650" y="6718"/>
                    <a:pt x="1614" y="6679"/>
                    <a:pt x="1614" y="6679"/>
                  </a:cubicBezTo>
                  <a:cubicBezTo>
                    <a:pt x="1656" y="6642"/>
                    <a:pt x="1712" y="6614"/>
                    <a:pt x="1740" y="6567"/>
                  </a:cubicBezTo>
                  <a:cubicBezTo>
                    <a:pt x="1754" y="6542"/>
                    <a:pt x="1729" y="6511"/>
                    <a:pt x="1726" y="6483"/>
                  </a:cubicBezTo>
                  <a:cubicBezTo>
                    <a:pt x="1712" y="6229"/>
                    <a:pt x="1720" y="5974"/>
                    <a:pt x="1698" y="5720"/>
                  </a:cubicBezTo>
                  <a:cubicBezTo>
                    <a:pt x="1692" y="5661"/>
                    <a:pt x="1662" y="5605"/>
                    <a:pt x="1642" y="5549"/>
                  </a:cubicBezTo>
                  <a:cubicBezTo>
                    <a:pt x="1634" y="5521"/>
                    <a:pt x="1614" y="5465"/>
                    <a:pt x="1614" y="5465"/>
                  </a:cubicBezTo>
                  <a:cubicBezTo>
                    <a:pt x="1656" y="4783"/>
                    <a:pt x="1555" y="5180"/>
                    <a:pt x="1698" y="4929"/>
                  </a:cubicBezTo>
                  <a:cubicBezTo>
                    <a:pt x="1718" y="4892"/>
                    <a:pt x="1729" y="4848"/>
                    <a:pt x="1754" y="4814"/>
                  </a:cubicBezTo>
                  <a:cubicBezTo>
                    <a:pt x="1796" y="4761"/>
                    <a:pt x="1897" y="4674"/>
                    <a:pt x="1897" y="4674"/>
                  </a:cubicBezTo>
                  <a:cubicBezTo>
                    <a:pt x="2124" y="3981"/>
                    <a:pt x="1967" y="4521"/>
                    <a:pt x="1925" y="2838"/>
                  </a:cubicBezTo>
                  <a:cubicBezTo>
                    <a:pt x="1919" y="2566"/>
                    <a:pt x="1894" y="1658"/>
                    <a:pt x="1415" y="1624"/>
                  </a:cubicBezTo>
                  <a:cubicBezTo>
                    <a:pt x="1160" y="1607"/>
                    <a:pt x="905" y="1605"/>
                    <a:pt x="650" y="1594"/>
                  </a:cubicBezTo>
                  <a:cubicBezTo>
                    <a:pt x="720" y="1387"/>
                    <a:pt x="779" y="1180"/>
                    <a:pt x="849" y="973"/>
                  </a:cubicBezTo>
                  <a:cubicBezTo>
                    <a:pt x="860" y="937"/>
                    <a:pt x="908" y="920"/>
                    <a:pt x="933" y="889"/>
                  </a:cubicBezTo>
                  <a:cubicBezTo>
                    <a:pt x="1048" y="752"/>
                    <a:pt x="1104" y="732"/>
                    <a:pt x="1244" y="663"/>
                  </a:cubicBezTo>
                  <a:cubicBezTo>
                    <a:pt x="1516" y="526"/>
                    <a:pt x="1171" y="682"/>
                    <a:pt x="1387" y="551"/>
                  </a:cubicBezTo>
                  <a:cubicBezTo>
                    <a:pt x="1440" y="517"/>
                    <a:pt x="1566" y="500"/>
                    <a:pt x="1614" y="492"/>
                  </a:cubicBezTo>
                  <a:cubicBezTo>
                    <a:pt x="2701" y="540"/>
                    <a:pt x="1975" y="458"/>
                    <a:pt x="2435" y="607"/>
                  </a:cubicBezTo>
                  <a:cubicBezTo>
                    <a:pt x="2555" y="786"/>
                    <a:pt x="2491" y="900"/>
                    <a:pt x="2718" y="973"/>
                  </a:cubicBezTo>
                  <a:cubicBezTo>
                    <a:pt x="2948" y="1127"/>
                    <a:pt x="3275" y="1006"/>
                    <a:pt x="3539" y="973"/>
                  </a:cubicBezTo>
                  <a:cubicBezTo>
                    <a:pt x="3822" y="981"/>
                    <a:pt x="4105" y="984"/>
                    <a:pt x="4388" y="1001"/>
                  </a:cubicBezTo>
                  <a:cubicBezTo>
                    <a:pt x="4514" y="1009"/>
                    <a:pt x="4590" y="1129"/>
                    <a:pt x="4727" y="1143"/>
                  </a:cubicBezTo>
                  <a:cubicBezTo>
                    <a:pt x="5018" y="1174"/>
                    <a:pt x="5276" y="1241"/>
                    <a:pt x="5548" y="1342"/>
                  </a:cubicBezTo>
                  <a:cubicBezTo>
                    <a:pt x="5640" y="1375"/>
                    <a:pt x="5685" y="1471"/>
                    <a:pt x="5775" y="1510"/>
                  </a:cubicBezTo>
                  <a:cubicBezTo>
                    <a:pt x="5990" y="1605"/>
                    <a:pt x="6234" y="1607"/>
                    <a:pt x="6456" y="1680"/>
                  </a:cubicBezTo>
                  <a:cubicBezTo>
                    <a:pt x="6512" y="1717"/>
                    <a:pt x="6568" y="1756"/>
                    <a:pt x="6624" y="1792"/>
                  </a:cubicBezTo>
                  <a:cubicBezTo>
                    <a:pt x="6649" y="1809"/>
                    <a:pt x="6638" y="1851"/>
                    <a:pt x="6652" y="1879"/>
                  </a:cubicBezTo>
                  <a:cubicBezTo>
                    <a:pt x="6688" y="1951"/>
                    <a:pt x="6711" y="1965"/>
                    <a:pt x="6767" y="2018"/>
                  </a:cubicBezTo>
                  <a:cubicBezTo>
                    <a:pt x="6775" y="2046"/>
                    <a:pt x="6778" y="2080"/>
                    <a:pt x="6795" y="2102"/>
                  </a:cubicBezTo>
                  <a:cubicBezTo>
                    <a:pt x="6834" y="2155"/>
                    <a:pt x="6935" y="2245"/>
                    <a:pt x="6935" y="2245"/>
                  </a:cubicBezTo>
                  <a:cubicBezTo>
                    <a:pt x="6954" y="2301"/>
                    <a:pt x="6994" y="2415"/>
                    <a:pt x="6994" y="2415"/>
                  </a:cubicBezTo>
                  <a:cubicBezTo>
                    <a:pt x="7078" y="2435"/>
                    <a:pt x="7173" y="2427"/>
                    <a:pt x="7246" y="2471"/>
                  </a:cubicBezTo>
                  <a:cubicBezTo>
                    <a:pt x="7372" y="2552"/>
                    <a:pt x="7456" y="2673"/>
                    <a:pt x="7501" y="2810"/>
                  </a:cubicBezTo>
                  <a:cubicBezTo>
                    <a:pt x="7532" y="3044"/>
                    <a:pt x="7543" y="3316"/>
                    <a:pt x="7756" y="3458"/>
                  </a:cubicBezTo>
                  <a:cubicBezTo>
                    <a:pt x="7845" y="3590"/>
                    <a:pt x="7887" y="3690"/>
                    <a:pt x="8039" y="3741"/>
                  </a:cubicBezTo>
                  <a:lnTo>
                    <a:pt x="8039" y="3855"/>
                  </a:lnTo>
                  <a:cubicBezTo>
                    <a:pt x="8039" y="3889"/>
                    <a:pt x="8170" y="4012"/>
                    <a:pt x="8182" y="4026"/>
                  </a:cubicBezTo>
                  <a:cubicBezTo>
                    <a:pt x="8380" y="4286"/>
                    <a:pt x="8215" y="4118"/>
                    <a:pt x="8352" y="4249"/>
                  </a:cubicBezTo>
                  <a:cubicBezTo>
                    <a:pt x="8453" y="4562"/>
                    <a:pt x="8535" y="5124"/>
                    <a:pt x="8238" y="5323"/>
                  </a:cubicBezTo>
                  <a:cubicBezTo>
                    <a:pt x="8067" y="5588"/>
                    <a:pt x="7781" y="5753"/>
                    <a:pt x="7588" y="6002"/>
                  </a:cubicBezTo>
                  <a:cubicBezTo>
                    <a:pt x="7518" y="6092"/>
                    <a:pt x="7425" y="6162"/>
                    <a:pt x="7361" y="6257"/>
                  </a:cubicBezTo>
                  <a:cubicBezTo>
                    <a:pt x="7321" y="6313"/>
                    <a:pt x="7246" y="6424"/>
                    <a:pt x="7246" y="6424"/>
                  </a:cubicBezTo>
                  <a:cubicBezTo>
                    <a:pt x="7226" y="6480"/>
                    <a:pt x="7223" y="6545"/>
                    <a:pt x="7190" y="6595"/>
                  </a:cubicBezTo>
                  <a:cubicBezTo>
                    <a:pt x="7153" y="6652"/>
                    <a:pt x="7115" y="6708"/>
                    <a:pt x="7078" y="6765"/>
                  </a:cubicBezTo>
                  <a:cubicBezTo>
                    <a:pt x="7050" y="6880"/>
                    <a:pt x="7027" y="6950"/>
                    <a:pt x="6963" y="7048"/>
                  </a:cubicBezTo>
                  <a:cubicBezTo>
                    <a:pt x="6912" y="7199"/>
                    <a:pt x="6797" y="7311"/>
                    <a:pt x="6708" y="7442"/>
                  </a:cubicBezTo>
                  <a:cubicBezTo>
                    <a:pt x="6556" y="7666"/>
                    <a:pt x="6506" y="8001"/>
                    <a:pt x="6229" y="8093"/>
                  </a:cubicBezTo>
                  <a:cubicBezTo>
                    <a:pt x="6002" y="8085"/>
                    <a:pt x="5775" y="8088"/>
                    <a:pt x="5548" y="8065"/>
                  </a:cubicBezTo>
                  <a:cubicBezTo>
                    <a:pt x="5489" y="8060"/>
                    <a:pt x="5436" y="8026"/>
                    <a:pt x="5380" y="8007"/>
                  </a:cubicBezTo>
                  <a:cubicBezTo>
                    <a:pt x="5352" y="7996"/>
                    <a:pt x="5293" y="7979"/>
                    <a:pt x="5293" y="7979"/>
                  </a:cubicBezTo>
                  <a:cubicBezTo>
                    <a:pt x="4864" y="8007"/>
                    <a:pt x="4892" y="8012"/>
                    <a:pt x="4556" y="8121"/>
                  </a:cubicBezTo>
                  <a:cubicBezTo>
                    <a:pt x="4469" y="8180"/>
                    <a:pt x="4441" y="8258"/>
                    <a:pt x="4360" y="8320"/>
                  </a:cubicBezTo>
                  <a:cubicBezTo>
                    <a:pt x="4307" y="8362"/>
                    <a:pt x="4189" y="8432"/>
                    <a:pt x="4189" y="8432"/>
                  </a:cubicBezTo>
                  <a:cubicBezTo>
                    <a:pt x="4060" y="8627"/>
                    <a:pt x="4099" y="8538"/>
                    <a:pt x="4049" y="8686"/>
                  </a:cubicBezTo>
                  <a:cubicBezTo>
                    <a:pt x="4057" y="8714"/>
                    <a:pt x="4085" y="8695"/>
                    <a:pt x="4077" y="8770"/>
                  </a:cubicBezTo>
                  <a:cubicBezTo>
                    <a:pt x="4069" y="8845"/>
                    <a:pt x="3992" y="9108"/>
                    <a:pt x="4001" y="9136"/>
                  </a:cubicBezTo>
                  <a:cubicBezTo>
                    <a:pt x="4010" y="9272"/>
                    <a:pt x="4091" y="9443"/>
                    <a:pt x="4133" y="9589"/>
                  </a:cubicBezTo>
                  <a:cubicBezTo>
                    <a:pt x="4147" y="9631"/>
                    <a:pt x="4264" y="9715"/>
                    <a:pt x="4304" y="9732"/>
                  </a:cubicBezTo>
                  <a:cubicBezTo>
                    <a:pt x="4357" y="9754"/>
                    <a:pt x="4486" y="9843"/>
                    <a:pt x="4472" y="9788"/>
                  </a:cubicBezTo>
                  <a:cubicBezTo>
                    <a:pt x="4463" y="9751"/>
                    <a:pt x="4452" y="9712"/>
                    <a:pt x="4444" y="9676"/>
                  </a:cubicBezTo>
                  <a:close/>
                </a:path>
              </a:pathLst>
            </a:custGeom>
            <a:solidFill>
              <a:srgbClr val="FFFF00"/>
            </a:solidFill>
            <a:ln w="76200" cmpd="sng">
              <a:solidFill>
                <a:schemeClr val="tx1"/>
              </a:solidFill>
              <a:round/>
              <a:headEnd/>
              <a:tailEnd/>
            </a:ln>
          </p:spPr>
          <p:txBody>
            <a:bodyPr/>
            <a:lstStyle/>
            <a:p>
              <a:endParaRPr lang="en-US"/>
            </a:p>
          </p:txBody>
        </p:sp>
        <p:sp>
          <p:nvSpPr>
            <p:cNvPr id="4" name="TextBox 3"/>
            <p:cNvSpPr txBox="1">
              <a:spLocks noChangeArrowheads="1"/>
            </p:cNvSpPr>
            <p:nvPr/>
          </p:nvSpPr>
          <p:spPr bwMode="auto">
            <a:xfrm>
              <a:off x="0" y="914400"/>
              <a:ext cx="9144000" cy="646331"/>
            </a:xfrm>
            <a:prstGeom prst="rect">
              <a:avLst/>
            </a:prstGeom>
            <a:solidFill>
              <a:srgbClr val="0070C0"/>
            </a:solidFill>
            <a:ln w="9525">
              <a:noFill/>
              <a:miter lim="800000"/>
              <a:headEnd/>
              <a:tailEnd/>
            </a:ln>
          </p:spPr>
          <p:txBody>
            <a:bodyPr wrap="square">
              <a:spAutoFit/>
            </a:bodyPr>
            <a:lstStyle/>
            <a:p>
              <a:pPr algn="ctr"/>
              <a:r>
                <a:rPr lang="en-US" sz="3600" b="1" dirty="0">
                  <a:solidFill>
                    <a:schemeClr val="bg1"/>
                  </a:solidFill>
                  <a:latin typeface="Calibri" pitchFamily="34" charset="0"/>
                </a:rPr>
                <a:t>r</a:t>
              </a:r>
              <a:r>
                <a:rPr lang="en-US" sz="3600" b="1" dirty="0" smtClean="0">
                  <a:solidFill>
                    <a:schemeClr val="bg1"/>
                  </a:solidFill>
                  <a:latin typeface="Calibri" pitchFamily="34" charset="0"/>
                </a:rPr>
                <a:t>ivers move rock debris to continental margins</a:t>
              </a:r>
              <a:endParaRPr lang="en-US" sz="3600" b="1" dirty="0">
                <a:solidFill>
                  <a:schemeClr val="bg1"/>
                </a:solidFill>
                <a:latin typeface="Calibri" pitchFamily="34" charset="0"/>
              </a:endParaRPr>
            </a:p>
          </p:txBody>
        </p:sp>
        <p:sp>
          <p:nvSpPr>
            <p:cNvPr id="5" name="Text Box 5"/>
            <p:cNvSpPr txBox="1">
              <a:spLocks noChangeArrowheads="1"/>
            </p:cNvSpPr>
            <p:nvPr/>
          </p:nvSpPr>
          <p:spPr bwMode="auto">
            <a:xfrm>
              <a:off x="4876800" y="1600200"/>
              <a:ext cx="4267200" cy="830997"/>
            </a:xfrm>
            <a:prstGeom prst="rect">
              <a:avLst/>
            </a:prstGeom>
            <a:solidFill>
              <a:srgbClr val="FFFF00"/>
            </a:solidFill>
            <a:ln w="76200">
              <a:solidFill>
                <a:schemeClr val="tx1"/>
              </a:solidFill>
              <a:miter lim="800000"/>
              <a:headEnd/>
              <a:tailEnd/>
            </a:ln>
            <a:effectLst/>
          </p:spPr>
          <p:txBody>
            <a:bodyPr wrap="square">
              <a:spAutoFit/>
            </a:bodyPr>
            <a:lstStyle/>
            <a:p>
              <a:pPr algn="ctr" fontAlgn="auto">
                <a:spcBef>
                  <a:spcPts val="0"/>
                </a:spcBef>
                <a:spcAft>
                  <a:spcPts val="0"/>
                </a:spcAft>
                <a:defRPr/>
              </a:pPr>
              <a:r>
                <a:rPr lang="en-US" sz="2400" b="1" dirty="0" smtClean="0">
                  <a:latin typeface="Arial" pitchFamily="34" charset="0"/>
                  <a:cs typeface="Arial" pitchFamily="34" charset="0"/>
                </a:rPr>
                <a:t>rock debris accumulates</a:t>
              </a:r>
              <a:endParaRPr lang="en-US" sz="2400" b="1" dirty="0">
                <a:latin typeface="Arial" pitchFamily="34" charset="0"/>
                <a:cs typeface="Arial" pitchFamily="34" charset="0"/>
              </a:endParaRPr>
            </a:p>
            <a:p>
              <a:pPr algn="ctr" fontAlgn="auto">
                <a:spcBef>
                  <a:spcPts val="0"/>
                </a:spcBef>
                <a:spcAft>
                  <a:spcPts val="0"/>
                </a:spcAft>
                <a:defRPr/>
              </a:pPr>
              <a:r>
                <a:rPr lang="en-US" sz="2400" b="1" dirty="0">
                  <a:latin typeface="Arial" pitchFamily="34" charset="0"/>
                  <a:cs typeface="Arial" pitchFamily="34" charset="0"/>
                </a:rPr>
                <a:t> as layers of sediments</a:t>
              </a:r>
            </a:p>
          </p:txBody>
        </p:sp>
        <p:sp>
          <p:nvSpPr>
            <p:cNvPr id="7" name="Text Box 3"/>
            <p:cNvSpPr txBox="1">
              <a:spLocks noChangeArrowheads="1"/>
            </p:cNvSpPr>
            <p:nvPr/>
          </p:nvSpPr>
          <p:spPr bwMode="auto">
            <a:xfrm>
              <a:off x="2514600" y="2895600"/>
              <a:ext cx="3581400" cy="1384995"/>
            </a:xfrm>
            <a:prstGeom prst="rect">
              <a:avLst/>
            </a:prstGeom>
            <a:solidFill>
              <a:srgbClr val="FFC000"/>
            </a:solidFill>
            <a:ln w="76200">
              <a:solidFill>
                <a:schemeClr val="tx1"/>
              </a:solidFill>
              <a:miter lim="800000"/>
              <a:headEnd/>
              <a:tailEnd/>
            </a:ln>
          </p:spPr>
          <p:txBody>
            <a:bodyPr wrap="square">
              <a:spAutoFit/>
            </a:bodyPr>
            <a:lstStyle/>
            <a:p>
              <a:pPr algn="ctr"/>
              <a:r>
                <a:rPr lang="en-US" sz="2800" b="1" dirty="0" smtClean="0"/>
                <a:t>Continents are</a:t>
              </a:r>
              <a:endParaRPr lang="en-US" sz="2800" b="1" dirty="0"/>
            </a:p>
            <a:p>
              <a:pPr algn="ctr"/>
              <a:r>
                <a:rPr lang="en-US" sz="2800" b="1" dirty="0" smtClean="0"/>
                <a:t>destroyed </a:t>
              </a:r>
              <a:r>
                <a:rPr lang="en-US" sz="2800" b="1" dirty="0"/>
                <a:t>by</a:t>
              </a:r>
            </a:p>
            <a:p>
              <a:pPr algn="ctr"/>
              <a:r>
                <a:rPr lang="en-US" sz="2800" b="1" dirty="0"/>
                <a:t>Weathering </a:t>
              </a:r>
              <a:r>
                <a:rPr lang="en-US" sz="2800" b="1" dirty="0" smtClean="0"/>
                <a:t>&amp; Erosion</a:t>
              </a:r>
              <a:endParaRPr lang="en-US" sz="2800" b="1" dirty="0"/>
            </a:p>
          </p:txBody>
        </p:sp>
      </p:grpSp>
      <p:sp useBgFill="1">
        <p:nvSpPr>
          <p:cNvPr id="6"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42" presetClass="path" presetSubtype="0" accel="50000" decel="50000" fill="hold" grpId="0" nodeType="withEffect">
                                  <p:stCondLst>
                                    <p:cond delay="500"/>
                                  </p:stCondLst>
                                  <p:childTnLst>
                                    <p:animMotion origin="layout" path="M 0 -1.11111E-6 L -0.15833 0.33264 " pathEditMode="relative" rAng="0" ptsTypes="AA">
                                      <p:cBhvr>
                                        <p:cTn id="9" dur="1000" fill="hold"/>
                                        <p:tgtEl>
                                          <p:spTgt spid="6"/>
                                        </p:tgtEl>
                                        <p:attrNameLst>
                                          <p:attrName>ppt_x</p:attrName>
                                          <p:attrName>ppt_y</p:attrName>
                                        </p:attrNameLst>
                                      </p:cBhvr>
                                      <p:rCtr x="-79" y="166"/>
                                    </p:animMotion>
                                  </p:childTnLst>
                                </p:cTn>
                              </p:par>
                              <p:par>
                                <p:cTn id="10" presetID="53" presetClass="exit" presetSubtype="0" fill="hold" grpId="1" nodeType="withEffect">
                                  <p:stCondLst>
                                    <p:cond delay="500"/>
                                  </p:stCondLst>
                                  <p:childTnLst>
                                    <p:anim calcmode="lin" valueType="num">
                                      <p:cBhvr>
                                        <p:cTn id="11" dur="1000"/>
                                        <p:tgtEl>
                                          <p:spTgt spid="6"/>
                                        </p:tgtEl>
                                        <p:attrNameLst>
                                          <p:attrName>ppt_w</p:attrName>
                                        </p:attrNameLst>
                                      </p:cBhvr>
                                      <p:tavLst>
                                        <p:tav tm="0">
                                          <p:val>
                                            <p:strVal val="ppt_w"/>
                                          </p:val>
                                        </p:tav>
                                        <p:tav tm="100000">
                                          <p:val>
                                            <p:fltVal val="0"/>
                                          </p:val>
                                        </p:tav>
                                      </p:tavLst>
                                    </p:anim>
                                    <p:anim calcmode="lin" valueType="num">
                                      <p:cBhvr>
                                        <p:cTn id="12" dur="1000"/>
                                        <p:tgtEl>
                                          <p:spTgt spid="6"/>
                                        </p:tgtEl>
                                        <p:attrNameLst>
                                          <p:attrName>ppt_h</p:attrName>
                                        </p:attrNameLst>
                                      </p:cBhvr>
                                      <p:tavLst>
                                        <p:tav tm="0">
                                          <p:val>
                                            <p:strVal val="ppt_h"/>
                                          </p:val>
                                        </p:tav>
                                        <p:tav tm="100000">
                                          <p:val>
                                            <p:fltVal val="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1000"/>
                                        <p:tgtEl>
                                          <p:spTgt spid="11">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4876800"/>
            <a:chOff x="0" y="0"/>
            <a:chExt cx="9144000" cy="4876800"/>
          </a:xfrm>
        </p:grpSpPr>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sp>
        <p:nvSpPr>
          <p:cNvPr id="13" name="Oval 12"/>
          <p:cNvSpPr/>
          <p:nvPr/>
        </p:nvSpPr>
        <p:spPr>
          <a:xfrm>
            <a:off x="1066800" y="2514600"/>
            <a:ext cx="32766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1524000"/>
            <a:ext cx="997783" cy="944880"/>
          </a:xfrm>
          <a:prstGeom prst="rect">
            <a:avLst/>
          </a:prstGeom>
          <a:noFill/>
        </p:spPr>
      </p:pic>
      <p:sp>
        <p:nvSpPr>
          <p:cNvPr id="16" name="TextBox 15"/>
          <p:cNvSpPr txBox="1"/>
          <p:nvPr/>
        </p:nvSpPr>
        <p:spPr>
          <a:xfrm>
            <a:off x="381000" y="2590800"/>
            <a:ext cx="3886200" cy="830997"/>
          </a:xfrm>
          <a:prstGeom prst="rect">
            <a:avLst/>
          </a:prstGeom>
          <a:noFill/>
        </p:spPr>
        <p:txBody>
          <a:bodyPr wrap="square" rtlCol="0">
            <a:noAutofit/>
          </a:bodyPr>
          <a:lstStyle/>
          <a:p>
            <a:pPr lvl="2"/>
            <a:r>
              <a:rPr lang="en-US" sz="4800" dirty="0" smtClean="0">
                <a:effectLst>
                  <a:outerShdw dist="50800" dir="5400000" algn="ctr" rotWithShape="0">
                    <a:schemeClr val="bg1"/>
                  </a:outerShdw>
                </a:effectLst>
              </a:rPr>
              <a:t>Rock Cycle</a:t>
            </a:r>
          </a:p>
        </p:txBody>
      </p:sp>
      <p:sp useBgFill="1">
        <p:nvSpPr>
          <p:cNvPr id="18" name="TextBox 17"/>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par>
                                <p:cTn id="13" presetID="10" presetClass="exit" presetSubtype="0" fill="hold" nodeType="withEffect">
                                  <p:stCondLst>
                                    <p:cond delay="0"/>
                                  </p:stCondLst>
                                  <p:childTnLst>
                                    <p:animEffect transition="out" filter="fade">
                                      <p:cBhvr>
                                        <p:cTn id="14" dur="1000"/>
                                        <p:tgtEl>
                                          <p:spTgt spid="1028"/>
                                        </p:tgtEl>
                                      </p:cBhvr>
                                    </p:animEffect>
                                    <p:set>
                                      <p:cBhvr>
                                        <p:cTn id="15" dur="1" fill="hold">
                                          <p:stCondLst>
                                            <p:cond delay="999"/>
                                          </p:stCondLst>
                                        </p:cTn>
                                        <p:tgtEl>
                                          <p:spTgt spid="10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3.33333E-6 -4.44444E-6 L 0.50416 -0.37152 " pathEditMode="relative" rAng="0" ptsTypes="AA">
                                      <p:cBhvr>
                                        <p:cTn id="21" dur="1000" fill="hold"/>
                                        <p:tgtEl>
                                          <p:spTgt spid="16"/>
                                        </p:tgtEl>
                                        <p:attrNameLst>
                                          <p:attrName>ppt_x</p:attrName>
                                          <p:attrName>ppt_y</p:attrName>
                                        </p:attrNameLst>
                                      </p:cBhvr>
                                      <p:rCtr x="252" y="-186"/>
                                    </p:animMotion>
                                  </p:childTnLst>
                                </p:cTn>
                              </p:par>
                              <p:par>
                                <p:cTn id="22" presetID="10" presetClass="exit" presetSubtype="0" fill="hold" nodeType="withEffect">
                                  <p:stCondLst>
                                    <p:cond delay="0"/>
                                  </p:stCondLst>
                                  <p:childTnLst>
                                    <p:animEffect transition="out" filter="fade">
                                      <p:cBhvr>
                                        <p:cTn id="23" dur="1000"/>
                                        <p:tgtEl>
                                          <p:spTgt spid="17"/>
                                        </p:tgtEl>
                                      </p:cBhvr>
                                    </p:animEffect>
                                    <p:set>
                                      <p:cBhvr>
                                        <p:cTn id="24" dur="1" fill="hold">
                                          <p:stCondLst>
                                            <p:cond delay="999"/>
                                          </p:stCondLst>
                                        </p:cTn>
                                        <p:tgtEl>
                                          <p:spTgt spid="1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10" presetClass="exit" presetSubtype="0" fill="hold" grpId="2" nodeType="withEffect">
                                  <p:stCondLst>
                                    <p:cond delay="50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ntr" presetSubtype="0" fill="hold" grpId="0"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p:bldP spid="16" grpId="1"/>
      <p:bldP spid="16" grpId="2"/>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TextBox 29"/>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
        <p:nvSpPr>
          <p:cNvPr id="16" name="TextBox 15"/>
          <p:cNvSpPr txBox="1">
            <a:spLocks noChangeArrowheads="1"/>
          </p:cNvSpPr>
          <p:nvPr/>
        </p:nvSpPr>
        <p:spPr bwMode="auto">
          <a:xfrm>
            <a:off x="0" y="914400"/>
            <a:ext cx="9144000" cy="5293757"/>
          </a:xfrm>
          <a:prstGeom prst="rect">
            <a:avLst/>
          </a:prstGeom>
          <a:noFill/>
          <a:ln w="9525">
            <a:noFill/>
            <a:miter lim="800000"/>
            <a:headEnd/>
            <a:tailEnd/>
          </a:ln>
        </p:spPr>
        <p:txBody>
          <a:bodyPr wrap="square">
            <a:spAutoFit/>
          </a:bodyPr>
          <a:lstStyle/>
          <a:p>
            <a:r>
              <a:rPr lang="en-US" sz="3600" b="1" dirty="0" smtClean="0"/>
              <a:t>Three </a:t>
            </a:r>
            <a:r>
              <a:rPr lang="en-US" sz="3600" b="1" dirty="0"/>
              <a:t>Types of Rocks make up the Earth’s </a:t>
            </a:r>
            <a:r>
              <a:rPr lang="en-US" sz="3600" b="1" dirty="0" smtClean="0"/>
              <a:t>Crust</a:t>
            </a:r>
            <a:endParaRPr lang="en-US" sz="3600" b="1" dirty="0"/>
          </a:p>
          <a:p>
            <a:endParaRPr lang="en-US" sz="1600" b="1" dirty="0" smtClean="0"/>
          </a:p>
          <a:p>
            <a:r>
              <a:rPr lang="en-US" sz="1600" b="1" dirty="0" smtClean="0"/>
              <a:t> </a:t>
            </a:r>
            <a:r>
              <a:rPr lang="en-US" sz="3600" b="1" dirty="0"/>
              <a:t>	   </a:t>
            </a:r>
            <a:r>
              <a:rPr lang="en-US" sz="3600" b="1" dirty="0" smtClean="0"/>
              <a:t>		 	    </a:t>
            </a:r>
            <a:r>
              <a:rPr lang="en-US" sz="3600" b="1" dirty="0" smtClean="0">
                <a:effectLst>
                  <a:outerShdw dist="50800" dir="7200000" algn="ctr" rotWithShape="0">
                    <a:schemeClr val="bg1"/>
                  </a:outerShdw>
                </a:effectLst>
              </a:rPr>
              <a:t>Sedimentary Rocks</a:t>
            </a:r>
            <a:endParaRPr lang="en-US" sz="3600" b="1" dirty="0">
              <a:effectLst>
                <a:outerShdw dist="50800" dir="7200000" algn="ctr" rotWithShape="0">
                  <a:schemeClr val="bg1"/>
                </a:outerShdw>
              </a:effectLst>
            </a:endParaRPr>
          </a:p>
          <a:p>
            <a:endParaRPr lang="en-US" sz="3200" b="1" dirty="0" smtClean="0">
              <a:effectLst>
                <a:outerShdw dist="50800" dir="7200000" algn="ctr" rotWithShape="0">
                  <a:schemeClr val="bg1"/>
                </a:outerShdw>
              </a:effectLst>
            </a:endParaRPr>
          </a:p>
          <a:p>
            <a:r>
              <a:rPr lang="en-US" sz="3200" b="1" dirty="0" smtClean="0">
                <a:effectLst>
                  <a:outerShdw dist="50800" dir="7200000" algn="ctr" rotWithShape="0">
                    <a:schemeClr val="bg1"/>
                  </a:outerShdw>
                </a:effectLst>
              </a:rPr>
              <a:t> </a:t>
            </a:r>
          </a:p>
          <a:p>
            <a:r>
              <a:rPr lang="en-US" sz="3200" b="1" dirty="0" smtClean="0">
                <a:effectLst>
                  <a:outerShdw dist="50800" dir="7200000" algn="ctr" rotWithShape="0">
                    <a:schemeClr val="bg1"/>
                  </a:outerShdw>
                </a:effectLst>
              </a:rPr>
              <a:t> </a:t>
            </a:r>
          </a:p>
          <a:p>
            <a:r>
              <a:rPr lang="en-US" sz="3600" b="1" dirty="0" smtClean="0">
                <a:effectLst>
                  <a:outerShdw dist="50800" dir="7200000" algn="ctr" rotWithShape="0">
                    <a:schemeClr val="bg1"/>
                  </a:outerShdw>
                </a:effectLst>
              </a:rPr>
              <a:t>       Metamorphic Rocks</a:t>
            </a:r>
            <a:endParaRPr lang="en-US" sz="3600" b="1" dirty="0">
              <a:effectLst>
                <a:outerShdw dist="50800" dir="7200000" algn="ctr" rotWithShape="0">
                  <a:schemeClr val="bg1"/>
                </a:outerShdw>
              </a:effectLst>
            </a:endParaRPr>
          </a:p>
          <a:p>
            <a:r>
              <a:rPr lang="en-US" sz="3600" b="1" dirty="0">
                <a:effectLst>
                  <a:outerShdw dist="50800" dir="7200000" algn="ctr" rotWithShape="0">
                    <a:schemeClr val="bg1"/>
                  </a:outerShdw>
                </a:effectLst>
              </a:rPr>
              <a:t>	  </a:t>
            </a:r>
            <a:endParaRPr lang="en-US" sz="3600" b="1" dirty="0" smtClean="0">
              <a:effectLst>
                <a:outerShdw dist="50800" dir="7200000" algn="ctr" rotWithShape="0">
                  <a:schemeClr val="bg1"/>
                </a:outerShdw>
              </a:effectLst>
            </a:endParaRPr>
          </a:p>
          <a:p>
            <a:endParaRPr lang="en-US" sz="3600" b="1" dirty="0" smtClean="0">
              <a:effectLst>
                <a:outerShdw dist="50800" dir="7200000" algn="ctr" rotWithShape="0">
                  <a:schemeClr val="bg1"/>
                </a:outerShdw>
              </a:effectLst>
            </a:endParaRPr>
          </a:p>
          <a:p>
            <a:r>
              <a:rPr lang="en-US" sz="3600" b="1" dirty="0" smtClean="0">
                <a:effectLst>
                  <a:outerShdw dist="50800" dir="7200000" algn="ctr" rotWithShape="0">
                    <a:schemeClr val="bg1"/>
                  </a:outerShdw>
                </a:effectLst>
              </a:rPr>
              <a:t>				         Igneous Rocks</a:t>
            </a:r>
            <a:endParaRPr lang="en-US" sz="3600" b="1" dirty="0">
              <a:effectLst>
                <a:outerShdw dist="50800" dir="7200000" algn="ctr" rotWithShape="0">
                  <a:schemeClr val="bg1"/>
                </a:outerShdw>
              </a:effectLst>
            </a:endParaRPr>
          </a:p>
        </p:txBody>
      </p:sp>
      <p:pic>
        <p:nvPicPr>
          <p:cNvPr id="49154" name="Picture 2" descr="http://sciencenetlinks.com/media/filer_thumbnails/2011/10/26/rock2.jpg__480x274_q85.jpg"/>
          <p:cNvPicPr>
            <a:picLocks noChangeAspect="1" noChangeArrowheads="1"/>
          </p:cNvPicPr>
          <p:nvPr/>
        </p:nvPicPr>
        <p:blipFill>
          <a:blip r:embed="rId3" cstate="print"/>
          <a:srcRect r="21123" b="25581"/>
          <a:stretch>
            <a:fillRect/>
          </a:stretch>
        </p:blipFill>
        <p:spPr bwMode="auto">
          <a:xfrm>
            <a:off x="609600" y="1600200"/>
            <a:ext cx="3352800" cy="2090231"/>
          </a:xfrm>
          <a:prstGeom prst="rect">
            <a:avLst/>
          </a:prstGeom>
          <a:noFill/>
        </p:spPr>
      </p:pic>
      <p:pic>
        <p:nvPicPr>
          <p:cNvPr id="49156" name="Picture 4" descr="https://aos.iacpublishinglabs.com/question/aq/1400px-788px/where-can-metamorphic-rocks-be-found_791a1bc3-4548-4d99-be93-37389c4ca931.jpg?domain=cx.aos.ask.com"/>
          <p:cNvPicPr>
            <a:picLocks noChangeAspect="1" noChangeArrowheads="1"/>
          </p:cNvPicPr>
          <p:nvPr/>
        </p:nvPicPr>
        <p:blipFill>
          <a:blip r:embed="rId4" cstate="print"/>
          <a:srcRect/>
          <a:stretch>
            <a:fillRect/>
          </a:stretch>
        </p:blipFill>
        <p:spPr bwMode="auto">
          <a:xfrm>
            <a:off x="4794797" y="2819400"/>
            <a:ext cx="4196803" cy="2362201"/>
          </a:xfrm>
          <a:prstGeom prst="rect">
            <a:avLst/>
          </a:prstGeom>
          <a:noFill/>
        </p:spPr>
      </p:pic>
      <p:pic>
        <p:nvPicPr>
          <p:cNvPr id="49158" name="Picture 6" descr="http://542218718108087931.weebly.com/uploads/2/4/2/8/24280616/6465315.jpg?473"/>
          <p:cNvPicPr>
            <a:picLocks noChangeAspect="1" noChangeArrowheads="1"/>
          </p:cNvPicPr>
          <p:nvPr/>
        </p:nvPicPr>
        <p:blipFill>
          <a:blip r:embed="rId5" cstate="print"/>
          <a:srcRect/>
          <a:stretch>
            <a:fillRect/>
          </a:stretch>
        </p:blipFill>
        <p:spPr bwMode="auto">
          <a:xfrm>
            <a:off x="914400" y="4419600"/>
            <a:ext cx="3581400" cy="23850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left)">
                                      <p:cBhvr>
                                        <p:cTn id="12" dur="1000"/>
                                        <p:tgtEl>
                                          <p:spTgt spid="1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fade">
                                      <p:cBhvr>
                                        <p:cTn id="15" dur="1000"/>
                                        <p:tgtEl>
                                          <p:spTgt spid="491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animEffect transition="in" filter="fade">
                                      <p:cBhvr>
                                        <p:cTn id="20" dur="1000"/>
                                        <p:tgtEl>
                                          <p:spTgt spid="16">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Effect transition="in" filter="fade">
                                      <p:cBhvr>
                                        <p:cTn id="23" dur="1000"/>
                                        <p:tgtEl>
                                          <p:spTgt spid="16">
                                            <p:txEl>
                                              <p:pRg st="5" end="5"/>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xEl>
                                              <p:pRg st="6" end="6"/>
                                            </p:txEl>
                                          </p:spTgt>
                                        </p:tgtEl>
                                        <p:attrNameLst>
                                          <p:attrName>style.visibility</p:attrName>
                                        </p:attrNameLst>
                                      </p:cBhvr>
                                      <p:to>
                                        <p:strVal val="visible"/>
                                      </p:to>
                                    </p:set>
                                    <p:animEffect transition="in" filter="wipe(left)">
                                      <p:cBhvr>
                                        <p:cTn id="26" dur="1000"/>
                                        <p:tgtEl>
                                          <p:spTgt spid="1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9156"/>
                                        </p:tgtEl>
                                        <p:attrNameLst>
                                          <p:attrName>style.visibility</p:attrName>
                                        </p:attrNameLst>
                                      </p:cBhvr>
                                      <p:to>
                                        <p:strVal val="visible"/>
                                      </p:to>
                                    </p:set>
                                    <p:animEffect transition="in" filter="fade">
                                      <p:cBhvr>
                                        <p:cTn id="29" dur="1000"/>
                                        <p:tgtEl>
                                          <p:spTgt spid="491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1000"/>
                                        <p:tgtEl>
                                          <p:spTgt spid="16">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wipe(left)">
                                      <p:cBhvr>
                                        <p:cTn id="37" dur="1000"/>
                                        <p:tgtEl>
                                          <p:spTgt spid="16">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9158"/>
                                        </p:tgtEl>
                                        <p:attrNameLst>
                                          <p:attrName>style.visibility</p:attrName>
                                        </p:attrNameLst>
                                      </p:cBhvr>
                                      <p:to>
                                        <p:strVal val="visible"/>
                                      </p:to>
                                    </p:set>
                                    <p:animEffect transition="in" filter="fade">
                                      <p:cBhvr>
                                        <p:cTn id="40" dur="10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1600" dirty="0" smtClean="0">
                <a:hlinkClick r:id="rId2"/>
              </a:rPr>
              <a:t>https://en.wikipedia.org/wiki/sedimentary_rock</a:t>
            </a:r>
          </a:p>
          <a:p>
            <a:endParaRPr lang="en-US" sz="1600" cap="all" dirty="0" smtClean="0">
              <a:hlinkClick r:id="rId2"/>
            </a:endParaRPr>
          </a:p>
          <a:p>
            <a:r>
              <a:rPr lang="en-US" sz="1600" dirty="0" smtClean="0"/>
              <a:t>Sedimentary rocks are formed by the deposition and subsequent cementation of that material at the Earth's surface and within bodies of water. Sedimentation is the collective name for processes that cause mineral and/or organic particles (detritus) to settle in place. The particles that form a sedimentary rock by accumulating are called sediment. Before being deposited, the sediment was formed by weathering and erosion from the source area, and then transported to the place of deposition by water, wind, ice, or glaciers. Sedimentation may also occur as minerals precipitate from water solution or shells of aquatic creatures settle out of suspension.</a:t>
            </a:r>
            <a:endParaRPr lang="en-US" sz="1600" cap="all" dirty="0" smtClean="0">
              <a:hlinkClick r:id="rId2"/>
            </a:endParaRPr>
          </a:p>
          <a:p>
            <a:endParaRPr lang="en-US" sz="1600" cap="all" dirty="0" smtClean="0">
              <a:hlinkClick r:id="rId2"/>
            </a:endParaRPr>
          </a:p>
          <a:p>
            <a:endParaRPr lang="en-US" sz="1600" cap="all" dirty="0" smtClean="0">
              <a:hlinkClick r:id="rId2"/>
            </a:endParaRPr>
          </a:p>
          <a:p>
            <a:r>
              <a:rPr lang="en-US" sz="1600" dirty="0" smtClean="0">
                <a:hlinkClick r:id="rId2"/>
              </a:rPr>
              <a:t>ttps://www.reference.com/science/can-metamorphic-rocks-found-3dd4f3f23f019b44</a:t>
            </a:r>
            <a:endParaRPr lang="en-US" sz="1600" dirty="0" smtClean="0"/>
          </a:p>
          <a:p>
            <a:r>
              <a:rPr lang="en-US" sz="1600" cap="all" dirty="0" smtClean="0"/>
              <a:t> </a:t>
            </a:r>
          </a:p>
          <a:p>
            <a:r>
              <a:rPr lang="en-US" sz="1600" dirty="0" smtClean="0"/>
              <a:t>Metamorphic rocks are most often found in mountainous regions though they can be seen wherever there are signs of geological upheaval in an area. This type of rock is formed by the transformation of another rock type, a change that is usually triggered by tremendous heat, pressure or other violent phenomena. The forces that cause metamorphic rocks to form are so great that they change not only the appearance but also the chemical composition of an existing rock.</a:t>
            </a:r>
          </a:p>
          <a:p>
            <a:endParaRPr lang="en-US" sz="1600" dirty="0" smtClean="0"/>
          </a:p>
          <a:p>
            <a:endParaRPr lang="en-US" sz="1600" dirty="0" smtClean="0"/>
          </a:p>
          <a:p>
            <a:r>
              <a:rPr lang="en-US" sz="1600" dirty="0" smtClean="0">
                <a:hlinkClick r:id="rId3"/>
              </a:rPr>
              <a:t>https://en.wikipedia.org/wiki/igneous_rock</a:t>
            </a:r>
            <a:endParaRPr lang="en-US" sz="1600" dirty="0" smtClean="0"/>
          </a:p>
          <a:p>
            <a:endParaRPr lang="en-US" sz="1600" dirty="0" smtClean="0"/>
          </a:p>
          <a:p>
            <a:r>
              <a:rPr lang="en-US" sz="1600" dirty="0" smtClean="0"/>
              <a:t>Igneous rock is formed through the cooling and solidification of magma or lava. The magma can be derived from partial melts of existing rocks in either a planet's mantle or crust. Typically, the melting is caused by one or more of three processes: an increase in temperature, a decrease in pressure, or a change in composition. Solidification into rock occurs either below the surface as intrusive rocks or on the surface as  extrusive</a:t>
            </a:r>
          </a:p>
          <a:p>
            <a:r>
              <a:rPr lang="en-US" sz="1600" dirty="0" smtClean="0"/>
              <a:t> rocks. </a:t>
            </a:r>
            <a:endParaRPr lang="en-US" sz="16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04677"/>
            <a:chOff x="0" y="0"/>
            <a:chExt cx="9144000" cy="6804677"/>
          </a:xfrm>
        </p:grpSpPr>
        <p:sp useBgFill="1">
          <p:nvSpPr>
            <p:cNvPr id="30" name="TextBox 29"/>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
          <p:nvSpPr>
            <p:cNvPr id="16" name="TextBox 15"/>
            <p:cNvSpPr txBox="1">
              <a:spLocks noChangeArrowheads="1"/>
            </p:cNvSpPr>
            <p:nvPr/>
          </p:nvSpPr>
          <p:spPr bwMode="auto">
            <a:xfrm>
              <a:off x="0" y="914400"/>
              <a:ext cx="9144000" cy="5293757"/>
            </a:xfrm>
            <a:prstGeom prst="rect">
              <a:avLst/>
            </a:prstGeom>
            <a:noFill/>
            <a:ln w="9525">
              <a:noFill/>
              <a:miter lim="800000"/>
              <a:headEnd/>
              <a:tailEnd/>
            </a:ln>
          </p:spPr>
          <p:txBody>
            <a:bodyPr wrap="square">
              <a:spAutoFit/>
            </a:bodyPr>
            <a:lstStyle/>
            <a:p>
              <a:r>
                <a:rPr lang="en-US" sz="3600" b="1" dirty="0" smtClean="0"/>
                <a:t>Three </a:t>
              </a:r>
              <a:r>
                <a:rPr lang="en-US" sz="3600" b="1" dirty="0"/>
                <a:t>Types of Rocks make up the Earth’s </a:t>
              </a:r>
              <a:r>
                <a:rPr lang="en-US" sz="3600" b="1" dirty="0" smtClean="0"/>
                <a:t>Crust</a:t>
              </a:r>
              <a:endParaRPr lang="en-US" sz="3600" b="1" dirty="0"/>
            </a:p>
            <a:p>
              <a:endParaRPr lang="en-US" sz="1600" b="1" dirty="0" smtClean="0"/>
            </a:p>
            <a:p>
              <a:r>
                <a:rPr lang="en-US" sz="1600" b="1" dirty="0" smtClean="0"/>
                <a:t> </a:t>
              </a:r>
              <a:r>
                <a:rPr lang="en-US" sz="3600" b="1" dirty="0"/>
                <a:t>	   </a:t>
              </a:r>
              <a:r>
                <a:rPr lang="en-US" sz="3600" b="1" dirty="0" smtClean="0"/>
                <a:t>		 	    </a:t>
              </a:r>
              <a:r>
                <a:rPr lang="en-US" sz="3600" b="1" dirty="0" smtClean="0">
                  <a:effectLst>
                    <a:outerShdw dist="50800" dir="7200000" algn="ctr" rotWithShape="0">
                      <a:schemeClr val="bg1"/>
                    </a:outerShdw>
                  </a:effectLst>
                </a:rPr>
                <a:t>Sedimentary Rocks</a:t>
              </a:r>
              <a:endParaRPr lang="en-US" sz="3600" b="1" dirty="0">
                <a:effectLst>
                  <a:outerShdw dist="50800" dir="7200000" algn="ctr" rotWithShape="0">
                    <a:schemeClr val="bg1"/>
                  </a:outerShdw>
                </a:effectLst>
              </a:endParaRPr>
            </a:p>
            <a:p>
              <a:endParaRPr lang="en-US" sz="3200" b="1" dirty="0" smtClean="0">
                <a:effectLst>
                  <a:outerShdw dist="50800" dir="7200000" algn="ctr" rotWithShape="0">
                    <a:schemeClr val="bg1"/>
                  </a:outerShdw>
                </a:effectLst>
              </a:endParaRPr>
            </a:p>
            <a:p>
              <a:r>
                <a:rPr lang="en-US" sz="3200" b="1" dirty="0" smtClean="0">
                  <a:effectLst>
                    <a:outerShdw dist="50800" dir="7200000" algn="ctr" rotWithShape="0">
                      <a:schemeClr val="bg1"/>
                    </a:outerShdw>
                  </a:effectLst>
                </a:rPr>
                <a:t> </a:t>
              </a:r>
            </a:p>
            <a:p>
              <a:r>
                <a:rPr lang="en-US" sz="3200" b="1" dirty="0" smtClean="0">
                  <a:effectLst>
                    <a:outerShdw dist="50800" dir="7200000" algn="ctr" rotWithShape="0">
                      <a:schemeClr val="bg1"/>
                    </a:outerShdw>
                  </a:effectLst>
                </a:rPr>
                <a:t> </a:t>
              </a:r>
            </a:p>
            <a:p>
              <a:r>
                <a:rPr lang="en-US" sz="3600" b="1" dirty="0" smtClean="0">
                  <a:effectLst>
                    <a:outerShdw dist="50800" dir="7200000" algn="ctr" rotWithShape="0">
                      <a:schemeClr val="bg1"/>
                    </a:outerShdw>
                  </a:effectLst>
                </a:rPr>
                <a:t>       Metamorphic Rocks</a:t>
              </a:r>
              <a:endParaRPr lang="en-US" sz="3600" b="1" dirty="0">
                <a:effectLst>
                  <a:outerShdw dist="50800" dir="7200000" algn="ctr" rotWithShape="0">
                    <a:schemeClr val="bg1"/>
                  </a:outerShdw>
                </a:effectLst>
              </a:endParaRPr>
            </a:p>
            <a:p>
              <a:r>
                <a:rPr lang="en-US" sz="3600" b="1" dirty="0">
                  <a:effectLst>
                    <a:outerShdw dist="50800" dir="7200000" algn="ctr" rotWithShape="0">
                      <a:schemeClr val="bg1"/>
                    </a:outerShdw>
                  </a:effectLst>
                </a:rPr>
                <a:t>	  </a:t>
              </a:r>
              <a:endParaRPr lang="en-US" sz="3600" b="1" dirty="0" smtClean="0">
                <a:effectLst>
                  <a:outerShdw dist="50800" dir="7200000" algn="ctr" rotWithShape="0">
                    <a:schemeClr val="bg1"/>
                  </a:outerShdw>
                </a:effectLst>
              </a:endParaRPr>
            </a:p>
            <a:p>
              <a:endParaRPr lang="en-US" sz="3600" b="1" dirty="0" smtClean="0">
                <a:effectLst>
                  <a:outerShdw dist="50800" dir="7200000" algn="ctr" rotWithShape="0">
                    <a:schemeClr val="bg1"/>
                  </a:outerShdw>
                </a:effectLst>
              </a:endParaRPr>
            </a:p>
            <a:p>
              <a:r>
                <a:rPr lang="en-US" sz="3600" b="1" dirty="0" smtClean="0">
                  <a:effectLst>
                    <a:outerShdw dist="50800" dir="7200000" algn="ctr" rotWithShape="0">
                      <a:schemeClr val="bg1"/>
                    </a:outerShdw>
                  </a:effectLst>
                </a:rPr>
                <a:t>				         Igneous Rocks</a:t>
              </a:r>
              <a:endParaRPr lang="en-US" sz="3600" b="1" dirty="0">
                <a:effectLst>
                  <a:outerShdw dist="50800" dir="7200000" algn="ctr" rotWithShape="0">
                    <a:schemeClr val="bg1"/>
                  </a:outerShdw>
                </a:effectLst>
              </a:endParaRPr>
            </a:p>
          </p:txBody>
        </p:sp>
        <p:pic>
          <p:nvPicPr>
            <p:cNvPr id="49154" name="Picture 2" descr="http://sciencenetlinks.com/media/filer_thumbnails/2011/10/26/rock2.jpg__480x274_q85.jpg"/>
            <p:cNvPicPr>
              <a:picLocks noChangeAspect="1" noChangeArrowheads="1"/>
            </p:cNvPicPr>
            <p:nvPr/>
          </p:nvPicPr>
          <p:blipFill>
            <a:blip r:embed="rId3" cstate="print"/>
            <a:srcRect r="21123" b="25581"/>
            <a:stretch>
              <a:fillRect/>
            </a:stretch>
          </p:blipFill>
          <p:spPr bwMode="auto">
            <a:xfrm>
              <a:off x="609600" y="1600200"/>
              <a:ext cx="3352800" cy="2090231"/>
            </a:xfrm>
            <a:prstGeom prst="rect">
              <a:avLst/>
            </a:prstGeom>
            <a:noFill/>
          </p:spPr>
        </p:pic>
        <p:pic>
          <p:nvPicPr>
            <p:cNvPr id="49156" name="Picture 4" descr="https://aos.iacpublishinglabs.com/question/aq/1400px-788px/where-can-metamorphic-rocks-be-found_791a1bc3-4548-4d99-be93-37389c4ca931.jpg?domain=cx.aos.ask.com"/>
            <p:cNvPicPr>
              <a:picLocks noChangeAspect="1" noChangeArrowheads="1"/>
            </p:cNvPicPr>
            <p:nvPr/>
          </p:nvPicPr>
          <p:blipFill>
            <a:blip r:embed="rId4" cstate="print"/>
            <a:srcRect/>
            <a:stretch>
              <a:fillRect/>
            </a:stretch>
          </p:blipFill>
          <p:spPr bwMode="auto">
            <a:xfrm>
              <a:off x="4794797" y="2819400"/>
              <a:ext cx="4196803" cy="2362201"/>
            </a:xfrm>
            <a:prstGeom prst="rect">
              <a:avLst/>
            </a:prstGeom>
            <a:noFill/>
          </p:spPr>
        </p:pic>
        <p:pic>
          <p:nvPicPr>
            <p:cNvPr id="49158" name="Picture 6" descr="http://542218718108087931.weebly.com/uploads/2/4/2/8/24280616/6465315.jpg?473"/>
            <p:cNvPicPr>
              <a:picLocks noChangeAspect="1" noChangeArrowheads="1"/>
            </p:cNvPicPr>
            <p:nvPr/>
          </p:nvPicPr>
          <p:blipFill>
            <a:blip r:embed="rId5" cstate="print"/>
            <a:srcRect/>
            <a:stretch>
              <a:fillRect/>
            </a:stretch>
          </p:blipFill>
          <p:spPr bwMode="auto">
            <a:xfrm>
              <a:off x="914400" y="4419600"/>
              <a:ext cx="3581400" cy="2385077"/>
            </a:xfrm>
            <a:prstGeom prst="rect">
              <a:avLst/>
            </a:prstGeom>
            <a:noFill/>
          </p:spPr>
        </p:pic>
      </p:grpSp>
      <p:sp>
        <p:nvSpPr>
          <p:cNvPr id="8" name="Freeform 7"/>
          <p:cNvSpPr/>
          <p:nvPr/>
        </p:nvSpPr>
        <p:spPr>
          <a:xfrm rot="17709494">
            <a:off x="5326480" y="449302"/>
            <a:ext cx="851686" cy="3723387"/>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203038"/>
              <a:gd name="connsiteY0" fmla="*/ 0 h 1581509"/>
              <a:gd name="connsiteX1" fmla="*/ 838199 w 1203038"/>
              <a:gd name="connsiteY1" fmla="*/ 304801 h 1581509"/>
              <a:gd name="connsiteX2" fmla="*/ 914400 w 1203038"/>
              <a:gd name="connsiteY2" fmla="*/ 990601 h 1581509"/>
              <a:gd name="connsiteX3" fmla="*/ 127958 w 1203038"/>
              <a:gd name="connsiteY3" fmla="*/ 1581509 h 1581509"/>
            </a:gdLst>
            <a:ahLst/>
            <a:cxnLst>
              <a:cxn ang="0">
                <a:pos x="connsiteX0" y="connsiteY0"/>
              </a:cxn>
              <a:cxn ang="0">
                <a:pos x="connsiteX1" y="connsiteY1"/>
              </a:cxn>
              <a:cxn ang="0">
                <a:pos x="connsiteX2" y="connsiteY2"/>
              </a:cxn>
              <a:cxn ang="0">
                <a:pos x="connsiteX3" y="connsiteY3"/>
              </a:cxn>
            </a:cxnLst>
            <a:rect l="l" t="t" r="r" b="b"/>
            <a:pathLst>
              <a:path w="1203038" h="1581509">
                <a:moveTo>
                  <a:pt x="0" y="0"/>
                </a:moveTo>
                <a:cubicBezTo>
                  <a:pt x="106872" y="40736"/>
                  <a:pt x="524647" y="95226"/>
                  <a:pt x="838199" y="304801"/>
                </a:cubicBezTo>
                <a:cubicBezTo>
                  <a:pt x="1203038" y="639090"/>
                  <a:pt x="1032773" y="777816"/>
                  <a:pt x="914400" y="990601"/>
                </a:cubicBezTo>
                <a:cubicBezTo>
                  <a:pt x="796027" y="1203386"/>
                  <a:pt x="127958" y="1581509"/>
                  <a:pt x="127958" y="1581509"/>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rot="10105930">
            <a:off x="153731" y="2827969"/>
            <a:ext cx="1181068" cy="3313294"/>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538808 w 904815"/>
              <a:gd name="connsiteY0" fmla="*/ 0 h 1737001"/>
              <a:gd name="connsiteX1" fmla="*/ 710241 w 904815"/>
              <a:gd name="connsiteY1" fmla="*/ 460293 h 1737001"/>
              <a:gd name="connsiteX2" fmla="*/ 786442 w 904815"/>
              <a:gd name="connsiteY2" fmla="*/ 1146093 h 1737001"/>
              <a:gd name="connsiteX3" fmla="*/ 0 w 904815"/>
              <a:gd name="connsiteY3" fmla="*/ 1737001 h 1737001"/>
              <a:gd name="connsiteX0" fmla="*/ 538808 w 876243"/>
              <a:gd name="connsiteY0" fmla="*/ 0 h 1737001"/>
              <a:gd name="connsiteX1" fmla="*/ 786442 w 876243"/>
              <a:gd name="connsiteY1" fmla="*/ 1146093 h 1737001"/>
              <a:gd name="connsiteX2" fmla="*/ 0 w 876243"/>
              <a:gd name="connsiteY2" fmla="*/ 1737001 h 1737001"/>
              <a:gd name="connsiteX0" fmla="*/ 538808 w 835835"/>
              <a:gd name="connsiteY0" fmla="*/ 0 h 1737001"/>
              <a:gd name="connsiteX1" fmla="*/ 746034 w 835835"/>
              <a:gd name="connsiteY1" fmla="*/ 838648 h 1737001"/>
              <a:gd name="connsiteX2" fmla="*/ 0 w 835835"/>
              <a:gd name="connsiteY2" fmla="*/ 1737001 h 1737001"/>
              <a:gd name="connsiteX0" fmla="*/ 538808 w 839528"/>
              <a:gd name="connsiteY0" fmla="*/ 54721 h 1791722"/>
              <a:gd name="connsiteX1" fmla="*/ 452726 w 839528"/>
              <a:gd name="connsiteY1" fmla="*/ 139775 h 1791722"/>
              <a:gd name="connsiteX2" fmla="*/ 746034 w 839528"/>
              <a:gd name="connsiteY2" fmla="*/ 893369 h 1791722"/>
              <a:gd name="connsiteX3" fmla="*/ 0 w 839528"/>
              <a:gd name="connsiteY3" fmla="*/ 1791722 h 1791722"/>
              <a:gd name="connsiteX0" fmla="*/ 452726 w 839528"/>
              <a:gd name="connsiteY0" fmla="*/ 0 h 1651947"/>
              <a:gd name="connsiteX1" fmla="*/ 746034 w 839528"/>
              <a:gd name="connsiteY1" fmla="*/ 753594 h 1651947"/>
              <a:gd name="connsiteX2" fmla="*/ 0 w 839528"/>
              <a:gd name="connsiteY2" fmla="*/ 1651947 h 1651947"/>
              <a:gd name="connsiteX0" fmla="*/ 452726 w 823784"/>
              <a:gd name="connsiteY0" fmla="*/ 311190 h 1963137"/>
              <a:gd name="connsiteX1" fmla="*/ 253361 w 823784"/>
              <a:gd name="connsiteY1" fmla="*/ 125599 h 1963137"/>
              <a:gd name="connsiteX2" fmla="*/ 746034 w 823784"/>
              <a:gd name="connsiteY2" fmla="*/ 1064784 h 1963137"/>
              <a:gd name="connsiteX3" fmla="*/ 0 w 823784"/>
              <a:gd name="connsiteY3" fmla="*/ 1963137 h 1963137"/>
              <a:gd name="connsiteX0" fmla="*/ 816396 w 823784"/>
              <a:gd name="connsiteY0" fmla="*/ 0 h 2289522"/>
              <a:gd name="connsiteX1" fmla="*/ 253361 w 823784"/>
              <a:gd name="connsiteY1" fmla="*/ 451984 h 2289522"/>
              <a:gd name="connsiteX2" fmla="*/ 746034 w 823784"/>
              <a:gd name="connsiteY2" fmla="*/ 1391169 h 2289522"/>
              <a:gd name="connsiteX3" fmla="*/ 0 w 823784"/>
              <a:gd name="connsiteY3" fmla="*/ 2289522 h 2289522"/>
              <a:gd name="connsiteX0" fmla="*/ 816396 w 823784"/>
              <a:gd name="connsiteY0" fmla="*/ 0 h 2289522"/>
              <a:gd name="connsiteX1" fmla="*/ 797899 w 823784"/>
              <a:gd name="connsiteY1" fmla="*/ 748660 h 2289522"/>
              <a:gd name="connsiteX2" fmla="*/ 746034 w 823784"/>
              <a:gd name="connsiteY2" fmla="*/ 1391169 h 2289522"/>
              <a:gd name="connsiteX3" fmla="*/ 0 w 823784"/>
              <a:gd name="connsiteY3" fmla="*/ 2289522 h 2289522"/>
              <a:gd name="connsiteX0" fmla="*/ 133910 w 899920"/>
              <a:gd name="connsiteY0" fmla="*/ 0 h 1858632"/>
              <a:gd name="connsiteX1" fmla="*/ 797899 w 899920"/>
              <a:gd name="connsiteY1" fmla="*/ 317770 h 1858632"/>
              <a:gd name="connsiteX2" fmla="*/ 746034 w 899920"/>
              <a:gd name="connsiteY2" fmla="*/ 960279 h 1858632"/>
              <a:gd name="connsiteX3" fmla="*/ 0 w 899920"/>
              <a:gd name="connsiteY3" fmla="*/ 1858632 h 1858632"/>
              <a:gd name="connsiteX0" fmla="*/ 133910 w 894499"/>
              <a:gd name="connsiteY0" fmla="*/ 0 h 1858632"/>
              <a:gd name="connsiteX1" fmla="*/ 797899 w 894499"/>
              <a:gd name="connsiteY1" fmla="*/ 317770 h 1858632"/>
              <a:gd name="connsiteX2" fmla="*/ 713512 w 894499"/>
              <a:gd name="connsiteY2" fmla="*/ 1305434 h 1858632"/>
              <a:gd name="connsiteX3" fmla="*/ 0 w 894499"/>
              <a:gd name="connsiteY3" fmla="*/ 1858632 h 1858632"/>
              <a:gd name="connsiteX0" fmla="*/ 427865 w 1188454"/>
              <a:gd name="connsiteY0" fmla="*/ 0 h 1779189"/>
              <a:gd name="connsiteX1" fmla="*/ 1091854 w 1188454"/>
              <a:gd name="connsiteY1" fmla="*/ 317770 h 1779189"/>
              <a:gd name="connsiteX2" fmla="*/ 1007467 w 1188454"/>
              <a:gd name="connsiteY2" fmla="*/ 1305434 h 1779189"/>
              <a:gd name="connsiteX3" fmla="*/ 0 w 1188454"/>
              <a:gd name="connsiteY3" fmla="*/ 1779189 h 1779189"/>
              <a:gd name="connsiteX0" fmla="*/ 427865 w 1171911"/>
              <a:gd name="connsiteY0" fmla="*/ 0 h 1779189"/>
              <a:gd name="connsiteX1" fmla="*/ 1091854 w 1171911"/>
              <a:gd name="connsiteY1" fmla="*/ 317770 h 1779189"/>
              <a:gd name="connsiteX2" fmla="*/ 908207 w 1171911"/>
              <a:gd name="connsiteY2" fmla="*/ 1438291 h 1779189"/>
              <a:gd name="connsiteX3" fmla="*/ 0 w 1171911"/>
              <a:gd name="connsiteY3" fmla="*/ 1779189 h 1779189"/>
              <a:gd name="connsiteX0" fmla="*/ 427865 w 1171912"/>
              <a:gd name="connsiteY0" fmla="*/ 0 h 1779189"/>
              <a:gd name="connsiteX1" fmla="*/ 1091855 w 1171912"/>
              <a:gd name="connsiteY1" fmla="*/ 317770 h 1779189"/>
              <a:gd name="connsiteX2" fmla="*/ 908207 w 1171912"/>
              <a:gd name="connsiteY2" fmla="*/ 1438291 h 1779189"/>
              <a:gd name="connsiteX3" fmla="*/ 0 w 1171912"/>
              <a:gd name="connsiteY3" fmla="*/ 1779189 h 1779189"/>
              <a:gd name="connsiteX0" fmla="*/ 427865 w 1134974"/>
              <a:gd name="connsiteY0" fmla="*/ 13824 h 1793013"/>
              <a:gd name="connsiteX1" fmla="*/ 649495 w 1134974"/>
              <a:gd name="connsiteY1" fmla="*/ 52962 h 1793013"/>
              <a:gd name="connsiteX2" fmla="*/ 1091855 w 1134974"/>
              <a:gd name="connsiteY2" fmla="*/ 331594 h 1793013"/>
              <a:gd name="connsiteX3" fmla="*/ 908207 w 1134974"/>
              <a:gd name="connsiteY3" fmla="*/ 1452115 h 1793013"/>
              <a:gd name="connsiteX4" fmla="*/ 0 w 1134974"/>
              <a:gd name="connsiteY4" fmla="*/ 1793013 h 1793013"/>
              <a:gd name="connsiteX0" fmla="*/ 427865 w 1350438"/>
              <a:gd name="connsiteY0" fmla="*/ 61939 h 1841128"/>
              <a:gd name="connsiteX1" fmla="*/ 649495 w 1350438"/>
              <a:gd name="connsiteY1" fmla="*/ 101077 h 1841128"/>
              <a:gd name="connsiteX2" fmla="*/ 1307319 w 1350438"/>
              <a:gd name="connsiteY2" fmla="*/ 668401 h 1841128"/>
              <a:gd name="connsiteX3" fmla="*/ 908207 w 1350438"/>
              <a:gd name="connsiteY3" fmla="*/ 1500230 h 1841128"/>
              <a:gd name="connsiteX4" fmla="*/ 0 w 135043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649495 w 1367468"/>
              <a:gd name="connsiteY0" fmla="*/ 0 h 1740051"/>
              <a:gd name="connsiteX1" fmla="*/ 1307319 w 1367468"/>
              <a:gd name="connsiteY1" fmla="*/ 567324 h 1740051"/>
              <a:gd name="connsiteX2" fmla="*/ 1010387 w 1367468"/>
              <a:gd name="connsiteY2" fmla="*/ 1417198 h 1740051"/>
              <a:gd name="connsiteX3" fmla="*/ 0 w 1367468"/>
              <a:gd name="connsiteY3" fmla="*/ 1740051 h 1740051"/>
              <a:gd name="connsiteX0" fmla="*/ 649495 w 1312135"/>
              <a:gd name="connsiteY0" fmla="*/ 0 h 1740051"/>
              <a:gd name="connsiteX1" fmla="*/ 981491 w 1312135"/>
              <a:gd name="connsiteY1" fmla="*/ 158886 h 1740051"/>
              <a:gd name="connsiteX2" fmla="*/ 1307319 w 1312135"/>
              <a:gd name="connsiteY2" fmla="*/ 567324 h 1740051"/>
              <a:gd name="connsiteX3" fmla="*/ 1010387 w 1312135"/>
              <a:gd name="connsiteY3" fmla="*/ 1417198 h 1740051"/>
              <a:gd name="connsiteX4" fmla="*/ 0 w 1312135"/>
              <a:gd name="connsiteY4" fmla="*/ 1740051 h 1740051"/>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71417"/>
              <a:gd name="connsiteY0" fmla="*/ 0 h 1713344"/>
              <a:gd name="connsiteX1" fmla="*/ 981491 w 1371417"/>
              <a:gd name="connsiteY1" fmla="*/ 132179 h 1713344"/>
              <a:gd name="connsiteX2" fmla="*/ 1307319 w 1371417"/>
              <a:gd name="connsiteY2" fmla="*/ 540617 h 1713344"/>
              <a:gd name="connsiteX3" fmla="*/ 1010387 w 1371417"/>
              <a:gd name="connsiteY3" fmla="*/ 1390491 h 1713344"/>
              <a:gd name="connsiteX4" fmla="*/ 0 w 1371417"/>
              <a:gd name="connsiteY4" fmla="*/ 1713344 h 171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417" h="1713344">
                <a:moveTo>
                  <a:pt x="516868" y="0"/>
                </a:moveTo>
                <a:cubicBezTo>
                  <a:pt x="521884" y="4669"/>
                  <a:pt x="849749" y="42076"/>
                  <a:pt x="981491" y="132179"/>
                </a:cubicBezTo>
                <a:cubicBezTo>
                  <a:pt x="1113233" y="222282"/>
                  <a:pt x="1302503" y="330898"/>
                  <a:pt x="1307319" y="540617"/>
                </a:cubicBezTo>
                <a:cubicBezTo>
                  <a:pt x="1312135" y="750336"/>
                  <a:pt x="1371417" y="942234"/>
                  <a:pt x="1010387" y="1390491"/>
                </a:cubicBezTo>
                <a:cubicBezTo>
                  <a:pt x="819815" y="1580683"/>
                  <a:pt x="0" y="1713344"/>
                  <a:pt x="0" y="1713344"/>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4495800" y="4953000"/>
            <a:ext cx="3124199" cy="1565188"/>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828800"/>
              <a:gd name="connsiteY0" fmla="*/ 0 h 1581509"/>
              <a:gd name="connsiteX1" fmla="*/ 1676400 w 1828800"/>
              <a:gd name="connsiteY1" fmla="*/ 685800 h 1581509"/>
              <a:gd name="connsiteX2" fmla="*/ 914400 w 1828800"/>
              <a:gd name="connsiteY2" fmla="*/ 990601 h 1581509"/>
              <a:gd name="connsiteX3" fmla="*/ 127958 w 1828800"/>
              <a:gd name="connsiteY3" fmla="*/ 1581509 h 1581509"/>
              <a:gd name="connsiteX0" fmla="*/ 0 w 1854200"/>
              <a:gd name="connsiteY0" fmla="*/ 0 h 1581509"/>
              <a:gd name="connsiteX1" fmla="*/ 1676400 w 1854200"/>
              <a:gd name="connsiteY1" fmla="*/ 685800 h 1581509"/>
              <a:gd name="connsiteX2" fmla="*/ 1066799 w 1854200"/>
              <a:gd name="connsiteY2" fmla="*/ 1371600 h 1581509"/>
              <a:gd name="connsiteX3" fmla="*/ 127958 w 1854200"/>
              <a:gd name="connsiteY3" fmla="*/ 1581509 h 1581509"/>
              <a:gd name="connsiteX0" fmla="*/ 1167441 w 1586542"/>
              <a:gd name="connsiteY0" fmla="*/ 0 h 1505309"/>
              <a:gd name="connsiteX1" fmla="*/ 1548442 w 1586542"/>
              <a:gd name="connsiteY1" fmla="*/ 609600 h 1505309"/>
              <a:gd name="connsiteX2" fmla="*/ 938841 w 1586542"/>
              <a:gd name="connsiteY2" fmla="*/ 1295400 h 1505309"/>
              <a:gd name="connsiteX3" fmla="*/ 0 w 1586542"/>
              <a:gd name="connsiteY3" fmla="*/ 1505309 h 1505309"/>
              <a:gd name="connsiteX0" fmla="*/ 1167441 w 1434141"/>
              <a:gd name="connsiteY0" fmla="*/ 0 h 1505309"/>
              <a:gd name="connsiteX1" fmla="*/ 1396041 w 1434141"/>
              <a:gd name="connsiteY1" fmla="*/ 685800 h 1505309"/>
              <a:gd name="connsiteX2" fmla="*/ 938841 w 1434141"/>
              <a:gd name="connsiteY2" fmla="*/ 1295400 h 1505309"/>
              <a:gd name="connsiteX3" fmla="*/ 0 w 1434141"/>
              <a:gd name="connsiteY3" fmla="*/ 1505309 h 1505309"/>
              <a:gd name="connsiteX0" fmla="*/ 1371599 w 1638299"/>
              <a:gd name="connsiteY0" fmla="*/ 0 h 1409700"/>
              <a:gd name="connsiteX1" fmla="*/ 1600199 w 1638299"/>
              <a:gd name="connsiteY1" fmla="*/ 685800 h 1409700"/>
              <a:gd name="connsiteX2" fmla="*/ 1142999 w 1638299"/>
              <a:gd name="connsiteY2" fmla="*/ 1295400 h 1409700"/>
              <a:gd name="connsiteX3" fmla="*/ 0 w 1638299"/>
              <a:gd name="connsiteY3" fmla="*/ 1371600 h 1409700"/>
              <a:gd name="connsiteX0" fmla="*/ 1371599 w 1478471"/>
              <a:gd name="connsiteY0" fmla="*/ 0 h 1409700"/>
              <a:gd name="connsiteX1" fmla="*/ 1381759 w 1478471"/>
              <a:gd name="connsiteY1" fmla="*/ 685800 h 1409700"/>
              <a:gd name="connsiteX2" fmla="*/ 1142999 w 1478471"/>
              <a:gd name="connsiteY2" fmla="*/ 1295400 h 1409700"/>
              <a:gd name="connsiteX3" fmla="*/ 0 w 1478471"/>
              <a:gd name="connsiteY3" fmla="*/ 1371600 h 1409700"/>
              <a:gd name="connsiteX0" fmla="*/ 1371599 w 1478471"/>
              <a:gd name="connsiteY0" fmla="*/ 0 h 1394332"/>
              <a:gd name="connsiteX1" fmla="*/ 1381759 w 1478471"/>
              <a:gd name="connsiteY1" fmla="*/ 685800 h 1394332"/>
              <a:gd name="connsiteX2" fmla="*/ 1142999 w 1478471"/>
              <a:gd name="connsiteY2" fmla="*/ 1295400 h 1394332"/>
              <a:gd name="connsiteX3" fmla="*/ 735935 w 1478471"/>
              <a:gd name="connsiteY3" fmla="*/ 1279391 h 1394332"/>
              <a:gd name="connsiteX4" fmla="*/ 0 w 1478471"/>
              <a:gd name="connsiteY4" fmla="*/ 1371600 h 1394332"/>
              <a:gd name="connsiteX0" fmla="*/ 1371599 w 1487703"/>
              <a:gd name="connsiteY0" fmla="*/ 0 h 1371600"/>
              <a:gd name="connsiteX1" fmla="*/ 1381759 w 1487703"/>
              <a:gd name="connsiteY1" fmla="*/ 685800 h 1371600"/>
              <a:gd name="connsiteX2" fmla="*/ 735935 w 1487703"/>
              <a:gd name="connsiteY2" fmla="*/ 1279391 h 1371600"/>
              <a:gd name="connsiteX3" fmla="*/ 0 w 1487703"/>
              <a:gd name="connsiteY3" fmla="*/ 1371600 h 1371600"/>
              <a:gd name="connsiteX0" fmla="*/ 1371599 w 1487703"/>
              <a:gd name="connsiteY0" fmla="*/ 0 h 1371600"/>
              <a:gd name="connsiteX1" fmla="*/ 1381759 w 1487703"/>
              <a:gd name="connsiteY1" fmla="*/ 685800 h 1371600"/>
              <a:gd name="connsiteX2" fmla="*/ 735935 w 1487703"/>
              <a:gd name="connsiteY2" fmla="*/ 1279391 h 1371600"/>
              <a:gd name="connsiteX3" fmla="*/ 0 w 1487703"/>
              <a:gd name="connsiteY3" fmla="*/ 1371600 h 1371600"/>
              <a:gd name="connsiteX0" fmla="*/ 1371599 w 1389505"/>
              <a:gd name="connsiteY0" fmla="*/ 0 h 1371600"/>
              <a:gd name="connsiteX1" fmla="*/ 1174173 w 1389505"/>
              <a:gd name="connsiteY1" fmla="*/ 952901 h 1371600"/>
              <a:gd name="connsiteX2" fmla="*/ 735935 w 1389505"/>
              <a:gd name="connsiteY2" fmla="*/ 1279391 h 1371600"/>
              <a:gd name="connsiteX3" fmla="*/ 0 w 1389505"/>
              <a:gd name="connsiteY3" fmla="*/ 1371600 h 1371600"/>
              <a:gd name="connsiteX0" fmla="*/ 1371599 w 1389505"/>
              <a:gd name="connsiteY0" fmla="*/ 0 h 1371600"/>
              <a:gd name="connsiteX1" fmla="*/ 1174173 w 1389505"/>
              <a:gd name="connsiteY1" fmla="*/ 952901 h 1371600"/>
              <a:gd name="connsiteX2" fmla="*/ 735935 w 1389505"/>
              <a:gd name="connsiteY2" fmla="*/ 1279391 h 1371600"/>
              <a:gd name="connsiteX3" fmla="*/ 0 w 1389505"/>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89505" h="1371600">
                <a:moveTo>
                  <a:pt x="1371599" y="0"/>
                </a:moveTo>
                <a:cubicBezTo>
                  <a:pt x="1389505" y="594017"/>
                  <a:pt x="1280117" y="739669"/>
                  <a:pt x="1174173" y="952901"/>
                </a:cubicBezTo>
                <a:cubicBezTo>
                  <a:pt x="1068229" y="1166133"/>
                  <a:pt x="966228" y="1165091"/>
                  <a:pt x="735935" y="1279391"/>
                </a:cubicBezTo>
                <a:cubicBezTo>
                  <a:pt x="545435" y="1292091"/>
                  <a:pt x="189401" y="1356232"/>
                  <a:pt x="0" y="1371600"/>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rot="7448922">
            <a:off x="3778971" y="2733816"/>
            <a:ext cx="1181068" cy="3313294"/>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538808 w 904815"/>
              <a:gd name="connsiteY0" fmla="*/ 0 h 1737001"/>
              <a:gd name="connsiteX1" fmla="*/ 710241 w 904815"/>
              <a:gd name="connsiteY1" fmla="*/ 460293 h 1737001"/>
              <a:gd name="connsiteX2" fmla="*/ 786442 w 904815"/>
              <a:gd name="connsiteY2" fmla="*/ 1146093 h 1737001"/>
              <a:gd name="connsiteX3" fmla="*/ 0 w 904815"/>
              <a:gd name="connsiteY3" fmla="*/ 1737001 h 1737001"/>
              <a:gd name="connsiteX0" fmla="*/ 538808 w 876243"/>
              <a:gd name="connsiteY0" fmla="*/ 0 h 1737001"/>
              <a:gd name="connsiteX1" fmla="*/ 786442 w 876243"/>
              <a:gd name="connsiteY1" fmla="*/ 1146093 h 1737001"/>
              <a:gd name="connsiteX2" fmla="*/ 0 w 876243"/>
              <a:gd name="connsiteY2" fmla="*/ 1737001 h 1737001"/>
              <a:gd name="connsiteX0" fmla="*/ 538808 w 835835"/>
              <a:gd name="connsiteY0" fmla="*/ 0 h 1737001"/>
              <a:gd name="connsiteX1" fmla="*/ 746034 w 835835"/>
              <a:gd name="connsiteY1" fmla="*/ 838648 h 1737001"/>
              <a:gd name="connsiteX2" fmla="*/ 0 w 835835"/>
              <a:gd name="connsiteY2" fmla="*/ 1737001 h 1737001"/>
              <a:gd name="connsiteX0" fmla="*/ 538808 w 839528"/>
              <a:gd name="connsiteY0" fmla="*/ 54721 h 1791722"/>
              <a:gd name="connsiteX1" fmla="*/ 452726 w 839528"/>
              <a:gd name="connsiteY1" fmla="*/ 139775 h 1791722"/>
              <a:gd name="connsiteX2" fmla="*/ 746034 w 839528"/>
              <a:gd name="connsiteY2" fmla="*/ 893369 h 1791722"/>
              <a:gd name="connsiteX3" fmla="*/ 0 w 839528"/>
              <a:gd name="connsiteY3" fmla="*/ 1791722 h 1791722"/>
              <a:gd name="connsiteX0" fmla="*/ 452726 w 839528"/>
              <a:gd name="connsiteY0" fmla="*/ 0 h 1651947"/>
              <a:gd name="connsiteX1" fmla="*/ 746034 w 839528"/>
              <a:gd name="connsiteY1" fmla="*/ 753594 h 1651947"/>
              <a:gd name="connsiteX2" fmla="*/ 0 w 839528"/>
              <a:gd name="connsiteY2" fmla="*/ 1651947 h 1651947"/>
              <a:gd name="connsiteX0" fmla="*/ 452726 w 823784"/>
              <a:gd name="connsiteY0" fmla="*/ 311190 h 1963137"/>
              <a:gd name="connsiteX1" fmla="*/ 253361 w 823784"/>
              <a:gd name="connsiteY1" fmla="*/ 125599 h 1963137"/>
              <a:gd name="connsiteX2" fmla="*/ 746034 w 823784"/>
              <a:gd name="connsiteY2" fmla="*/ 1064784 h 1963137"/>
              <a:gd name="connsiteX3" fmla="*/ 0 w 823784"/>
              <a:gd name="connsiteY3" fmla="*/ 1963137 h 1963137"/>
              <a:gd name="connsiteX0" fmla="*/ 816396 w 823784"/>
              <a:gd name="connsiteY0" fmla="*/ 0 h 2289522"/>
              <a:gd name="connsiteX1" fmla="*/ 253361 w 823784"/>
              <a:gd name="connsiteY1" fmla="*/ 451984 h 2289522"/>
              <a:gd name="connsiteX2" fmla="*/ 746034 w 823784"/>
              <a:gd name="connsiteY2" fmla="*/ 1391169 h 2289522"/>
              <a:gd name="connsiteX3" fmla="*/ 0 w 823784"/>
              <a:gd name="connsiteY3" fmla="*/ 2289522 h 2289522"/>
              <a:gd name="connsiteX0" fmla="*/ 816396 w 823784"/>
              <a:gd name="connsiteY0" fmla="*/ 0 h 2289522"/>
              <a:gd name="connsiteX1" fmla="*/ 797899 w 823784"/>
              <a:gd name="connsiteY1" fmla="*/ 748660 h 2289522"/>
              <a:gd name="connsiteX2" fmla="*/ 746034 w 823784"/>
              <a:gd name="connsiteY2" fmla="*/ 1391169 h 2289522"/>
              <a:gd name="connsiteX3" fmla="*/ 0 w 823784"/>
              <a:gd name="connsiteY3" fmla="*/ 2289522 h 2289522"/>
              <a:gd name="connsiteX0" fmla="*/ 133910 w 899920"/>
              <a:gd name="connsiteY0" fmla="*/ 0 h 1858632"/>
              <a:gd name="connsiteX1" fmla="*/ 797899 w 899920"/>
              <a:gd name="connsiteY1" fmla="*/ 317770 h 1858632"/>
              <a:gd name="connsiteX2" fmla="*/ 746034 w 899920"/>
              <a:gd name="connsiteY2" fmla="*/ 960279 h 1858632"/>
              <a:gd name="connsiteX3" fmla="*/ 0 w 899920"/>
              <a:gd name="connsiteY3" fmla="*/ 1858632 h 1858632"/>
              <a:gd name="connsiteX0" fmla="*/ 133910 w 894499"/>
              <a:gd name="connsiteY0" fmla="*/ 0 h 1858632"/>
              <a:gd name="connsiteX1" fmla="*/ 797899 w 894499"/>
              <a:gd name="connsiteY1" fmla="*/ 317770 h 1858632"/>
              <a:gd name="connsiteX2" fmla="*/ 713512 w 894499"/>
              <a:gd name="connsiteY2" fmla="*/ 1305434 h 1858632"/>
              <a:gd name="connsiteX3" fmla="*/ 0 w 894499"/>
              <a:gd name="connsiteY3" fmla="*/ 1858632 h 1858632"/>
              <a:gd name="connsiteX0" fmla="*/ 427865 w 1188454"/>
              <a:gd name="connsiteY0" fmla="*/ 0 h 1779189"/>
              <a:gd name="connsiteX1" fmla="*/ 1091854 w 1188454"/>
              <a:gd name="connsiteY1" fmla="*/ 317770 h 1779189"/>
              <a:gd name="connsiteX2" fmla="*/ 1007467 w 1188454"/>
              <a:gd name="connsiteY2" fmla="*/ 1305434 h 1779189"/>
              <a:gd name="connsiteX3" fmla="*/ 0 w 1188454"/>
              <a:gd name="connsiteY3" fmla="*/ 1779189 h 1779189"/>
              <a:gd name="connsiteX0" fmla="*/ 427865 w 1171911"/>
              <a:gd name="connsiteY0" fmla="*/ 0 h 1779189"/>
              <a:gd name="connsiteX1" fmla="*/ 1091854 w 1171911"/>
              <a:gd name="connsiteY1" fmla="*/ 317770 h 1779189"/>
              <a:gd name="connsiteX2" fmla="*/ 908207 w 1171911"/>
              <a:gd name="connsiteY2" fmla="*/ 1438291 h 1779189"/>
              <a:gd name="connsiteX3" fmla="*/ 0 w 1171911"/>
              <a:gd name="connsiteY3" fmla="*/ 1779189 h 1779189"/>
              <a:gd name="connsiteX0" fmla="*/ 427865 w 1171912"/>
              <a:gd name="connsiteY0" fmla="*/ 0 h 1779189"/>
              <a:gd name="connsiteX1" fmla="*/ 1091855 w 1171912"/>
              <a:gd name="connsiteY1" fmla="*/ 317770 h 1779189"/>
              <a:gd name="connsiteX2" fmla="*/ 908207 w 1171912"/>
              <a:gd name="connsiteY2" fmla="*/ 1438291 h 1779189"/>
              <a:gd name="connsiteX3" fmla="*/ 0 w 1171912"/>
              <a:gd name="connsiteY3" fmla="*/ 1779189 h 1779189"/>
              <a:gd name="connsiteX0" fmla="*/ 427865 w 1134974"/>
              <a:gd name="connsiteY0" fmla="*/ 13824 h 1793013"/>
              <a:gd name="connsiteX1" fmla="*/ 649495 w 1134974"/>
              <a:gd name="connsiteY1" fmla="*/ 52962 h 1793013"/>
              <a:gd name="connsiteX2" fmla="*/ 1091855 w 1134974"/>
              <a:gd name="connsiteY2" fmla="*/ 331594 h 1793013"/>
              <a:gd name="connsiteX3" fmla="*/ 908207 w 1134974"/>
              <a:gd name="connsiteY3" fmla="*/ 1452115 h 1793013"/>
              <a:gd name="connsiteX4" fmla="*/ 0 w 1134974"/>
              <a:gd name="connsiteY4" fmla="*/ 1793013 h 1793013"/>
              <a:gd name="connsiteX0" fmla="*/ 427865 w 1350438"/>
              <a:gd name="connsiteY0" fmla="*/ 61939 h 1841128"/>
              <a:gd name="connsiteX1" fmla="*/ 649495 w 1350438"/>
              <a:gd name="connsiteY1" fmla="*/ 101077 h 1841128"/>
              <a:gd name="connsiteX2" fmla="*/ 1307319 w 1350438"/>
              <a:gd name="connsiteY2" fmla="*/ 668401 h 1841128"/>
              <a:gd name="connsiteX3" fmla="*/ 908207 w 1350438"/>
              <a:gd name="connsiteY3" fmla="*/ 1500230 h 1841128"/>
              <a:gd name="connsiteX4" fmla="*/ 0 w 135043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649495 w 1367468"/>
              <a:gd name="connsiteY0" fmla="*/ 0 h 1740051"/>
              <a:gd name="connsiteX1" fmla="*/ 1307319 w 1367468"/>
              <a:gd name="connsiteY1" fmla="*/ 567324 h 1740051"/>
              <a:gd name="connsiteX2" fmla="*/ 1010387 w 1367468"/>
              <a:gd name="connsiteY2" fmla="*/ 1417198 h 1740051"/>
              <a:gd name="connsiteX3" fmla="*/ 0 w 1367468"/>
              <a:gd name="connsiteY3" fmla="*/ 1740051 h 1740051"/>
              <a:gd name="connsiteX0" fmla="*/ 649495 w 1312135"/>
              <a:gd name="connsiteY0" fmla="*/ 0 h 1740051"/>
              <a:gd name="connsiteX1" fmla="*/ 981491 w 1312135"/>
              <a:gd name="connsiteY1" fmla="*/ 158886 h 1740051"/>
              <a:gd name="connsiteX2" fmla="*/ 1307319 w 1312135"/>
              <a:gd name="connsiteY2" fmla="*/ 567324 h 1740051"/>
              <a:gd name="connsiteX3" fmla="*/ 1010387 w 1312135"/>
              <a:gd name="connsiteY3" fmla="*/ 1417198 h 1740051"/>
              <a:gd name="connsiteX4" fmla="*/ 0 w 1312135"/>
              <a:gd name="connsiteY4" fmla="*/ 1740051 h 1740051"/>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71417"/>
              <a:gd name="connsiteY0" fmla="*/ 0 h 1713344"/>
              <a:gd name="connsiteX1" fmla="*/ 981491 w 1371417"/>
              <a:gd name="connsiteY1" fmla="*/ 132179 h 1713344"/>
              <a:gd name="connsiteX2" fmla="*/ 1307319 w 1371417"/>
              <a:gd name="connsiteY2" fmla="*/ 540617 h 1713344"/>
              <a:gd name="connsiteX3" fmla="*/ 1010387 w 1371417"/>
              <a:gd name="connsiteY3" fmla="*/ 1390491 h 1713344"/>
              <a:gd name="connsiteX4" fmla="*/ 0 w 1371417"/>
              <a:gd name="connsiteY4" fmla="*/ 1713344 h 171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417" h="1713344">
                <a:moveTo>
                  <a:pt x="516868" y="0"/>
                </a:moveTo>
                <a:cubicBezTo>
                  <a:pt x="521884" y="4669"/>
                  <a:pt x="849749" y="42076"/>
                  <a:pt x="981491" y="132179"/>
                </a:cubicBezTo>
                <a:cubicBezTo>
                  <a:pt x="1113233" y="222282"/>
                  <a:pt x="1302503" y="330898"/>
                  <a:pt x="1307319" y="540617"/>
                </a:cubicBezTo>
                <a:cubicBezTo>
                  <a:pt x="1312135" y="750336"/>
                  <a:pt x="1371417" y="942234"/>
                  <a:pt x="1010387" y="1390491"/>
                </a:cubicBezTo>
                <a:cubicBezTo>
                  <a:pt x="819815" y="1580683"/>
                  <a:pt x="0" y="1713344"/>
                  <a:pt x="0" y="1713344"/>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oup 11"/>
          <p:cNvGrpSpPr/>
          <p:nvPr/>
        </p:nvGrpSpPr>
        <p:grpSpPr>
          <a:xfrm>
            <a:off x="1219200" y="873125"/>
            <a:ext cx="6869113" cy="5984875"/>
            <a:chOff x="1219200" y="873125"/>
            <a:chExt cx="6869113" cy="5984875"/>
          </a:xfrm>
        </p:grpSpPr>
        <p:grpSp>
          <p:nvGrpSpPr>
            <p:cNvPr id="13" name="Group 20"/>
            <p:cNvGrpSpPr/>
            <p:nvPr/>
          </p:nvGrpSpPr>
          <p:grpSpPr>
            <a:xfrm>
              <a:off x="1219200" y="873125"/>
              <a:ext cx="6869113" cy="5984875"/>
              <a:chOff x="1219200" y="873125"/>
              <a:chExt cx="6869113" cy="5984875"/>
            </a:xfrm>
          </p:grpSpPr>
          <p:pic>
            <p:nvPicPr>
              <p:cNvPr id="15" name="Picture 2" descr="Rock Cycle diagram 1"/>
              <p:cNvPicPr>
                <a:picLocks noChangeAspect="1" noChangeArrowheads="1"/>
              </p:cNvPicPr>
              <p:nvPr/>
            </p:nvPicPr>
            <p:blipFill>
              <a:blip r:embed="rId6"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7" name="Group 17"/>
              <p:cNvGrpSpPr/>
              <p:nvPr/>
            </p:nvGrpSpPr>
            <p:grpSpPr>
              <a:xfrm>
                <a:off x="2438400" y="2083565"/>
                <a:ext cx="4038600" cy="3021835"/>
                <a:chOff x="2438400" y="2083565"/>
                <a:chExt cx="4038600" cy="3021835"/>
              </a:xfrm>
            </p:grpSpPr>
            <p:pic>
              <p:nvPicPr>
                <p:cNvPr id="18" name="Picture 2" descr="Rock Cycle diagram 1"/>
                <p:cNvPicPr>
                  <a:picLocks noChangeAspect="1" noChangeArrowheads="1"/>
                </p:cNvPicPr>
                <p:nvPr/>
              </p:nvPicPr>
              <p:blipFill>
                <a:blip r:embed="rId6"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19" name="Picture 2" descr="Rock Cycle diagram 1"/>
                <p:cNvPicPr>
                  <a:picLocks noChangeAspect="1" noChangeArrowheads="1"/>
                </p:cNvPicPr>
                <p:nvPr/>
              </p:nvPicPr>
              <p:blipFill>
                <a:blip r:embed="rId6"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20" name="Picture 2" descr="Rock Cycle diagram 1"/>
                <p:cNvPicPr>
                  <a:picLocks noChangeAspect="1" noChangeArrowheads="1"/>
                </p:cNvPicPr>
                <p:nvPr/>
              </p:nvPicPr>
              <p:blipFill>
                <a:blip r:embed="rId6"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21" name="Picture 2" descr="Rock Cycle diagram 1"/>
                <p:cNvPicPr>
                  <a:picLocks noChangeAspect="1" noChangeArrowheads="1"/>
                </p:cNvPicPr>
                <p:nvPr/>
              </p:nvPicPr>
              <p:blipFill>
                <a:blip r:embed="rId6"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4" name="Picture 2" descr="Rock Cycle diagram 1"/>
            <p:cNvPicPr>
              <a:picLocks noChangeAspect="1" noChangeArrowheads="1"/>
            </p:cNvPicPr>
            <p:nvPr/>
          </p:nvPicPr>
          <p:blipFill>
            <a:blip r:embed="rId6"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1"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32" name="Rectangle 31"/>
          <p:cNvSpPr/>
          <p:nvPr/>
        </p:nvSpPr>
        <p:spPr>
          <a:xfrm>
            <a:off x="4800600" y="2667000"/>
            <a:ext cx="34290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grpSp>
        <p:nvGrpSpPr>
          <p:cNvPr id="35" name="Group 34"/>
          <p:cNvGrpSpPr/>
          <p:nvPr/>
        </p:nvGrpSpPr>
        <p:grpSpPr>
          <a:xfrm>
            <a:off x="1219200" y="1219200"/>
            <a:ext cx="6705600" cy="461665"/>
            <a:chOff x="1219200" y="1219200"/>
            <a:chExt cx="6705600" cy="461665"/>
          </a:xfrm>
        </p:grpSpPr>
        <p:cxnSp>
          <p:nvCxnSpPr>
            <p:cNvPr id="24" name="Straight Connector 23"/>
            <p:cNvCxnSpPr/>
            <p:nvPr/>
          </p:nvCxnSpPr>
          <p:spPr>
            <a:xfrm>
              <a:off x="1219200" y="1600200"/>
              <a:ext cx="6705600" cy="1588"/>
            </a:xfrm>
            <a:prstGeom prst="line">
              <a:avLst/>
            </a:prstGeom>
            <a:ln w="76200">
              <a:solidFill>
                <a:schemeClr val="bg2">
                  <a:lumMod val="50000"/>
                </a:schemeClr>
              </a:solidFill>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10000" y="1219200"/>
              <a:ext cx="1656864" cy="461665"/>
            </a:xfrm>
            <a:prstGeom prst="rect">
              <a:avLst/>
            </a:prstGeom>
            <a:noFill/>
          </p:spPr>
          <p:txBody>
            <a:bodyPr wrap="none" rtlCol="0">
              <a:spAutoFit/>
            </a:bodyPr>
            <a:lstStyle/>
            <a:p>
              <a:r>
                <a:rPr lang="en-US" sz="2400" b="1" dirty="0" smtClean="0">
                  <a:solidFill>
                    <a:srgbClr val="7D7447"/>
                  </a:solidFill>
                  <a:effectLst>
                    <a:outerShdw dist="38100" dir="7200000" algn="ctr" rotWithShape="0">
                      <a:schemeClr val="bg1"/>
                    </a:outerShdw>
                  </a:effectLst>
                  <a:latin typeface="Arial" pitchFamily="34" charset="0"/>
                  <a:cs typeface="Arial" pitchFamily="34" charset="0"/>
                </a:rPr>
                <a:t>SURFACE</a:t>
              </a:r>
              <a:endParaRPr lang="en-US" sz="2400" b="1" dirty="0">
                <a:solidFill>
                  <a:srgbClr val="7D7447"/>
                </a:solidFill>
                <a:effectLst>
                  <a:outerShdw dist="38100" dir="7200000" algn="ctr" rotWithShape="0">
                    <a:schemeClr val="bg1"/>
                  </a:outerShdw>
                </a:effectLst>
                <a:latin typeface="Arial" pitchFamily="34" charset="0"/>
                <a:cs typeface="Arial" pitchFamily="34" charset="0"/>
              </a:endParaRPr>
            </a:p>
          </p:txBody>
        </p:sp>
      </p:grpSp>
      <p:sp>
        <p:nvSpPr>
          <p:cNvPr id="29" name="TextBox 28"/>
          <p:cNvSpPr txBox="1"/>
          <p:nvPr/>
        </p:nvSpPr>
        <p:spPr>
          <a:xfrm>
            <a:off x="4105779" y="4495800"/>
            <a:ext cx="1228221" cy="461665"/>
          </a:xfrm>
          <a:prstGeom prst="rect">
            <a:avLst/>
          </a:prstGeom>
          <a:noFill/>
        </p:spPr>
        <p:txBody>
          <a:bodyPr wrap="none" rtlCol="0">
            <a:spAutoFit/>
          </a:bodyPr>
          <a:lstStyle/>
          <a:p>
            <a:r>
              <a:rPr lang="en-US" sz="2400" b="1" dirty="0" smtClean="0">
                <a:solidFill>
                  <a:srgbClr val="403B24"/>
                </a:solidFill>
                <a:effectLst>
                  <a:outerShdw dist="38100" dir="7200000" algn="ctr" rotWithShape="0">
                    <a:schemeClr val="bg1"/>
                  </a:outerShdw>
                </a:effectLst>
                <a:latin typeface="Arial" pitchFamily="34" charset="0"/>
                <a:cs typeface="Arial" pitchFamily="34" charset="0"/>
              </a:rPr>
              <a:t>DEPTH</a:t>
            </a:r>
            <a:endParaRPr lang="en-US" sz="2400" b="1" dirty="0">
              <a:solidFill>
                <a:srgbClr val="403B24"/>
              </a:solidFill>
              <a:effectLst>
                <a:outerShdw dist="38100" dir="7200000" algn="ctr" rotWithShape="0">
                  <a:schemeClr val="bg1"/>
                </a:outerShdw>
              </a:effectLst>
              <a:latin typeface="Arial" pitchFamily="34" charset="0"/>
              <a:cs typeface="Arial" pitchFamily="34" charset="0"/>
            </a:endParaRPr>
          </a:p>
        </p:txBody>
      </p:sp>
      <p:sp>
        <p:nvSpPr>
          <p:cNvPr id="34" name="Curved Left Arrow 33"/>
          <p:cNvSpPr/>
          <p:nvPr/>
        </p:nvSpPr>
        <p:spPr>
          <a:xfrm>
            <a:off x="5486400" y="1295400"/>
            <a:ext cx="2209800" cy="3962400"/>
          </a:xfrm>
          <a:prstGeom prst="curvedLeftArrow">
            <a:avLst/>
          </a:prstGeom>
          <a:gradFill>
            <a:gsLst>
              <a:gs pos="0">
                <a:srgbClr val="D6B19C"/>
              </a:gs>
              <a:gs pos="30000">
                <a:srgbClr val="D49E6C"/>
              </a:gs>
              <a:gs pos="70000">
                <a:srgbClr val="A65528"/>
              </a:gs>
              <a:gs pos="100000">
                <a:srgbClr val="663012"/>
              </a:gs>
            </a:gsLst>
            <a:lin ang="5400000" scaled="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Left Arrow 35"/>
          <p:cNvSpPr/>
          <p:nvPr/>
        </p:nvSpPr>
        <p:spPr>
          <a:xfrm flipH="1" flipV="1">
            <a:off x="1676400" y="990600"/>
            <a:ext cx="2133600" cy="3962400"/>
          </a:xfrm>
          <a:prstGeom prst="curvedLeftArrow">
            <a:avLst/>
          </a:prstGeom>
          <a:gradFill flip="none" rotWithShape="1">
            <a:gsLst>
              <a:gs pos="0">
                <a:srgbClr val="D6B19C"/>
              </a:gs>
              <a:gs pos="30000">
                <a:srgbClr val="D49E6C"/>
              </a:gs>
              <a:gs pos="70000">
                <a:srgbClr val="A65528"/>
              </a:gs>
              <a:gs pos="100000">
                <a:srgbClr val="663012"/>
              </a:gs>
            </a:gsLst>
            <a:lin ang="13800000" scaled="0"/>
            <a:tileRect/>
          </a:gradFill>
          <a:ln>
            <a:solidFill>
              <a:schemeClr val="accent6">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0"/>
                                        </p:tgtEl>
                                      </p:cBhvr>
                                    </p:animEffect>
                                    <p:set>
                                      <p:cBhvr>
                                        <p:cTn id="28" dur="1" fill="hold">
                                          <p:stCondLst>
                                            <p:cond delay="9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Effect transition="in" filter="fade">
                                      <p:cBhvr>
                                        <p:cTn id="42" dur="1000"/>
                                        <p:tgtEl>
                                          <p:spTgt spid="2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2000"/>
                                        <p:tgtEl>
                                          <p:spTgt spid="34"/>
                                        </p:tgtEl>
                                      </p:cBhvr>
                                    </p:animEffect>
                                  </p:childTnLst>
                                </p:cTn>
                              </p:par>
                              <p:par>
                                <p:cTn id="57" presetID="53" presetClass="entr" presetSubtype="0" fill="hold" grpId="0" nodeType="withEffect">
                                  <p:stCondLst>
                                    <p:cond delay="150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animEffect transition="in" filter="fade">
                                      <p:cBhvr>
                                        <p:cTn id="61" dur="500"/>
                                        <p:tgtEl>
                                          <p:spTgt spid="29"/>
                                        </p:tgtEl>
                                      </p:cBhvr>
                                    </p:animEffect>
                                  </p:childTnLst>
                                </p:cTn>
                              </p:par>
                              <p:par>
                                <p:cTn id="62" presetID="22" presetClass="entr" presetSubtype="4" fill="hold" grpId="0" nodeType="withEffect">
                                  <p:stCondLst>
                                    <p:cond delay="200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20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36"/>
                                        </p:tgtEl>
                                      </p:cBhvr>
                                    </p:animEffect>
                                    <p:set>
                                      <p:cBhvr>
                                        <p:cTn id="69" dur="1" fill="hold">
                                          <p:stCondLst>
                                            <p:cond delay="999"/>
                                          </p:stCondLst>
                                        </p:cTn>
                                        <p:tgtEl>
                                          <p:spTgt spid="3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4"/>
                                        </p:tgtEl>
                                      </p:cBhvr>
                                    </p:animEffect>
                                    <p:set>
                                      <p:cBhvr>
                                        <p:cTn id="72" dur="1" fill="hold">
                                          <p:stCondLst>
                                            <p:cond delay="999"/>
                                          </p:stCondLst>
                                        </p:cTn>
                                        <p:tgtEl>
                                          <p:spTgt spid="3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29"/>
                                        </p:tgtEl>
                                      </p:cBhvr>
                                    </p:animEffect>
                                    <p:set>
                                      <p:cBhvr>
                                        <p:cTn id="78" dur="1" fill="hold">
                                          <p:stCondLst>
                                            <p:cond delay="999"/>
                                          </p:stCondLst>
                                        </p:cTn>
                                        <p:tgtEl>
                                          <p:spTgt spid="29"/>
                                        </p:tgtEl>
                                        <p:attrNameLst>
                                          <p:attrName>style.visibility</p:attrName>
                                        </p:attrNameLst>
                                      </p:cBhvr>
                                      <p:to>
                                        <p:strVal val="hidden"/>
                                      </p:to>
                                    </p:se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1" animBg="1"/>
      <p:bldP spid="22" grpId="0" animBg="1"/>
      <p:bldP spid="29" grpId="0"/>
      <p:bldP spid="29" grpId="1"/>
      <p:bldP spid="34" grpId="0" animBg="1"/>
      <p:bldP spid="34" grpId="1" animBg="1"/>
      <p:bldP spid="36" grpId="0" animBg="1"/>
      <p:bldP spid="3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19200" y="873125"/>
            <a:ext cx="6869113" cy="5984875"/>
            <a:chOff x="1219200" y="873125"/>
            <a:chExt cx="6869113" cy="5984875"/>
          </a:xfrm>
        </p:grpSpPr>
        <p:grpSp>
          <p:nvGrpSpPr>
            <p:cNvPr id="28" name="Group 20"/>
            <p:cNvGrpSpPr/>
            <p:nvPr/>
          </p:nvGrpSpPr>
          <p:grpSpPr>
            <a:xfrm>
              <a:off x="1219200" y="873125"/>
              <a:ext cx="6869113" cy="5984875"/>
              <a:chOff x="1219200" y="873125"/>
              <a:chExt cx="6869113" cy="5984875"/>
            </a:xfrm>
          </p:grpSpPr>
          <p:pic>
            <p:nvPicPr>
              <p:cNvPr id="30"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1" name="Group 17"/>
              <p:cNvGrpSpPr/>
              <p:nvPr/>
            </p:nvGrpSpPr>
            <p:grpSpPr>
              <a:xfrm>
                <a:off x="2438400" y="2083565"/>
                <a:ext cx="4038600" cy="3021835"/>
                <a:chOff x="2438400" y="2083565"/>
                <a:chExt cx="4038600" cy="3021835"/>
              </a:xfrm>
            </p:grpSpPr>
            <p:pic>
              <p:nvPicPr>
                <p:cNvPr id="32"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3"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4"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5"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29"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6"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27" name="Rectangle 26"/>
          <p:cNvSpPr/>
          <p:nvPr/>
        </p:nvSpPr>
        <p:spPr>
          <a:xfrm>
            <a:off x="4800600" y="2667000"/>
            <a:ext cx="34290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3" name="Text Box 6"/>
          <p:cNvSpPr txBox="1">
            <a:spLocks noChangeArrowheads="1"/>
          </p:cNvSpPr>
          <p:nvPr/>
        </p:nvSpPr>
        <p:spPr bwMode="auto">
          <a:xfrm>
            <a:off x="7875588" y="2667000"/>
            <a:ext cx="1268412" cy="1016000"/>
          </a:xfrm>
          <a:prstGeom prst="rect">
            <a:avLst/>
          </a:prstGeom>
          <a:solidFill>
            <a:srgbClr val="FF0000"/>
          </a:solidFill>
          <a:ln w="76200">
            <a:solidFill>
              <a:schemeClr val="tx1"/>
            </a:solidFill>
            <a:miter lim="800000"/>
            <a:headEnd/>
            <a:tailEnd/>
          </a:ln>
        </p:spPr>
        <p:txBody>
          <a:bodyPr wrap="none">
            <a:spAutoFit/>
          </a:bodyPr>
          <a:lstStyle/>
          <a:p>
            <a:r>
              <a:rPr lang="en-US" sz="2000" b="1"/>
              <a:t>Burial: </a:t>
            </a:r>
          </a:p>
          <a:p>
            <a:r>
              <a:rPr lang="en-US" sz="2000" b="1"/>
              <a:t>heat</a:t>
            </a:r>
          </a:p>
          <a:p>
            <a:r>
              <a:rPr lang="en-US" sz="2000" b="1"/>
              <a:t>pressure</a:t>
            </a:r>
          </a:p>
        </p:txBody>
      </p:sp>
      <p:sp>
        <p:nvSpPr>
          <p:cNvPr id="15" name="TextBox 14"/>
          <p:cNvSpPr txBox="1">
            <a:spLocks noChangeArrowheads="1"/>
          </p:cNvSpPr>
          <p:nvPr/>
        </p:nvSpPr>
        <p:spPr bwMode="auto">
          <a:xfrm>
            <a:off x="7239000" y="1905000"/>
            <a:ext cx="1481138" cy="400050"/>
          </a:xfrm>
          <a:prstGeom prst="rect">
            <a:avLst/>
          </a:prstGeom>
          <a:solidFill>
            <a:srgbClr val="FFFF00"/>
          </a:solidFill>
          <a:ln w="9525">
            <a:noFill/>
            <a:miter lim="800000"/>
            <a:headEnd/>
            <a:tailEnd/>
          </a:ln>
        </p:spPr>
        <p:txBody>
          <a:bodyPr wrap="none">
            <a:spAutoFit/>
          </a:bodyPr>
          <a:lstStyle/>
          <a:p>
            <a:r>
              <a:rPr lang="en-US" sz="2000" b="1"/>
              <a:t>Sediments</a:t>
            </a:r>
          </a:p>
        </p:txBody>
      </p:sp>
      <p:sp>
        <p:nvSpPr>
          <p:cNvPr id="17" name="Freeform 16"/>
          <p:cNvSpPr/>
          <p:nvPr/>
        </p:nvSpPr>
        <p:spPr>
          <a:xfrm>
            <a:off x="7021513" y="2605088"/>
            <a:ext cx="522287" cy="1509712"/>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Lst>
            <a:ahLst/>
            <a:cxnLst>
              <a:cxn ang="0">
                <a:pos x="connsiteX0" y="connsiteY0"/>
              </a:cxn>
              <a:cxn ang="0">
                <a:pos x="connsiteX1" y="connsiteY1"/>
              </a:cxn>
              <a:cxn ang="0">
                <a:pos x="connsiteX2" y="connsiteY2"/>
              </a:cxn>
              <a:cxn ang="0">
                <a:pos x="connsiteX3" y="connsiteY3"/>
              </a:cxn>
            </a:cxnLst>
            <a:rect l="l" t="t" r="r" b="b"/>
            <a:pathLst>
              <a:path w="566467" h="1362974">
                <a:moveTo>
                  <a:pt x="0" y="0"/>
                </a:moveTo>
                <a:cubicBezTo>
                  <a:pt x="169653" y="142336"/>
                  <a:pt x="339306" y="284672"/>
                  <a:pt x="431321" y="465827"/>
                </a:cubicBezTo>
                <a:cubicBezTo>
                  <a:pt x="523336" y="646982"/>
                  <a:pt x="537713" y="937405"/>
                  <a:pt x="552090" y="1086929"/>
                </a:cubicBezTo>
                <a:cubicBezTo>
                  <a:pt x="566467" y="1236453"/>
                  <a:pt x="517585" y="1362974"/>
                  <a:pt x="517585" y="1362974"/>
                </a:cubicBezTo>
              </a:path>
            </a:pathLst>
          </a:custGeom>
          <a:ln w="152400">
            <a:solidFill>
              <a:srgbClr val="FF0000"/>
            </a:solidFill>
            <a:tailEnd type="triangle" w="med" len="med"/>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9" name="Freeform 18"/>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noFill/>
            <a:ln w="152400">
              <a:solidFill>
                <a:schemeClr val="tx1"/>
              </a:solidFill>
              <a:tailEnd type="triangle" w="med" len="med"/>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pic>
        <p:nvPicPr>
          <p:cNvPr id="21" name="Picture 2" descr="Rock Cycle diagram 1"/>
          <p:cNvPicPr>
            <a:picLocks noChangeAspect="1" noChangeArrowheads="1"/>
          </p:cNvPicPr>
          <p:nvPr/>
        </p:nvPicPr>
        <p:blipFill>
          <a:blip r:embed="rId3" cstate="print">
            <a:lum bright="-18000"/>
          </a:blip>
          <a:srcRect l="68037" t="12991" r="12366" b="71304"/>
          <a:stretch>
            <a:fillRect/>
          </a:stretch>
        </p:blipFill>
        <p:spPr bwMode="auto">
          <a:xfrm>
            <a:off x="3576638" y="304800"/>
            <a:ext cx="5567362" cy="3886200"/>
          </a:xfrm>
          <a:prstGeom prst="rect">
            <a:avLst/>
          </a:prstGeom>
          <a:noFill/>
          <a:ln w="76200">
            <a:solidFill>
              <a:schemeClr val="bg1"/>
            </a:solidFill>
            <a:miter lim="800000"/>
            <a:headEnd/>
            <a:tailEnd/>
          </a:ln>
        </p:spPr>
      </p:pic>
      <p:sp>
        <p:nvSpPr>
          <p:cNvPr id="23" name="TextBox 22"/>
          <p:cNvSpPr txBox="1"/>
          <p:nvPr/>
        </p:nvSpPr>
        <p:spPr>
          <a:xfrm>
            <a:off x="1219200" y="4572000"/>
            <a:ext cx="2590800" cy="708025"/>
          </a:xfrm>
          <a:prstGeom prst="rect">
            <a:avLst/>
          </a:prstGeom>
          <a:noFill/>
        </p:spPr>
        <p:txBody>
          <a:bodyPr wrap="none">
            <a:spAutoFit/>
          </a:bodyPr>
          <a:lstStyle/>
          <a:p>
            <a:pPr>
              <a:defRPr/>
            </a:pPr>
            <a:r>
              <a:rPr lang="en-US" sz="4000" b="1" dirty="0">
                <a:solidFill>
                  <a:srgbClr val="FFFF00"/>
                </a:solidFill>
                <a:effectLst>
                  <a:outerShdw blurRad="50800" dist="50800" dir="5400000" algn="ctr" rotWithShape="0">
                    <a:schemeClr val="tx1"/>
                  </a:outerShdw>
                </a:effectLst>
                <a:latin typeface="Tempus Sans ITC" pitchFamily="82" charset="0"/>
                <a:cs typeface="Arial" pitchFamily="34" charset="0"/>
              </a:rPr>
              <a:t>clay (mud)</a:t>
            </a:r>
          </a:p>
        </p:txBody>
      </p:sp>
      <p:sp>
        <p:nvSpPr>
          <p:cNvPr id="24" name="TextBox 23"/>
          <p:cNvSpPr txBox="1"/>
          <p:nvPr/>
        </p:nvSpPr>
        <p:spPr>
          <a:xfrm>
            <a:off x="2133600" y="3429000"/>
            <a:ext cx="1144588" cy="708025"/>
          </a:xfrm>
          <a:prstGeom prst="rect">
            <a:avLst/>
          </a:prstGeom>
          <a:noFill/>
        </p:spPr>
        <p:txBody>
          <a:bodyPr wrap="none">
            <a:spAutoFit/>
          </a:bodyPr>
          <a:lstStyle/>
          <a:p>
            <a:pPr>
              <a:defRPr/>
            </a:pPr>
            <a:r>
              <a:rPr lang="en-US" sz="4000" b="1" dirty="0">
                <a:solidFill>
                  <a:srgbClr val="FFFF00"/>
                </a:solidFill>
                <a:effectLst>
                  <a:outerShdw blurRad="50800" dist="50800" dir="5400000" algn="ctr" rotWithShape="0">
                    <a:schemeClr val="tx1"/>
                  </a:outerShdw>
                </a:effectLst>
                <a:latin typeface="Tempus Sans ITC" pitchFamily="82" charset="0"/>
                <a:cs typeface="Arial" pitchFamily="34" charset="0"/>
              </a:rPr>
              <a:t>sand</a:t>
            </a:r>
          </a:p>
        </p:txBody>
      </p:sp>
      <p:sp>
        <p:nvSpPr>
          <p:cNvPr id="25" name="TextBox 24"/>
          <p:cNvSpPr txBox="1"/>
          <p:nvPr/>
        </p:nvSpPr>
        <p:spPr>
          <a:xfrm>
            <a:off x="533400" y="2362200"/>
            <a:ext cx="4464050" cy="646113"/>
          </a:xfrm>
          <a:prstGeom prst="rect">
            <a:avLst/>
          </a:prstGeom>
          <a:noFill/>
        </p:spPr>
        <p:txBody>
          <a:bodyPr wrap="none">
            <a:spAutoFit/>
          </a:bodyPr>
          <a:lstStyle/>
          <a:p>
            <a:pPr>
              <a:defRPr/>
            </a:pPr>
            <a:r>
              <a:rPr lang="en-US" sz="3600" b="1" dirty="0">
                <a:solidFill>
                  <a:srgbClr val="FFFF00"/>
                </a:solidFill>
                <a:effectLst>
                  <a:outerShdw blurRad="50800" dist="50800" dir="5400000" algn="ctr" rotWithShape="0">
                    <a:schemeClr val="tx1"/>
                  </a:outerShdw>
                </a:effectLst>
                <a:latin typeface="Tempus Sans ITC" pitchFamily="82" charset="0"/>
                <a:cs typeface="Arial" pitchFamily="34" charset="0"/>
              </a:rPr>
              <a:t>seashells &amp; shell debris</a:t>
            </a:r>
          </a:p>
        </p:txBody>
      </p:sp>
      <p:sp>
        <p:nvSpPr>
          <p:cNvPr id="26" name="Text Box 5"/>
          <p:cNvSpPr txBox="1">
            <a:spLocks noChangeArrowheads="1"/>
          </p:cNvSpPr>
          <p:nvPr/>
        </p:nvSpPr>
        <p:spPr bwMode="auto">
          <a:xfrm>
            <a:off x="6934200" y="4854575"/>
            <a:ext cx="1752600" cy="708025"/>
          </a:xfrm>
          <a:prstGeom prst="rect">
            <a:avLst/>
          </a:prstGeom>
          <a:solidFill>
            <a:srgbClr val="00B050"/>
          </a:solidFill>
          <a:ln w="76200">
            <a:noFill/>
            <a:miter lim="800000"/>
            <a:headEnd/>
            <a:tailEnd/>
          </a:ln>
        </p:spPr>
        <p:txBody>
          <a:bodyPr>
            <a:spAutoFit/>
          </a:bodyPr>
          <a:lstStyle/>
          <a:p>
            <a:pPr algn="ctr"/>
            <a:r>
              <a:rPr lang="en-US" sz="2000" b="1" dirty="0"/>
              <a:t>Sedimentary</a:t>
            </a:r>
          </a:p>
          <a:p>
            <a:pPr algn="ctr"/>
            <a:r>
              <a:rPr lang="en-US" sz="2000" b="1" dirty="0"/>
              <a:t>Rocks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35" presetClass="path" presetSubtype="0" accel="50000" decel="50000" fill="hold" nodeType="withEffect">
                                  <p:stCondLst>
                                    <p:cond delay="0"/>
                                  </p:stCondLst>
                                  <p:childTnLst>
                                    <p:animMotion origin="layout" path="M 3.88889E-6 1.15607E-6 L -0.35382 0.14983 " pathEditMode="relative" rAng="0" ptsTypes="AA">
                                      <p:cBhvr>
                                        <p:cTn id="21" dur="1000" fill="hold"/>
                                        <p:tgtEl>
                                          <p:spTgt spid="21"/>
                                        </p:tgtEl>
                                        <p:attrNameLst>
                                          <p:attrName>ppt_x</p:attrName>
                                          <p:attrName>ppt_y</p:attrName>
                                        </p:attrNameLst>
                                      </p:cBhvr>
                                      <p:rCtr x="-177" y="75"/>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1000"/>
                                        <p:tgtEl>
                                          <p:spTgt spid="21"/>
                                        </p:tgtEl>
                                        <p:attrNameLst>
                                          <p:attrName>ppt_w</p:attrName>
                                        </p:attrNameLst>
                                      </p:cBhvr>
                                      <p:tavLst>
                                        <p:tav tm="0">
                                          <p:val>
                                            <p:strVal val="ppt_w"/>
                                          </p:val>
                                        </p:tav>
                                        <p:tav tm="100000">
                                          <p:val>
                                            <p:fltVal val="0"/>
                                          </p:val>
                                        </p:tav>
                                      </p:tavLst>
                                    </p:anim>
                                    <p:anim calcmode="lin" valueType="num">
                                      <p:cBhvr>
                                        <p:cTn id="41" dur="1000"/>
                                        <p:tgtEl>
                                          <p:spTgt spid="21"/>
                                        </p:tgtEl>
                                        <p:attrNameLst>
                                          <p:attrName>ppt_h</p:attrName>
                                        </p:attrNameLst>
                                      </p:cBhvr>
                                      <p:tavLst>
                                        <p:tav tm="0">
                                          <p:val>
                                            <p:strVal val="ppt_h"/>
                                          </p:val>
                                        </p:tav>
                                        <p:tav tm="100000">
                                          <p:val>
                                            <p:fltVal val="0"/>
                                          </p:val>
                                        </p:tav>
                                      </p:tavLst>
                                    </p:anim>
                                    <p:animEffect transition="out" filter="fade">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cTn>
                              </p:par>
                              <p:par>
                                <p:cTn id="44" presetID="63" presetClass="path" presetSubtype="0" accel="50000" decel="50000" fill="hold" nodeType="withEffect">
                                  <p:stCondLst>
                                    <p:cond delay="0"/>
                                  </p:stCondLst>
                                  <p:childTnLst>
                                    <p:animMotion origin="layout" path="M -0.35382 0.14983 L -0.00382 -0.00555 " pathEditMode="relative" rAng="0" ptsTypes="AA">
                                      <p:cBhvr>
                                        <p:cTn id="45" dur="1000" fill="hold"/>
                                        <p:tgtEl>
                                          <p:spTgt spid="21"/>
                                        </p:tgtEl>
                                        <p:attrNameLst>
                                          <p:attrName>ppt_x</p:attrName>
                                          <p:attrName>ppt_y</p:attrName>
                                        </p:attrNameLst>
                                      </p:cBhvr>
                                      <p:rCtr x="175" y="-78"/>
                                    </p:animMotion>
                                  </p:childTnLst>
                                </p:cTn>
                              </p:par>
                              <p:par>
                                <p:cTn id="46" presetID="1" presetClass="exit" presetSubtype="0" fill="hold" grpId="1"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3"/>
                                        </p:tgtEl>
                                        <p:attrNameLst>
                                          <p:attrName>style.visibility</p:attrName>
                                        </p:attrNameLst>
                                      </p:cBhvr>
                                      <p:to>
                                        <p:strVal val="hidden"/>
                                      </p:to>
                                    </p:se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000"/>
                                        <p:tgtEl>
                                          <p:spTgt spid="13"/>
                                        </p:tgtEl>
                                      </p:cBhvr>
                                    </p:animEffect>
                                  </p:childTnLst>
                                </p:cTn>
                              </p:par>
                              <p:par>
                                <p:cTn id="56" presetID="22" presetClass="exit" presetSubtype="1" fill="hold" grpId="0" nodeType="withEffect">
                                  <p:stCondLst>
                                    <p:cond delay="0"/>
                                  </p:stCondLst>
                                  <p:childTnLst>
                                    <p:animEffect transition="out" filter="wipe(up)">
                                      <p:cBhvr>
                                        <p:cTn id="57" dur="2000"/>
                                        <p:tgtEl>
                                          <p:spTgt spid="27"/>
                                        </p:tgtEl>
                                      </p:cBhvr>
                                    </p:animEffect>
                                    <p:set>
                                      <p:cBhvr>
                                        <p:cTn id="58" dur="1" fill="hold">
                                          <p:stCondLst>
                                            <p:cond delay="1999"/>
                                          </p:stCondLst>
                                        </p:cTn>
                                        <p:tgtEl>
                                          <p:spTgt spid="27"/>
                                        </p:tgtEl>
                                        <p:attrNameLst>
                                          <p:attrName>style.visibility</p:attrName>
                                        </p:attrNameLst>
                                      </p:cBhvr>
                                      <p:to>
                                        <p:strVal val="hidden"/>
                                      </p:to>
                                    </p:set>
                                  </p:childTnLst>
                                </p:cTn>
                              </p:par>
                              <p:par>
                                <p:cTn id="59" presetID="22" presetClass="entr" presetSubtype="1"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3" grpId="0"/>
      <p:bldP spid="23" grpId="1"/>
      <p:bldP spid="24" grpId="0"/>
      <p:bldP spid="24" grpId="1"/>
      <p:bldP spid="25" grpId="0"/>
      <p:bldP spid="25" grpId="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219200" y="873125"/>
            <a:ext cx="6869113" cy="5984875"/>
            <a:chOff x="1219200" y="873125"/>
            <a:chExt cx="6869113" cy="5984875"/>
          </a:xfrm>
        </p:grpSpPr>
        <p:grpSp>
          <p:nvGrpSpPr>
            <p:cNvPr id="36" name="Group 20"/>
            <p:cNvGrpSpPr/>
            <p:nvPr/>
          </p:nvGrpSpPr>
          <p:grpSpPr>
            <a:xfrm>
              <a:off x="1219200" y="873125"/>
              <a:ext cx="6869113" cy="5984875"/>
              <a:chOff x="1219200" y="873125"/>
              <a:chExt cx="6869113" cy="5984875"/>
            </a:xfrm>
          </p:grpSpPr>
          <p:pic>
            <p:nvPicPr>
              <p:cNvPr id="38"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9" name="Group 17"/>
              <p:cNvGrpSpPr/>
              <p:nvPr/>
            </p:nvGrpSpPr>
            <p:grpSpPr>
              <a:xfrm>
                <a:off x="2438400" y="2083565"/>
                <a:ext cx="4038600" cy="3021835"/>
                <a:chOff x="2438400" y="2083565"/>
                <a:chExt cx="4038600" cy="3021835"/>
              </a:xfrm>
            </p:grpSpPr>
            <p:pic>
              <p:nvPicPr>
                <p:cNvPr id="40"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41"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42"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43"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37"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6147" name="Freeform 4"/>
          <p:cNvSpPr>
            <a:spLocks/>
          </p:cNvSpPr>
          <p:nvPr/>
        </p:nvSpPr>
        <p:spPr bwMode="white">
          <a:xfrm>
            <a:off x="1219200" y="1648324"/>
            <a:ext cx="3658295" cy="4371476"/>
          </a:xfrm>
          <a:custGeom>
            <a:avLst/>
            <a:gdLst>
              <a:gd name="T0" fmla="*/ 1407920172 w 10000"/>
              <a:gd name="T1" fmla="*/ 0 h 9871"/>
              <a:gd name="T2" fmla="*/ 1407920172 w 10000"/>
              <a:gd name="T3" fmla="*/ 394861881 h 9871"/>
              <a:gd name="T4" fmla="*/ 1834798680 w 10000"/>
              <a:gd name="T5" fmla="*/ 394861881 h 9871"/>
              <a:gd name="T6" fmla="*/ 1834798680 w 10000"/>
              <a:gd name="T7" fmla="*/ 1491165671 h 9871"/>
              <a:gd name="T8" fmla="*/ 2147483647 w 10000"/>
              <a:gd name="T9" fmla="*/ 1491165671 h 9871"/>
              <a:gd name="T10" fmla="*/ 2147483647 w 10000"/>
              <a:gd name="T11" fmla="*/ 2010157744 h 9871"/>
              <a:gd name="T12" fmla="*/ 1127585672 w 10000"/>
              <a:gd name="T13" fmla="*/ 2010157744 h 9871"/>
              <a:gd name="T14" fmla="*/ 1127585672 w 10000"/>
              <a:gd name="T15" fmla="*/ 2147483647 h 9871"/>
              <a:gd name="T16" fmla="*/ 0 w 10000"/>
              <a:gd name="T17" fmla="*/ 2147483647 h 9871"/>
              <a:gd name="T18" fmla="*/ 0 w 10000"/>
              <a:gd name="T19" fmla="*/ 0 h 9871"/>
              <a:gd name="T20" fmla="*/ 1407920172 w 10000"/>
              <a:gd name="T21" fmla="*/ 0 h 98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9871"/>
              <a:gd name="T35" fmla="*/ 10000 w 10000"/>
              <a:gd name="T36" fmla="*/ 9871 h 9871"/>
              <a:gd name="connsiteX0" fmla="*/ 5409 w 10000"/>
              <a:gd name="connsiteY0" fmla="*/ 0 h 9871"/>
              <a:gd name="connsiteX1" fmla="*/ 5409 w 10000"/>
              <a:gd name="connsiteY1" fmla="*/ 1476 h 9871"/>
              <a:gd name="connsiteX2" fmla="*/ 7049 w 10000"/>
              <a:gd name="connsiteY2" fmla="*/ 1476 h 9871"/>
              <a:gd name="connsiteX3" fmla="*/ 7049 w 10000"/>
              <a:gd name="connsiteY3" fmla="*/ 5574 h 9871"/>
              <a:gd name="connsiteX4" fmla="*/ 10000 w 10000"/>
              <a:gd name="connsiteY4" fmla="*/ 5574 h 9871"/>
              <a:gd name="connsiteX5" fmla="*/ 7170 w 10000"/>
              <a:gd name="connsiteY5" fmla="*/ 7514 h 9871"/>
              <a:gd name="connsiteX6" fmla="*/ 4332 w 10000"/>
              <a:gd name="connsiteY6" fmla="*/ 7514 h 9871"/>
              <a:gd name="connsiteX7" fmla="*/ 4332 w 10000"/>
              <a:gd name="connsiteY7" fmla="*/ 9871 h 9871"/>
              <a:gd name="connsiteX8" fmla="*/ 0 w 10000"/>
              <a:gd name="connsiteY8" fmla="*/ 9871 h 9871"/>
              <a:gd name="connsiteX9" fmla="*/ 0 w 10000"/>
              <a:gd name="connsiteY9" fmla="*/ 0 h 9871"/>
              <a:gd name="connsiteX10" fmla="*/ 5409 w 10000"/>
              <a:gd name="connsiteY10" fmla="*/ 0 h 9871"/>
              <a:gd name="connsiteX0" fmla="*/ 5409 w 7170"/>
              <a:gd name="connsiteY0" fmla="*/ 0 h 9871"/>
              <a:gd name="connsiteX1" fmla="*/ 5409 w 7170"/>
              <a:gd name="connsiteY1" fmla="*/ 1476 h 9871"/>
              <a:gd name="connsiteX2" fmla="*/ 7049 w 7170"/>
              <a:gd name="connsiteY2" fmla="*/ 1476 h 9871"/>
              <a:gd name="connsiteX3" fmla="*/ 7049 w 7170"/>
              <a:gd name="connsiteY3" fmla="*/ 5574 h 9871"/>
              <a:gd name="connsiteX4" fmla="*/ 7170 w 7170"/>
              <a:gd name="connsiteY4" fmla="*/ 7514 h 9871"/>
              <a:gd name="connsiteX5" fmla="*/ 4332 w 7170"/>
              <a:gd name="connsiteY5" fmla="*/ 7514 h 9871"/>
              <a:gd name="connsiteX6" fmla="*/ 4332 w 7170"/>
              <a:gd name="connsiteY6" fmla="*/ 9871 h 9871"/>
              <a:gd name="connsiteX7" fmla="*/ 0 w 7170"/>
              <a:gd name="connsiteY7" fmla="*/ 9871 h 9871"/>
              <a:gd name="connsiteX8" fmla="*/ 0 w 7170"/>
              <a:gd name="connsiteY8" fmla="*/ 0 h 9871"/>
              <a:gd name="connsiteX9" fmla="*/ 5409 w 7170"/>
              <a:gd name="connsiteY9" fmla="*/ 0 h 9871"/>
              <a:gd name="connsiteX0" fmla="*/ 5409 w 7170"/>
              <a:gd name="connsiteY0" fmla="*/ 0 h 9871"/>
              <a:gd name="connsiteX1" fmla="*/ 5409 w 7170"/>
              <a:gd name="connsiteY1" fmla="*/ 1476 h 9871"/>
              <a:gd name="connsiteX2" fmla="*/ 7049 w 7170"/>
              <a:gd name="connsiteY2" fmla="*/ 1476 h 9871"/>
              <a:gd name="connsiteX3" fmla="*/ 7049 w 7170"/>
              <a:gd name="connsiteY3" fmla="*/ 5574 h 9871"/>
              <a:gd name="connsiteX4" fmla="*/ 7170 w 7170"/>
              <a:gd name="connsiteY4" fmla="*/ 7514 h 9871"/>
              <a:gd name="connsiteX5" fmla="*/ 4332 w 7170"/>
              <a:gd name="connsiteY5" fmla="*/ 7514 h 9871"/>
              <a:gd name="connsiteX6" fmla="*/ 4332 w 7170"/>
              <a:gd name="connsiteY6" fmla="*/ 9871 h 9871"/>
              <a:gd name="connsiteX7" fmla="*/ 0 w 7170"/>
              <a:gd name="connsiteY7" fmla="*/ 9871 h 9871"/>
              <a:gd name="connsiteX8" fmla="*/ 0 w 7170"/>
              <a:gd name="connsiteY8" fmla="*/ 1768 h 9871"/>
              <a:gd name="connsiteX9" fmla="*/ 5409 w 7170"/>
              <a:gd name="connsiteY9" fmla="*/ 0 h 9871"/>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5409 w 7170"/>
              <a:gd name="connsiteY9" fmla="*/ 0 h 8398"/>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43 w 7170"/>
              <a:gd name="connsiteY9" fmla="*/ 327 h 8398"/>
              <a:gd name="connsiteX10" fmla="*/ 5409 w 7170"/>
              <a:gd name="connsiteY10" fmla="*/ 0 h 8398"/>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43 w 7170"/>
              <a:gd name="connsiteY9" fmla="*/ 327 h 8398"/>
              <a:gd name="connsiteX10" fmla="*/ 5409 w 7170"/>
              <a:gd name="connsiteY10" fmla="*/ 0 h 8398"/>
              <a:gd name="connsiteX0" fmla="*/ 5409 w 7170"/>
              <a:gd name="connsiteY0" fmla="*/ 20 h 8418"/>
              <a:gd name="connsiteX1" fmla="*/ 5409 w 7170"/>
              <a:gd name="connsiteY1" fmla="*/ 23 h 8418"/>
              <a:gd name="connsiteX2" fmla="*/ 7049 w 7170"/>
              <a:gd name="connsiteY2" fmla="*/ 23 h 8418"/>
              <a:gd name="connsiteX3" fmla="*/ 7049 w 7170"/>
              <a:gd name="connsiteY3" fmla="*/ 4121 h 8418"/>
              <a:gd name="connsiteX4" fmla="*/ 7170 w 7170"/>
              <a:gd name="connsiteY4" fmla="*/ 6061 h 8418"/>
              <a:gd name="connsiteX5" fmla="*/ 4332 w 7170"/>
              <a:gd name="connsiteY5" fmla="*/ 6061 h 8418"/>
              <a:gd name="connsiteX6" fmla="*/ 4332 w 7170"/>
              <a:gd name="connsiteY6" fmla="*/ 8418 h 8418"/>
              <a:gd name="connsiteX7" fmla="*/ 0 w 7170"/>
              <a:gd name="connsiteY7" fmla="*/ 8418 h 8418"/>
              <a:gd name="connsiteX8" fmla="*/ 0 w 7170"/>
              <a:gd name="connsiteY8" fmla="*/ 315 h 8418"/>
              <a:gd name="connsiteX9" fmla="*/ 43 w 7170"/>
              <a:gd name="connsiteY9" fmla="*/ 347 h 8418"/>
              <a:gd name="connsiteX10" fmla="*/ 5409 w 7170"/>
              <a:gd name="connsiteY10" fmla="*/ 20 h 8418"/>
              <a:gd name="connsiteX0" fmla="*/ 4214 w 7170"/>
              <a:gd name="connsiteY0" fmla="*/ 293 h 8396"/>
              <a:gd name="connsiteX1" fmla="*/ 5409 w 7170"/>
              <a:gd name="connsiteY1" fmla="*/ 1 h 8396"/>
              <a:gd name="connsiteX2" fmla="*/ 7049 w 7170"/>
              <a:gd name="connsiteY2" fmla="*/ 1 h 8396"/>
              <a:gd name="connsiteX3" fmla="*/ 7049 w 7170"/>
              <a:gd name="connsiteY3" fmla="*/ 4099 h 8396"/>
              <a:gd name="connsiteX4" fmla="*/ 7170 w 7170"/>
              <a:gd name="connsiteY4" fmla="*/ 6039 h 8396"/>
              <a:gd name="connsiteX5" fmla="*/ 4332 w 7170"/>
              <a:gd name="connsiteY5" fmla="*/ 6039 h 8396"/>
              <a:gd name="connsiteX6" fmla="*/ 4332 w 7170"/>
              <a:gd name="connsiteY6" fmla="*/ 8396 h 8396"/>
              <a:gd name="connsiteX7" fmla="*/ 0 w 7170"/>
              <a:gd name="connsiteY7" fmla="*/ 8396 h 8396"/>
              <a:gd name="connsiteX8" fmla="*/ 0 w 7170"/>
              <a:gd name="connsiteY8" fmla="*/ 293 h 8396"/>
              <a:gd name="connsiteX9" fmla="*/ 43 w 7170"/>
              <a:gd name="connsiteY9" fmla="*/ 325 h 8396"/>
              <a:gd name="connsiteX10" fmla="*/ 4214 w 7170"/>
              <a:gd name="connsiteY10" fmla="*/ 293 h 8396"/>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292 h 8395"/>
              <a:gd name="connsiteX1" fmla="*/ 7049 w 7170"/>
              <a:gd name="connsiteY1" fmla="*/ 0 h 8395"/>
              <a:gd name="connsiteX2" fmla="*/ 7049 w 7170"/>
              <a:gd name="connsiteY2" fmla="*/ 4098 h 8395"/>
              <a:gd name="connsiteX3" fmla="*/ 7170 w 7170"/>
              <a:gd name="connsiteY3" fmla="*/ 6038 h 8395"/>
              <a:gd name="connsiteX4" fmla="*/ 4332 w 7170"/>
              <a:gd name="connsiteY4" fmla="*/ 6038 h 8395"/>
              <a:gd name="connsiteX5" fmla="*/ 4332 w 7170"/>
              <a:gd name="connsiteY5" fmla="*/ 8395 h 8395"/>
              <a:gd name="connsiteX6" fmla="*/ 0 w 7170"/>
              <a:gd name="connsiteY6" fmla="*/ 8395 h 8395"/>
              <a:gd name="connsiteX7" fmla="*/ 0 w 7170"/>
              <a:gd name="connsiteY7" fmla="*/ 292 h 8395"/>
              <a:gd name="connsiteX8" fmla="*/ 43 w 7170"/>
              <a:gd name="connsiteY8" fmla="*/ 324 h 8395"/>
              <a:gd name="connsiteX9" fmla="*/ 4214 w 7170"/>
              <a:gd name="connsiteY9" fmla="*/ 292 h 8395"/>
              <a:gd name="connsiteX0" fmla="*/ 4214 w 7170"/>
              <a:gd name="connsiteY0" fmla="*/ 292 h 8395"/>
              <a:gd name="connsiteX1" fmla="*/ 7049 w 7170"/>
              <a:gd name="connsiteY1" fmla="*/ 0 h 8395"/>
              <a:gd name="connsiteX2" fmla="*/ 7049 w 7170"/>
              <a:gd name="connsiteY2" fmla="*/ 4098 h 8395"/>
              <a:gd name="connsiteX3" fmla="*/ 7170 w 7170"/>
              <a:gd name="connsiteY3" fmla="*/ 6038 h 8395"/>
              <a:gd name="connsiteX4" fmla="*/ 4332 w 7170"/>
              <a:gd name="connsiteY4" fmla="*/ 6038 h 8395"/>
              <a:gd name="connsiteX5" fmla="*/ 4332 w 7170"/>
              <a:gd name="connsiteY5" fmla="*/ 8395 h 8395"/>
              <a:gd name="connsiteX6" fmla="*/ 0 w 7170"/>
              <a:gd name="connsiteY6" fmla="*/ 8395 h 8395"/>
              <a:gd name="connsiteX7" fmla="*/ 0 w 7170"/>
              <a:gd name="connsiteY7" fmla="*/ 292 h 8395"/>
              <a:gd name="connsiteX8" fmla="*/ 43 w 7170"/>
              <a:gd name="connsiteY8" fmla="*/ 29 h 8395"/>
              <a:gd name="connsiteX9" fmla="*/ 4214 w 7170"/>
              <a:gd name="connsiteY9" fmla="*/ 292 h 8395"/>
              <a:gd name="connsiteX0" fmla="*/ 4214 w 7170"/>
              <a:gd name="connsiteY0" fmla="*/ 54 h 8452"/>
              <a:gd name="connsiteX1" fmla="*/ 7049 w 7170"/>
              <a:gd name="connsiteY1" fmla="*/ 57 h 8452"/>
              <a:gd name="connsiteX2" fmla="*/ 7049 w 7170"/>
              <a:gd name="connsiteY2" fmla="*/ 4155 h 8452"/>
              <a:gd name="connsiteX3" fmla="*/ 7170 w 7170"/>
              <a:gd name="connsiteY3" fmla="*/ 6095 h 8452"/>
              <a:gd name="connsiteX4" fmla="*/ 4332 w 7170"/>
              <a:gd name="connsiteY4" fmla="*/ 6095 h 8452"/>
              <a:gd name="connsiteX5" fmla="*/ 4332 w 7170"/>
              <a:gd name="connsiteY5" fmla="*/ 8452 h 8452"/>
              <a:gd name="connsiteX6" fmla="*/ 0 w 7170"/>
              <a:gd name="connsiteY6" fmla="*/ 8452 h 8452"/>
              <a:gd name="connsiteX7" fmla="*/ 0 w 7170"/>
              <a:gd name="connsiteY7" fmla="*/ 349 h 8452"/>
              <a:gd name="connsiteX8" fmla="*/ 43 w 7170"/>
              <a:gd name="connsiteY8" fmla="*/ 86 h 8452"/>
              <a:gd name="connsiteX9" fmla="*/ 4214 w 7170"/>
              <a:gd name="connsiteY9" fmla="*/ 54 h 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0" h="8452">
                <a:moveTo>
                  <a:pt x="4214" y="54"/>
                </a:moveTo>
                <a:cubicBezTo>
                  <a:pt x="5382" y="0"/>
                  <a:pt x="5435" y="132"/>
                  <a:pt x="7049" y="57"/>
                </a:cubicBezTo>
                <a:lnTo>
                  <a:pt x="7049" y="4155"/>
                </a:lnTo>
                <a:cubicBezTo>
                  <a:pt x="7089" y="4802"/>
                  <a:pt x="7130" y="5448"/>
                  <a:pt x="7170" y="6095"/>
                </a:cubicBezTo>
                <a:lnTo>
                  <a:pt x="4332" y="6095"/>
                </a:lnTo>
                <a:cubicBezTo>
                  <a:pt x="4307" y="7402"/>
                  <a:pt x="4357" y="7856"/>
                  <a:pt x="4332" y="8452"/>
                </a:cubicBezTo>
                <a:lnTo>
                  <a:pt x="0" y="8452"/>
                </a:lnTo>
                <a:lnTo>
                  <a:pt x="0" y="349"/>
                </a:lnTo>
                <a:cubicBezTo>
                  <a:pt x="14" y="360"/>
                  <a:pt x="29" y="75"/>
                  <a:pt x="43" y="86"/>
                </a:cubicBezTo>
                <a:lnTo>
                  <a:pt x="4214" y="54"/>
                </a:lnTo>
                <a:close/>
              </a:path>
            </a:pathLst>
          </a:custGeom>
          <a:solidFill>
            <a:srgbClr val="9EACC2"/>
          </a:solidFill>
          <a:ln w="9525">
            <a:noFill/>
            <a:round/>
            <a:headEnd/>
            <a:tailEnd/>
          </a:ln>
        </p:spPr>
        <p:txBody>
          <a:bodyPr/>
          <a:lstStyle/>
          <a:p>
            <a:endParaRPr lang="en-US"/>
          </a:p>
        </p:txBody>
      </p:sp>
      <p:sp useBgFill="1">
        <p:nvSpPr>
          <p:cNvPr id="34" name="Freeform 4"/>
          <p:cNvSpPr>
            <a:spLocks/>
          </p:cNvSpPr>
          <p:nvPr/>
        </p:nvSpPr>
        <p:spPr bwMode="white">
          <a:xfrm>
            <a:off x="1219200" y="1829135"/>
            <a:ext cx="6858000" cy="502886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61 h 3408"/>
              <a:gd name="connsiteX13" fmla="*/ 1584 w 3936"/>
              <a:gd name="connsiteY13" fmla="*/ 0 h 3408"/>
              <a:gd name="connsiteX0" fmla="*/ 1584 w 3936"/>
              <a:gd name="connsiteY0" fmla="*/ 129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129 h 2976"/>
              <a:gd name="connsiteX13" fmla="*/ 1584 w 3936"/>
              <a:gd name="connsiteY13" fmla="*/ 129 h 2976"/>
              <a:gd name="connsiteX0" fmla="*/ 1584 w 3936"/>
              <a:gd name="connsiteY0" fmla="*/ 129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129 h 2976"/>
              <a:gd name="connsiteX13" fmla="*/ 1584 w 3936"/>
              <a:gd name="connsiteY13" fmla="*/ 129 h 2976"/>
              <a:gd name="connsiteX0" fmla="*/ 1584 w 3936"/>
              <a:gd name="connsiteY0" fmla="*/ 0 h 2847"/>
              <a:gd name="connsiteX1" fmla="*/ 2064 w 3936"/>
              <a:gd name="connsiteY1" fmla="*/ 0 h 2847"/>
              <a:gd name="connsiteX2" fmla="*/ 2064 w 3936"/>
              <a:gd name="connsiteY2" fmla="*/ 1071 h 2847"/>
              <a:gd name="connsiteX3" fmla="*/ 2097 w 3936"/>
              <a:gd name="connsiteY3" fmla="*/ 1743 h 2847"/>
              <a:gd name="connsiteX4" fmla="*/ 3264 w 3936"/>
              <a:gd name="connsiteY4" fmla="*/ 1743 h 2847"/>
              <a:gd name="connsiteX5" fmla="*/ 3264 w 3936"/>
              <a:gd name="connsiteY5" fmla="*/ 1983 h 2847"/>
              <a:gd name="connsiteX6" fmla="*/ 3936 w 3936"/>
              <a:gd name="connsiteY6" fmla="*/ 1983 h 2847"/>
              <a:gd name="connsiteX7" fmla="*/ 3936 w 3936"/>
              <a:gd name="connsiteY7" fmla="*/ 2847 h 2847"/>
              <a:gd name="connsiteX8" fmla="*/ 1296 w 3936"/>
              <a:gd name="connsiteY8" fmla="*/ 2847 h 2847"/>
              <a:gd name="connsiteX9" fmla="*/ 1296 w 3936"/>
              <a:gd name="connsiteY9" fmla="*/ 2367 h 2847"/>
              <a:gd name="connsiteX10" fmla="*/ 0 w 3936"/>
              <a:gd name="connsiteY10" fmla="*/ 2367 h 2847"/>
              <a:gd name="connsiteX11" fmla="*/ 0 w 3936"/>
              <a:gd name="connsiteY11" fmla="*/ 0 h 2847"/>
              <a:gd name="connsiteX12" fmla="*/ 1584 w 3936"/>
              <a:gd name="connsiteY12" fmla="*/ 0 h 2847"/>
              <a:gd name="connsiteX0" fmla="*/ 0 w 3936"/>
              <a:gd name="connsiteY0" fmla="*/ 0 h 2847"/>
              <a:gd name="connsiteX1" fmla="*/ 2064 w 3936"/>
              <a:gd name="connsiteY1" fmla="*/ 0 h 2847"/>
              <a:gd name="connsiteX2" fmla="*/ 2064 w 3936"/>
              <a:gd name="connsiteY2" fmla="*/ 1071 h 2847"/>
              <a:gd name="connsiteX3" fmla="*/ 2097 w 3936"/>
              <a:gd name="connsiteY3" fmla="*/ 1743 h 2847"/>
              <a:gd name="connsiteX4" fmla="*/ 3264 w 3936"/>
              <a:gd name="connsiteY4" fmla="*/ 1743 h 2847"/>
              <a:gd name="connsiteX5" fmla="*/ 3264 w 3936"/>
              <a:gd name="connsiteY5" fmla="*/ 1983 h 2847"/>
              <a:gd name="connsiteX6" fmla="*/ 3936 w 3936"/>
              <a:gd name="connsiteY6" fmla="*/ 1983 h 2847"/>
              <a:gd name="connsiteX7" fmla="*/ 3936 w 3936"/>
              <a:gd name="connsiteY7" fmla="*/ 2847 h 2847"/>
              <a:gd name="connsiteX8" fmla="*/ 1296 w 3936"/>
              <a:gd name="connsiteY8" fmla="*/ 2847 h 2847"/>
              <a:gd name="connsiteX9" fmla="*/ 1296 w 3936"/>
              <a:gd name="connsiteY9" fmla="*/ 2367 h 2847"/>
              <a:gd name="connsiteX10" fmla="*/ 0 w 3936"/>
              <a:gd name="connsiteY10" fmla="*/ 2367 h 2847"/>
              <a:gd name="connsiteX11" fmla="*/ 0 w 3936"/>
              <a:gd name="connsiteY11" fmla="*/ 0 h 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847">
                <a:moveTo>
                  <a:pt x="0" y="0"/>
                </a:moveTo>
                <a:lnTo>
                  <a:pt x="2064" y="0"/>
                </a:lnTo>
                <a:lnTo>
                  <a:pt x="2064" y="1071"/>
                </a:lnTo>
                <a:lnTo>
                  <a:pt x="2097" y="1743"/>
                </a:lnTo>
                <a:lnTo>
                  <a:pt x="3264" y="1743"/>
                </a:lnTo>
                <a:lnTo>
                  <a:pt x="3264" y="1983"/>
                </a:lnTo>
                <a:lnTo>
                  <a:pt x="3936" y="1983"/>
                </a:lnTo>
                <a:lnTo>
                  <a:pt x="3936" y="2847"/>
                </a:lnTo>
                <a:lnTo>
                  <a:pt x="1296" y="2847"/>
                </a:lnTo>
                <a:lnTo>
                  <a:pt x="1296" y="2367"/>
                </a:lnTo>
                <a:lnTo>
                  <a:pt x="0" y="2367"/>
                </a:lnTo>
                <a:lnTo>
                  <a:pt x="0" y="0"/>
                </a:lnTo>
                <a:close/>
              </a:path>
            </a:pathLst>
          </a:custGeom>
          <a:solidFill>
            <a:srgbClr val="9EACC2"/>
          </a:solidFill>
          <a:ln w="9525">
            <a:noFill/>
            <a:round/>
            <a:headEnd/>
            <a:tailEnd/>
          </a:ln>
        </p:spPr>
        <p:txBody>
          <a:bodyPr/>
          <a:lstStyle/>
          <a:p>
            <a:endParaRPr lang="en-US"/>
          </a:p>
        </p:txBody>
      </p:sp>
      <p:sp>
        <p:nvSpPr>
          <p:cNvPr id="6149"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2" name="Text Box 5"/>
          <p:cNvSpPr txBox="1">
            <a:spLocks noChangeArrowheads="1"/>
          </p:cNvSpPr>
          <p:nvPr/>
        </p:nvSpPr>
        <p:spPr bwMode="auto">
          <a:xfrm>
            <a:off x="6934200" y="4854575"/>
            <a:ext cx="1752600" cy="708025"/>
          </a:xfrm>
          <a:prstGeom prst="rect">
            <a:avLst/>
          </a:prstGeom>
          <a:solidFill>
            <a:srgbClr val="00B050"/>
          </a:solidFill>
          <a:ln w="76200">
            <a:noFill/>
            <a:miter lim="800000"/>
            <a:headEnd/>
            <a:tailEnd/>
          </a:ln>
        </p:spPr>
        <p:txBody>
          <a:bodyPr>
            <a:spAutoFit/>
          </a:bodyPr>
          <a:lstStyle/>
          <a:p>
            <a:pPr algn="ctr"/>
            <a:r>
              <a:rPr lang="en-US" sz="2000" b="1"/>
              <a:t>Sedimentary</a:t>
            </a:r>
          </a:p>
          <a:p>
            <a:pPr algn="ctr"/>
            <a:r>
              <a:rPr lang="en-US" sz="2000" b="1"/>
              <a:t>Rocks</a:t>
            </a:r>
          </a:p>
        </p:txBody>
      </p:sp>
      <p:sp>
        <p:nvSpPr>
          <p:cNvPr id="13" name="Text Box 6"/>
          <p:cNvSpPr txBox="1">
            <a:spLocks noChangeArrowheads="1"/>
          </p:cNvSpPr>
          <p:nvPr/>
        </p:nvSpPr>
        <p:spPr bwMode="auto">
          <a:xfrm>
            <a:off x="7875588" y="2667000"/>
            <a:ext cx="1268412" cy="1016000"/>
          </a:xfrm>
          <a:prstGeom prst="rect">
            <a:avLst/>
          </a:prstGeom>
          <a:solidFill>
            <a:srgbClr val="FF0000"/>
          </a:solidFill>
          <a:ln w="76200">
            <a:solidFill>
              <a:schemeClr val="tx1"/>
            </a:solidFill>
            <a:miter lim="800000"/>
            <a:headEnd/>
            <a:tailEnd/>
          </a:ln>
        </p:spPr>
        <p:txBody>
          <a:bodyPr wrap="none">
            <a:spAutoFit/>
          </a:bodyPr>
          <a:lstStyle/>
          <a:p>
            <a:r>
              <a:rPr lang="en-US" sz="2000" b="1"/>
              <a:t>Burial: </a:t>
            </a:r>
          </a:p>
          <a:p>
            <a:r>
              <a:rPr lang="en-US" sz="2000" b="1"/>
              <a:t>heat</a:t>
            </a:r>
          </a:p>
          <a:p>
            <a:r>
              <a:rPr lang="en-US" sz="2000" b="1"/>
              <a:t>pressure</a:t>
            </a:r>
          </a:p>
        </p:txBody>
      </p:sp>
      <p:sp>
        <p:nvSpPr>
          <p:cNvPr id="14" name="TextBox 13"/>
          <p:cNvSpPr txBox="1">
            <a:spLocks noChangeArrowheads="1"/>
          </p:cNvSpPr>
          <p:nvPr/>
        </p:nvSpPr>
        <p:spPr bwMode="auto">
          <a:xfrm>
            <a:off x="228600" y="5867400"/>
            <a:ext cx="8610600" cy="708025"/>
          </a:xfrm>
          <a:prstGeom prst="rect">
            <a:avLst/>
          </a:prstGeom>
          <a:solidFill>
            <a:srgbClr val="00B050"/>
          </a:solidFill>
          <a:ln w="9525">
            <a:noFill/>
            <a:miter lim="800000"/>
            <a:headEnd/>
            <a:tailEnd/>
          </a:ln>
        </p:spPr>
        <p:txBody>
          <a:bodyPr wrap="none">
            <a:spAutoFit/>
          </a:bodyPr>
          <a:lstStyle/>
          <a:p>
            <a:r>
              <a:rPr lang="en-US" sz="4000" b="1"/>
              <a:t>Common Sedimentary Rock Types</a:t>
            </a:r>
          </a:p>
        </p:txBody>
      </p:sp>
      <p:sp>
        <p:nvSpPr>
          <p:cNvPr id="15" name="TextBox 14"/>
          <p:cNvSpPr txBox="1">
            <a:spLocks noChangeArrowheads="1"/>
          </p:cNvSpPr>
          <p:nvPr/>
        </p:nvSpPr>
        <p:spPr bwMode="auto">
          <a:xfrm>
            <a:off x="7239000" y="1905000"/>
            <a:ext cx="1481138" cy="400050"/>
          </a:xfrm>
          <a:prstGeom prst="rect">
            <a:avLst/>
          </a:prstGeom>
          <a:solidFill>
            <a:srgbClr val="FFFF00"/>
          </a:solidFill>
          <a:ln w="9525">
            <a:noFill/>
            <a:miter lim="800000"/>
            <a:headEnd/>
            <a:tailEnd/>
          </a:ln>
        </p:spPr>
        <p:txBody>
          <a:bodyPr wrap="none">
            <a:spAutoFit/>
          </a:bodyPr>
          <a:lstStyle/>
          <a:p>
            <a:r>
              <a:rPr lang="en-US" sz="2000" b="1"/>
              <a:t>Sediments</a:t>
            </a:r>
          </a:p>
        </p:txBody>
      </p:sp>
      <p:sp>
        <p:nvSpPr>
          <p:cNvPr id="17" name="Freeform 16"/>
          <p:cNvSpPr/>
          <p:nvPr/>
        </p:nvSpPr>
        <p:spPr>
          <a:xfrm>
            <a:off x="7021513" y="2605088"/>
            <a:ext cx="522287" cy="1509712"/>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Lst>
            <a:ahLst/>
            <a:cxnLst>
              <a:cxn ang="0">
                <a:pos x="connsiteX0" y="connsiteY0"/>
              </a:cxn>
              <a:cxn ang="0">
                <a:pos x="connsiteX1" y="connsiteY1"/>
              </a:cxn>
              <a:cxn ang="0">
                <a:pos x="connsiteX2" y="connsiteY2"/>
              </a:cxn>
              <a:cxn ang="0">
                <a:pos x="connsiteX3" y="connsiteY3"/>
              </a:cxn>
            </a:cxnLst>
            <a:rect l="l" t="t" r="r" b="b"/>
            <a:pathLst>
              <a:path w="566467" h="1362974">
                <a:moveTo>
                  <a:pt x="0" y="0"/>
                </a:moveTo>
                <a:cubicBezTo>
                  <a:pt x="169653" y="142336"/>
                  <a:pt x="339306" y="284672"/>
                  <a:pt x="431321" y="465827"/>
                </a:cubicBezTo>
                <a:cubicBezTo>
                  <a:pt x="523336" y="646982"/>
                  <a:pt x="537713" y="937405"/>
                  <a:pt x="552090" y="1086929"/>
                </a:cubicBezTo>
                <a:cubicBezTo>
                  <a:pt x="566467" y="1236453"/>
                  <a:pt x="517585" y="1362974"/>
                  <a:pt x="517585" y="1362974"/>
                </a:cubicBezTo>
              </a:path>
            </a:pathLst>
          </a:custGeom>
          <a:ln w="152400">
            <a:solidFill>
              <a:srgbClr val="FF0000"/>
            </a:solidFill>
            <a:tailEnd type="triangle" w="med" len="med"/>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8" name="Freeform 17"/>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noFill/>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64"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pic>
        <p:nvPicPr>
          <p:cNvPr id="27" name="Picture 2" descr="Rock Cycle diagram 1"/>
          <p:cNvPicPr>
            <a:picLocks noChangeAspect="1" noChangeArrowheads="1"/>
          </p:cNvPicPr>
          <p:nvPr/>
        </p:nvPicPr>
        <p:blipFill>
          <a:blip r:embed="rId3" cstate="print">
            <a:lum bright="-18000"/>
          </a:blip>
          <a:srcRect l="75432" t="52888" r="3493" b="34380"/>
          <a:stretch>
            <a:fillRect/>
          </a:stretch>
        </p:blipFill>
        <p:spPr bwMode="auto">
          <a:xfrm>
            <a:off x="3810000" y="2667000"/>
            <a:ext cx="6080125" cy="3352800"/>
          </a:xfrm>
          <a:prstGeom prst="rect">
            <a:avLst/>
          </a:prstGeom>
          <a:noFill/>
          <a:ln w="76200">
            <a:solidFill>
              <a:schemeClr val="bg2"/>
            </a:solidFill>
            <a:miter lim="800000"/>
            <a:headEnd/>
            <a:tailEnd/>
          </a:ln>
        </p:spPr>
      </p:pic>
      <p:sp>
        <p:nvSpPr>
          <p:cNvPr id="20" name="TextBox 19"/>
          <p:cNvSpPr txBox="1">
            <a:spLocks noChangeArrowheads="1"/>
          </p:cNvSpPr>
          <p:nvPr/>
        </p:nvSpPr>
        <p:spPr bwMode="auto">
          <a:xfrm>
            <a:off x="304800" y="2514600"/>
            <a:ext cx="4192588"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Shells &amp; shell debris</a:t>
            </a:r>
          </a:p>
        </p:txBody>
      </p:sp>
      <p:sp>
        <p:nvSpPr>
          <p:cNvPr id="22" name="TextBox 21"/>
          <p:cNvSpPr txBox="1">
            <a:spLocks noChangeArrowheads="1"/>
          </p:cNvSpPr>
          <p:nvPr/>
        </p:nvSpPr>
        <p:spPr bwMode="auto">
          <a:xfrm>
            <a:off x="1676400" y="3276600"/>
            <a:ext cx="1185863"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Sand</a:t>
            </a:r>
          </a:p>
        </p:txBody>
      </p:sp>
      <p:sp>
        <p:nvSpPr>
          <p:cNvPr id="29" name="TextBox 28"/>
          <p:cNvSpPr txBox="1">
            <a:spLocks noChangeArrowheads="1"/>
          </p:cNvSpPr>
          <p:nvPr/>
        </p:nvSpPr>
        <p:spPr bwMode="auto">
          <a:xfrm>
            <a:off x="1295400" y="4267200"/>
            <a:ext cx="2301875"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Clay (mud)</a:t>
            </a:r>
          </a:p>
        </p:txBody>
      </p:sp>
      <p:sp>
        <p:nvSpPr>
          <p:cNvPr id="30" name="TextBox 29"/>
          <p:cNvSpPr txBox="1">
            <a:spLocks noChangeArrowheads="1"/>
          </p:cNvSpPr>
          <p:nvPr/>
        </p:nvSpPr>
        <p:spPr bwMode="auto">
          <a:xfrm>
            <a:off x="990600" y="2438400"/>
            <a:ext cx="2579688"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limestone</a:t>
            </a:r>
          </a:p>
        </p:txBody>
      </p:sp>
      <p:sp>
        <p:nvSpPr>
          <p:cNvPr id="31" name="TextBox 30"/>
          <p:cNvSpPr txBox="1">
            <a:spLocks noChangeArrowheads="1"/>
          </p:cNvSpPr>
          <p:nvPr/>
        </p:nvSpPr>
        <p:spPr bwMode="auto">
          <a:xfrm>
            <a:off x="990600" y="3222625"/>
            <a:ext cx="2747963"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sandstone</a:t>
            </a:r>
          </a:p>
        </p:txBody>
      </p:sp>
      <p:sp>
        <p:nvSpPr>
          <p:cNvPr id="26" name="TextBox 25"/>
          <p:cNvSpPr txBox="1">
            <a:spLocks noChangeArrowheads="1"/>
          </p:cNvSpPr>
          <p:nvPr/>
        </p:nvSpPr>
        <p:spPr bwMode="auto">
          <a:xfrm>
            <a:off x="1524000" y="4191000"/>
            <a:ext cx="1495425"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shale</a:t>
            </a:r>
          </a:p>
        </p:txBody>
      </p:sp>
      <p:cxnSp>
        <p:nvCxnSpPr>
          <p:cNvPr id="23" name="Straight Arrow Connector 22"/>
          <p:cNvCxnSpPr/>
          <p:nvPr/>
        </p:nvCxnSpPr>
        <p:spPr>
          <a:xfrm flipH="1">
            <a:off x="3276600" y="2438400"/>
            <a:ext cx="3581401" cy="21336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810000" y="1905000"/>
            <a:ext cx="2574926" cy="9144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200400" y="2133600"/>
            <a:ext cx="3408364" cy="14478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par>
                                <p:cTn id="17" presetID="35" presetClass="path" presetSubtype="0" accel="50000" decel="50000" fill="hold" nodeType="withEffect">
                                  <p:stCondLst>
                                    <p:cond delay="0"/>
                                  </p:stCondLst>
                                  <p:childTnLst>
                                    <p:animMotion origin="layout" path="M 0.02587 0.0333 L -0.4408 -0.14428 " pathEditMode="relative" rAng="0" ptsTypes="AA">
                                      <p:cBhvr>
                                        <p:cTn id="18" dur="1000" fill="hold"/>
                                        <p:tgtEl>
                                          <p:spTgt spid="27"/>
                                        </p:tgtEl>
                                        <p:attrNameLst>
                                          <p:attrName>ppt_x</p:attrName>
                                          <p:attrName>ppt_y</p:attrName>
                                        </p:attrNameLst>
                                      </p:cBhvr>
                                      <p:rCtr x="-233" y="-89"/>
                                    </p:animMotion>
                                  </p:childTnLst>
                                </p:cTn>
                              </p:par>
                              <p:par>
                                <p:cTn id="19" presetID="10" presetClass="exit" presetSubtype="0" fill="hold" nodeType="with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1000"/>
                                        <p:tgtEl>
                                          <p:spTgt spid="23"/>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1000"/>
                                        <p:tgtEl>
                                          <p:spTgt spid="26"/>
                                        </p:tgtEl>
                                      </p:cBhvr>
                                    </p:animEffect>
                                  </p:childTnLst>
                                </p:cTn>
                              </p:par>
                              <p:par>
                                <p:cTn id="35" presetID="9" presetClass="exit" presetSubtype="0" fill="hold" grpId="1" nodeType="withEffect">
                                  <p:stCondLst>
                                    <p:cond delay="0"/>
                                  </p:stCondLst>
                                  <p:childTnLst>
                                    <p:animEffect transition="out" filter="dissolve">
                                      <p:cBhvr>
                                        <p:cTn id="36" dur="1000"/>
                                        <p:tgtEl>
                                          <p:spTgt spid="29"/>
                                        </p:tgtEl>
                                      </p:cBhvr>
                                    </p:animEffect>
                                    <p:set>
                                      <p:cBhvr>
                                        <p:cTn id="37" dur="1" fill="hold">
                                          <p:stCondLst>
                                            <p:cond delay="999"/>
                                          </p:stCondLst>
                                        </p:cTn>
                                        <p:tgtEl>
                                          <p:spTgt spid="2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right)">
                                      <p:cBhvr>
                                        <p:cTn id="44" dur="1000"/>
                                        <p:tgtEl>
                                          <p:spTgt spid="33"/>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1000"/>
                                        <p:tgtEl>
                                          <p:spTgt spid="31"/>
                                        </p:tgtEl>
                                      </p:cBhvr>
                                    </p:animEffect>
                                  </p:childTnLst>
                                </p:cTn>
                              </p:par>
                              <p:par>
                                <p:cTn id="53" presetID="1" presetClass="exit" presetSubtype="0" fill="hold" nodeType="with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1000"/>
                                        <p:tgtEl>
                                          <p:spTgt spid="22"/>
                                        </p:tgtEl>
                                      </p:cBhvr>
                                    </p:animEffect>
                                    <p:set>
                                      <p:cBhvr>
                                        <p:cTn id="57" dur="1" fill="hold">
                                          <p:stCondLst>
                                            <p:cond delay="9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right)">
                                      <p:cBhvr>
                                        <p:cTn id="62" dur="1000"/>
                                        <p:tgtEl>
                                          <p:spTgt spid="32"/>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ssolve">
                                      <p:cBhvr>
                                        <p:cTn id="70" dur="1000"/>
                                        <p:tgtEl>
                                          <p:spTgt spid="30"/>
                                        </p:tgtEl>
                                      </p:cBhvr>
                                    </p:animEffect>
                                  </p:childTnLst>
                                </p:cTn>
                              </p:par>
                              <p:par>
                                <p:cTn id="71" presetID="9" presetClass="exit" presetSubtype="0" fill="hold" grpId="1" nodeType="withEffect">
                                  <p:stCondLst>
                                    <p:cond delay="0"/>
                                  </p:stCondLst>
                                  <p:childTnLst>
                                    <p:animEffect transition="out" filter="dissolve">
                                      <p:cBhvr>
                                        <p:cTn id="72" dur="1000"/>
                                        <p:tgtEl>
                                          <p:spTgt spid="20"/>
                                        </p:tgtEl>
                                      </p:cBhvr>
                                    </p:animEffect>
                                    <p:set>
                                      <p:cBhvr>
                                        <p:cTn id="73" dur="1" fill="hold">
                                          <p:stCondLst>
                                            <p:cond delay="999"/>
                                          </p:stCondLst>
                                        </p:cTn>
                                        <p:tgtEl>
                                          <p:spTgt spid="20"/>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0" fill="hold" nodeType="clickEffect">
                                  <p:stCondLst>
                                    <p:cond delay="0"/>
                                  </p:stCondLst>
                                  <p:childTnLst>
                                    <p:anim calcmode="lin" valueType="num">
                                      <p:cBhvr>
                                        <p:cTn id="79" dur="1000"/>
                                        <p:tgtEl>
                                          <p:spTgt spid="27"/>
                                        </p:tgtEl>
                                        <p:attrNameLst>
                                          <p:attrName>ppt_w</p:attrName>
                                        </p:attrNameLst>
                                      </p:cBhvr>
                                      <p:tavLst>
                                        <p:tav tm="0">
                                          <p:val>
                                            <p:strVal val="ppt_w"/>
                                          </p:val>
                                        </p:tav>
                                        <p:tav tm="100000">
                                          <p:val>
                                            <p:fltVal val="0"/>
                                          </p:val>
                                        </p:tav>
                                      </p:tavLst>
                                    </p:anim>
                                    <p:anim calcmode="lin" valueType="num">
                                      <p:cBhvr>
                                        <p:cTn id="80" dur="1000"/>
                                        <p:tgtEl>
                                          <p:spTgt spid="27"/>
                                        </p:tgtEl>
                                        <p:attrNameLst>
                                          <p:attrName>ppt_h</p:attrName>
                                        </p:attrNameLst>
                                      </p:cBhvr>
                                      <p:tavLst>
                                        <p:tav tm="0">
                                          <p:val>
                                            <p:strVal val="ppt_h"/>
                                          </p:val>
                                        </p:tav>
                                        <p:tav tm="100000">
                                          <p:val>
                                            <p:fltVal val="0"/>
                                          </p:val>
                                        </p:tav>
                                      </p:tavLst>
                                    </p:anim>
                                    <p:animEffect transition="out" filter="fade">
                                      <p:cBhvr>
                                        <p:cTn id="81" dur="1000"/>
                                        <p:tgtEl>
                                          <p:spTgt spid="27"/>
                                        </p:tgtEl>
                                      </p:cBhvr>
                                    </p:animEffect>
                                    <p:set>
                                      <p:cBhvr>
                                        <p:cTn id="82" dur="1" fill="hold">
                                          <p:stCondLst>
                                            <p:cond delay="999"/>
                                          </p:stCondLst>
                                        </p:cTn>
                                        <p:tgtEl>
                                          <p:spTgt spid="27"/>
                                        </p:tgtEl>
                                        <p:attrNameLst>
                                          <p:attrName>style.visibility</p:attrName>
                                        </p:attrNameLst>
                                      </p:cBhvr>
                                      <p:to>
                                        <p:strVal val="hidden"/>
                                      </p:to>
                                    </p:set>
                                  </p:childTnLst>
                                </p:cTn>
                              </p:par>
                              <p:par>
                                <p:cTn id="83" presetID="63" presetClass="path" presetSubtype="0" accel="50000" decel="50000" fill="hold" nodeType="withEffect">
                                  <p:stCondLst>
                                    <p:cond delay="0"/>
                                  </p:stCondLst>
                                  <p:childTnLst>
                                    <p:animMotion origin="layout" path="M -0.4408 -0.14421 L 0.07587 0.05556 " pathEditMode="relative" rAng="0" ptsTypes="AA">
                                      <p:cBhvr>
                                        <p:cTn id="84" dur="1000" fill="hold"/>
                                        <p:tgtEl>
                                          <p:spTgt spid="27"/>
                                        </p:tgtEl>
                                        <p:attrNameLst>
                                          <p:attrName>ppt_x</p:attrName>
                                          <p:attrName>ppt_y</p:attrName>
                                        </p:attrNameLst>
                                      </p:cBhvr>
                                      <p:rCtr x="258" y="100"/>
                                    </p:animMotion>
                                  </p:childTnLst>
                                </p:cTn>
                              </p:par>
                              <p:par>
                                <p:cTn id="85" presetID="10" presetClass="exit" presetSubtype="0" fill="hold" grpId="1" nodeType="withEffect">
                                  <p:stCondLst>
                                    <p:cond delay="0"/>
                                  </p:stCondLst>
                                  <p:childTnLst>
                                    <p:animEffect transition="out" filter="fade">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4"/>
                                        </p:tgtEl>
                                      </p:cBhvr>
                                    </p:animEffect>
                                    <p:set>
                                      <p:cBhvr>
                                        <p:cTn id="96" dur="1" fill="hold">
                                          <p:stCondLst>
                                            <p:cond delay="999"/>
                                          </p:stCondLst>
                                        </p:cTn>
                                        <p:tgtEl>
                                          <p:spTgt spid="1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7"/>
                                        </p:tgtEl>
                                      </p:cBhvr>
                                    </p:animEffect>
                                    <p:set>
                                      <p:cBhvr>
                                        <p:cTn id="102" dur="1" fill="hold">
                                          <p:stCondLst>
                                            <p:cond delay="999"/>
                                          </p:stCondLst>
                                        </p:cTn>
                                        <p:tgtEl>
                                          <p:spTgt spid="1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13"/>
                                        </p:tgtEl>
                                      </p:cBhvr>
                                    </p:animEffect>
                                    <p:set>
                                      <p:cBhvr>
                                        <p:cTn id="105" dur="1" fill="hold">
                                          <p:stCondLst>
                                            <p:cond delay="999"/>
                                          </p:stCondLst>
                                        </p:cTn>
                                        <p:tgtEl>
                                          <p:spTgt spid="1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2"/>
                                        </p:tgtEl>
                                      </p:cBhvr>
                                    </p:animEffect>
                                    <p:set>
                                      <p:cBhvr>
                                        <p:cTn id="10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20" grpId="0"/>
      <p:bldP spid="20" grpId="1"/>
      <p:bldP spid="22" grpId="0"/>
      <p:bldP spid="22" grpId="1"/>
      <p:bldP spid="29" grpId="0"/>
      <p:bldP spid="29" grpId="1"/>
      <p:bldP spid="30" grpId="0"/>
      <p:bldP spid="30" grpId="1"/>
      <p:bldP spid="31" grpId="0"/>
      <p:bldP spid="31" grpId="1"/>
      <p:bldP spid="26" grpId="0"/>
      <p:bldP spid="2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9200" y="873125"/>
            <a:ext cx="6869113" cy="5984875"/>
            <a:chOff x="1219200" y="873125"/>
            <a:chExt cx="6869113" cy="5984875"/>
          </a:xfrm>
        </p:grpSpPr>
        <p:grpSp>
          <p:nvGrpSpPr>
            <p:cNvPr id="12" name="Group 20"/>
            <p:cNvGrpSpPr/>
            <p:nvPr/>
          </p:nvGrpSpPr>
          <p:grpSpPr>
            <a:xfrm>
              <a:off x="1219200" y="873125"/>
              <a:ext cx="6869113" cy="5984875"/>
              <a:chOff x="1219200" y="873125"/>
              <a:chExt cx="6869113" cy="5984875"/>
            </a:xfrm>
          </p:grpSpPr>
          <p:pic>
            <p:nvPicPr>
              <p:cNvPr id="14"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5" name="Group 17"/>
              <p:cNvGrpSpPr/>
              <p:nvPr/>
            </p:nvGrpSpPr>
            <p:grpSpPr>
              <a:xfrm>
                <a:off x="2438400" y="2083565"/>
                <a:ext cx="4038600" cy="3021835"/>
                <a:chOff x="2438400" y="2083565"/>
                <a:chExt cx="4038600" cy="3021835"/>
              </a:xfrm>
            </p:grpSpPr>
            <p:pic>
              <p:nvPicPr>
                <p:cNvPr id="16"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17"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18"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19"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3"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26"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24" name="Freeform 4"/>
          <p:cNvSpPr>
            <a:spLocks/>
          </p:cNvSpPr>
          <p:nvPr/>
        </p:nvSpPr>
        <p:spPr bwMode="white">
          <a:xfrm>
            <a:off x="1219200" y="1676125"/>
            <a:ext cx="3657236" cy="4349291"/>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0 w 7168"/>
              <a:gd name="connsiteY0" fmla="*/ 296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0" fmla="*/ 0 w 7168"/>
              <a:gd name="connsiteY0" fmla="*/ 296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0" fmla="*/ 0 w 7168"/>
              <a:gd name="connsiteY0" fmla="*/ 0 h 8519"/>
              <a:gd name="connsiteX1" fmla="*/ 5409 w 7168"/>
              <a:gd name="connsiteY1" fmla="*/ 3 h 8519"/>
              <a:gd name="connsiteX2" fmla="*/ 7049 w 7168"/>
              <a:gd name="connsiteY2" fmla="*/ 3 h 8519"/>
              <a:gd name="connsiteX3" fmla="*/ 7049 w 7168"/>
              <a:gd name="connsiteY3" fmla="*/ 4155 h 8519"/>
              <a:gd name="connsiteX4" fmla="*/ 7168 w 7168"/>
              <a:gd name="connsiteY4" fmla="*/ 6120 h 8519"/>
              <a:gd name="connsiteX5" fmla="*/ 5345 w 7168"/>
              <a:gd name="connsiteY5" fmla="*/ 6120 h 8519"/>
              <a:gd name="connsiteX6" fmla="*/ 5344 w 7168"/>
              <a:gd name="connsiteY6" fmla="*/ 8519 h 8519"/>
              <a:gd name="connsiteX7" fmla="*/ 0 w 7168"/>
              <a:gd name="connsiteY7" fmla="*/ 8508 h 8519"/>
              <a:gd name="connsiteX8" fmla="*/ 0 w 7168"/>
              <a:gd name="connsiteY8" fmla="*/ 0 h 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 h="8519">
                <a:moveTo>
                  <a:pt x="0" y="0"/>
                </a:moveTo>
                <a:lnTo>
                  <a:pt x="5409" y="3"/>
                </a:lnTo>
                <a:lnTo>
                  <a:pt x="7049" y="3"/>
                </a:lnTo>
                <a:lnTo>
                  <a:pt x="7049" y="4155"/>
                </a:lnTo>
                <a:cubicBezTo>
                  <a:pt x="7089" y="4810"/>
                  <a:pt x="7128" y="5465"/>
                  <a:pt x="7168" y="6120"/>
                </a:cubicBezTo>
                <a:lnTo>
                  <a:pt x="5345" y="6120"/>
                </a:lnTo>
                <a:cubicBezTo>
                  <a:pt x="5357" y="7479"/>
                  <a:pt x="5371" y="7172"/>
                  <a:pt x="5344" y="8519"/>
                </a:cubicBezTo>
                <a:lnTo>
                  <a:pt x="0" y="8508"/>
                </a:lnTo>
                <a:lnTo>
                  <a:pt x="0" y="0"/>
                </a:lnTo>
                <a:close/>
              </a:path>
            </a:pathLst>
          </a:custGeom>
          <a:solidFill>
            <a:srgbClr val="9EACC2"/>
          </a:solidFill>
          <a:ln w="9525">
            <a:noFill/>
            <a:round/>
            <a:headEnd/>
            <a:tailEnd/>
          </a:ln>
        </p:spPr>
        <p:txBody>
          <a:bodyPr/>
          <a:lstStyle/>
          <a:p>
            <a:endParaRPr lang="en-US"/>
          </a:p>
        </p:txBody>
      </p:sp>
      <p:sp>
        <p:nvSpPr>
          <p:cNvPr id="717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grpSp>
        <p:nvGrpSpPr>
          <p:cNvPr id="2" name="Group 19"/>
          <p:cNvGrpSpPr>
            <a:grpSpLocks/>
          </p:cNvGrpSpPr>
          <p:nvPr/>
        </p:nvGrpSpPr>
        <p:grpSpPr bwMode="auto">
          <a:xfrm>
            <a:off x="3200400" y="1676400"/>
            <a:ext cx="2703513" cy="708025"/>
            <a:chOff x="3200400" y="1676400"/>
            <a:chExt cx="2704213" cy="707886"/>
          </a:xfrm>
        </p:grpSpPr>
        <p:sp>
          <p:nvSpPr>
            <p:cNvPr id="9" name="Freeform 8"/>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a:t>weathering,</a:t>
              </a:r>
            </a:p>
            <a:p>
              <a:pPr algn="ctr"/>
              <a:r>
                <a:rPr lang="en-US" sz="2000" b="1"/>
                <a:t>erosion</a:t>
              </a:r>
            </a:p>
          </p:txBody>
        </p:sp>
      </p:grpSp>
      <p:sp>
        <p:nvSpPr>
          <p:cNvPr id="20" name="Freeform 19"/>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Text Box 8"/>
          <p:cNvSpPr txBox="1">
            <a:spLocks noChangeArrowheads="1"/>
          </p:cNvSpPr>
          <p:nvPr/>
        </p:nvSpPr>
        <p:spPr bwMode="auto">
          <a:xfrm>
            <a:off x="6503988" y="5410200"/>
            <a:ext cx="2380780" cy="523220"/>
          </a:xfrm>
          <a:prstGeom prst="rect">
            <a:avLst/>
          </a:prstGeom>
          <a:solidFill>
            <a:schemeClr val="folHlink"/>
          </a:solidFill>
          <a:ln w="57150">
            <a:solidFill>
              <a:schemeClr val="tx1"/>
            </a:solidFill>
            <a:miter lim="800000"/>
            <a:headEnd/>
            <a:tailEnd/>
          </a:ln>
        </p:spPr>
        <p:txBody>
          <a:bodyPr wrap="none">
            <a:spAutoFit/>
          </a:bodyPr>
          <a:lstStyle/>
          <a:p>
            <a:r>
              <a:rPr lang="en-US" sz="2800" b="1" dirty="0">
                <a:solidFill>
                  <a:schemeClr val="bg1"/>
                </a:solidFill>
              </a:rPr>
              <a:t>p</a:t>
            </a:r>
            <a:r>
              <a:rPr lang="en-US" sz="2800" b="1" dirty="0" smtClean="0">
                <a:solidFill>
                  <a:schemeClr val="bg1"/>
                </a:solidFill>
              </a:rPr>
              <a:t>artial </a:t>
            </a:r>
            <a:r>
              <a:rPr lang="en-US" sz="2800" b="1" dirty="0">
                <a:solidFill>
                  <a:schemeClr val="bg1"/>
                </a:solidFill>
              </a:rPr>
              <a:t>m</a:t>
            </a:r>
            <a:r>
              <a:rPr lang="en-US" sz="2800" b="1" dirty="0" smtClean="0">
                <a:solidFill>
                  <a:schemeClr val="bg1"/>
                </a:solidFill>
              </a:rPr>
              <a:t>elting</a:t>
            </a:r>
            <a:endParaRPr lang="en-US" sz="2800" b="1" dirty="0">
              <a:solidFill>
                <a:schemeClr val="bg1"/>
              </a:solidFill>
            </a:endParaRPr>
          </a:p>
        </p:txBody>
      </p:sp>
      <p:sp>
        <p:nvSpPr>
          <p:cNvPr id="22" name="Freeform 21"/>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Text Box 7"/>
          <p:cNvSpPr txBox="1">
            <a:spLocks noChangeArrowheads="1"/>
          </p:cNvSpPr>
          <p:nvPr/>
        </p:nvSpPr>
        <p:spPr bwMode="auto">
          <a:xfrm>
            <a:off x="3581400" y="3810000"/>
            <a:ext cx="2762250" cy="1016000"/>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Rocks</a:t>
            </a:r>
          </a:p>
          <a:p>
            <a:pPr algn="ctr"/>
            <a:r>
              <a:rPr lang="en-US" sz="2000" b="1" dirty="0">
                <a:solidFill>
                  <a:schemeClr val="bg1"/>
                </a:solidFill>
              </a:rPr>
              <a:t>    to</a:t>
            </a:r>
          </a:p>
          <a:p>
            <a:pPr algn="ctr"/>
            <a:r>
              <a:rPr lang="en-US" sz="2000" b="1" dirty="0">
                <a:solidFill>
                  <a:schemeClr val="bg1"/>
                </a:solidFill>
              </a:rPr>
              <a:t>  Metamorphic Rocks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Effect transition="in" filter="fade">
                                      <p:cBhvr>
                                        <p:cTn id="23" dur="1000"/>
                                        <p:tgtEl>
                                          <p:spTgt spid="21"/>
                                        </p:tgtEl>
                                      </p:cBhvr>
                                    </p:animEffect>
                                  </p:childTnLst>
                                </p:cTn>
                              </p:par>
                              <p:par>
                                <p:cTn id="24" presetID="22" presetClass="exit" presetSubtype="2" fill="hold" grpId="0" nodeType="withEffect">
                                  <p:stCondLst>
                                    <p:cond delay="0"/>
                                  </p:stCondLst>
                                  <p:childTnLst>
                                    <p:animEffect transition="out" filter="wipe(right)">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cTn>
                              </p:par>
                              <p:par>
                                <p:cTn id="27" presetID="22" presetClass="entr" presetSubtype="2" fill="hold" nodeType="with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1000"/>
                                        <p:tgtEl>
                                          <p:spTgt spid="22"/>
                                        </p:tgtEl>
                                      </p:cBhvr>
                                    </p:animEffect>
                                  </p:childTnLst>
                                </p:cTn>
                              </p:par>
                            </p:childTnLst>
                          </p:cTn>
                        </p:par>
                        <p:par>
                          <p:cTn id="30" fill="hold">
                            <p:stCondLst>
                              <p:cond delay="1500"/>
                            </p:stCondLst>
                            <p:childTnLst>
                              <p:par>
                                <p:cTn id="31" presetID="53"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fltVal val="0"/>
                                          </p:val>
                                        </p:tav>
                                        <p:tav tm="100000">
                                          <p:val>
                                            <p:strVal val="#ppt_w"/>
                                          </p:val>
                                        </p:tav>
                                      </p:tavLst>
                                    </p:anim>
                                    <p:anim calcmode="lin" valueType="num">
                                      <p:cBhvr>
                                        <p:cTn id="34" dur="1000" fill="hold"/>
                                        <p:tgtEl>
                                          <p:spTgt spid="23"/>
                                        </p:tgtEl>
                                        <p:attrNameLst>
                                          <p:attrName>ppt_h</p:attrName>
                                        </p:attrNameLst>
                                      </p:cBhvr>
                                      <p:tavLst>
                                        <p:tav tm="0">
                                          <p:val>
                                            <p:fltVal val="0"/>
                                          </p:val>
                                        </p:tav>
                                        <p:tav tm="100000">
                                          <p:val>
                                            <p:strVal val="#ppt_h"/>
                                          </p:val>
                                        </p:tav>
                                      </p:tavLst>
                                    </p:anim>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0" grpId="0" animBg="1"/>
      <p:bldP spid="21"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9200" y="873125"/>
            <a:ext cx="6869113" cy="5984875"/>
            <a:chOff x="1219200" y="873125"/>
            <a:chExt cx="6869113" cy="5984875"/>
          </a:xfrm>
        </p:grpSpPr>
        <p:grpSp>
          <p:nvGrpSpPr>
            <p:cNvPr id="33" name="Group 20"/>
            <p:cNvGrpSpPr/>
            <p:nvPr/>
          </p:nvGrpSpPr>
          <p:grpSpPr>
            <a:xfrm>
              <a:off x="1219200" y="873125"/>
              <a:ext cx="6869113" cy="5984875"/>
              <a:chOff x="1219200" y="873125"/>
              <a:chExt cx="6869113" cy="5984875"/>
            </a:xfrm>
          </p:grpSpPr>
          <p:pic>
            <p:nvPicPr>
              <p:cNvPr id="35"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6" name="Group 17"/>
              <p:cNvGrpSpPr/>
              <p:nvPr/>
            </p:nvGrpSpPr>
            <p:grpSpPr>
              <a:xfrm>
                <a:off x="2438400" y="2083565"/>
                <a:ext cx="4038600" cy="3021835"/>
                <a:chOff x="2438400" y="2083565"/>
                <a:chExt cx="4038600" cy="3021835"/>
              </a:xfrm>
            </p:grpSpPr>
            <p:pic>
              <p:nvPicPr>
                <p:cNvPr id="37"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8"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9"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40"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34"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8196" name="Freeform 4"/>
          <p:cNvSpPr>
            <a:spLocks/>
          </p:cNvSpPr>
          <p:nvPr/>
        </p:nvSpPr>
        <p:spPr bwMode="white">
          <a:xfrm>
            <a:off x="1219200" y="1677657"/>
            <a:ext cx="3657236" cy="4347759"/>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5409 w 7168"/>
              <a:gd name="connsiteY0" fmla="*/ 299 h 8668"/>
              <a:gd name="connsiteX1" fmla="*/ 5409 w 7168"/>
              <a:gd name="connsiteY1" fmla="*/ 152 h 8668"/>
              <a:gd name="connsiteX2" fmla="*/ 7049 w 7168"/>
              <a:gd name="connsiteY2" fmla="*/ 152 h 8668"/>
              <a:gd name="connsiteX3" fmla="*/ 7049 w 7168"/>
              <a:gd name="connsiteY3" fmla="*/ 4304 h 8668"/>
              <a:gd name="connsiteX4" fmla="*/ 7168 w 7168"/>
              <a:gd name="connsiteY4" fmla="*/ 6269 h 8668"/>
              <a:gd name="connsiteX5" fmla="*/ 5345 w 7168"/>
              <a:gd name="connsiteY5" fmla="*/ 6269 h 8668"/>
              <a:gd name="connsiteX6" fmla="*/ 5344 w 7168"/>
              <a:gd name="connsiteY6" fmla="*/ 8668 h 8668"/>
              <a:gd name="connsiteX7" fmla="*/ 0 w 7168"/>
              <a:gd name="connsiteY7" fmla="*/ 8657 h 8668"/>
              <a:gd name="connsiteX8" fmla="*/ 0 w 7168"/>
              <a:gd name="connsiteY8" fmla="*/ 0 h 8668"/>
              <a:gd name="connsiteX9" fmla="*/ 5409 w 7168"/>
              <a:gd name="connsiteY9" fmla="*/ 299 h 8668"/>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147 h 8516"/>
              <a:gd name="connsiteX9" fmla="*/ 5409 w 7168"/>
              <a:gd name="connsiteY9" fmla="*/ 147 h 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8" h="8516">
                <a:moveTo>
                  <a:pt x="5409" y="147"/>
                </a:moveTo>
                <a:lnTo>
                  <a:pt x="5409" y="0"/>
                </a:lnTo>
                <a:lnTo>
                  <a:pt x="7049" y="0"/>
                </a:lnTo>
                <a:lnTo>
                  <a:pt x="7049" y="4152"/>
                </a:lnTo>
                <a:cubicBezTo>
                  <a:pt x="7089" y="4807"/>
                  <a:pt x="7128" y="5462"/>
                  <a:pt x="7168" y="6117"/>
                </a:cubicBezTo>
                <a:lnTo>
                  <a:pt x="5345" y="6117"/>
                </a:lnTo>
                <a:cubicBezTo>
                  <a:pt x="5357" y="7476"/>
                  <a:pt x="5371" y="7169"/>
                  <a:pt x="5344" y="8516"/>
                </a:cubicBezTo>
                <a:lnTo>
                  <a:pt x="0" y="8505"/>
                </a:lnTo>
                <a:lnTo>
                  <a:pt x="0" y="147"/>
                </a:lnTo>
                <a:lnTo>
                  <a:pt x="5409" y="147"/>
                </a:lnTo>
                <a:close/>
              </a:path>
            </a:pathLst>
          </a:custGeom>
          <a:solidFill>
            <a:srgbClr val="9EACC2"/>
          </a:solidFill>
          <a:ln w="9525">
            <a:noFill/>
            <a:round/>
            <a:headEnd/>
            <a:tailEnd/>
          </a:ln>
        </p:spPr>
        <p:txBody>
          <a:bodyPr/>
          <a:lstStyle/>
          <a:p>
            <a:endParaRPr lang="en-US"/>
          </a:p>
        </p:txBody>
      </p:sp>
      <p:sp>
        <p:nvSpPr>
          <p:cNvPr id="8195"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8" name="Text Box 7"/>
          <p:cNvSpPr txBox="1">
            <a:spLocks noChangeArrowheads="1"/>
          </p:cNvSpPr>
          <p:nvPr/>
        </p:nvSpPr>
        <p:spPr bwMode="auto">
          <a:xfrm>
            <a:off x="3581400" y="3810000"/>
            <a:ext cx="2762250" cy="1016000"/>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Rocks</a:t>
            </a:r>
          </a:p>
          <a:p>
            <a:pPr algn="ctr"/>
            <a:r>
              <a:rPr lang="en-US" sz="2000" b="1" dirty="0">
                <a:solidFill>
                  <a:schemeClr val="bg1"/>
                </a:solidFill>
              </a:rPr>
              <a:t>    to</a:t>
            </a:r>
          </a:p>
          <a:p>
            <a:pPr algn="ctr"/>
            <a:r>
              <a:rPr lang="en-US" sz="2000" b="1" dirty="0">
                <a:solidFill>
                  <a:schemeClr val="bg1"/>
                </a:solidFill>
              </a:rPr>
              <a:t>  Metamorphic Rocks</a:t>
            </a:r>
          </a:p>
        </p:txBody>
      </p:sp>
      <p:sp>
        <p:nvSpPr>
          <p:cNvPr id="9" name="Text Box 8"/>
          <p:cNvSpPr txBox="1">
            <a:spLocks noChangeArrowheads="1"/>
          </p:cNvSpPr>
          <p:nvPr/>
        </p:nvSpPr>
        <p:spPr bwMode="auto">
          <a:xfrm>
            <a:off x="6503988" y="5410200"/>
            <a:ext cx="2380780" cy="523220"/>
          </a:xfrm>
          <a:prstGeom prst="rect">
            <a:avLst/>
          </a:prstGeom>
          <a:solidFill>
            <a:schemeClr val="folHlink"/>
          </a:solidFill>
          <a:ln w="57150">
            <a:solidFill>
              <a:schemeClr val="tx1"/>
            </a:solidFill>
            <a:miter lim="800000"/>
            <a:headEnd/>
            <a:tailEnd/>
          </a:ln>
        </p:spPr>
        <p:txBody>
          <a:bodyPr wrap="none">
            <a:spAutoFit/>
          </a:bodyPr>
          <a:lstStyle/>
          <a:p>
            <a:r>
              <a:rPr lang="en-US" sz="2800" b="1" dirty="0" smtClean="0">
                <a:solidFill>
                  <a:schemeClr val="bg1"/>
                </a:solidFill>
              </a:rPr>
              <a:t>partial </a:t>
            </a:r>
            <a:r>
              <a:rPr lang="en-US" sz="2800" b="1" dirty="0">
                <a:solidFill>
                  <a:schemeClr val="bg1"/>
                </a:solidFill>
              </a:rPr>
              <a:t>m</a:t>
            </a:r>
            <a:r>
              <a:rPr lang="en-US" sz="2800" b="1" dirty="0" smtClean="0">
                <a:solidFill>
                  <a:schemeClr val="bg1"/>
                </a:solidFill>
              </a:rPr>
              <a:t>elting</a:t>
            </a:r>
            <a:endParaRPr lang="en-US" sz="2800" b="1" dirty="0">
              <a:solidFill>
                <a:schemeClr val="bg1"/>
              </a:solidFill>
            </a:endParaRP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 Box 4"/>
          <p:cNvSpPr txBox="1">
            <a:spLocks noChangeArrowheads="1"/>
          </p:cNvSpPr>
          <p:nvPr/>
        </p:nvSpPr>
        <p:spPr bwMode="auto">
          <a:xfrm>
            <a:off x="914400" y="6096000"/>
            <a:ext cx="7423150" cy="708025"/>
          </a:xfrm>
          <a:prstGeom prst="rect">
            <a:avLst/>
          </a:prstGeom>
          <a:solidFill>
            <a:srgbClr val="7030A0"/>
          </a:solidFill>
          <a:ln w="76200">
            <a:solidFill>
              <a:schemeClr val="tx1"/>
            </a:solidFill>
            <a:miter lim="800000"/>
            <a:headEnd/>
            <a:tailEnd/>
          </a:ln>
        </p:spPr>
        <p:txBody>
          <a:bodyPr wrap="none">
            <a:spAutoFit/>
          </a:bodyPr>
          <a:lstStyle/>
          <a:p>
            <a:r>
              <a:rPr lang="en-US" sz="4000" b="1" dirty="0">
                <a:solidFill>
                  <a:schemeClr val="bg1"/>
                </a:solidFill>
              </a:rPr>
              <a:t>Common Metamorphic Rocks</a:t>
            </a:r>
          </a:p>
        </p:txBody>
      </p:sp>
      <p:grpSp>
        <p:nvGrpSpPr>
          <p:cNvPr id="2" name="Group 40"/>
          <p:cNvGrpSpPr/>
          <p:nvPr/>
        </p:nvGrpSpPr>
        <p:grpSpPr>
          <a:xfrm>
            <a:off x="2590800" y="3048000"/>
            <a:ext cx="4343400" cy="1219200"/>
            <a:chOff x="2590800" y="3048000"/>
            <a:chExt cx="4343400" cy="1219200"/>
          </a:xfrm>
        </p:grpSpPr>
        <p:sp>
          <p:nvSpPr>
            <p:cNvPr id="11" name="Text Box 5"/>
            <p:cNvSpPr txBox="1">
              <a:spLocks noChangeArrowheads="1"/>
            </p:cNvSpPr>
            <p:nvPr/>
          </p:nvSpPr>
          <p:spPr bwMode="auto">
            <a:xfrm>
              <a:off x="2590800" y="3048000"/>
              <a:ext cx="2339102"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limestone</a:t>
              </a:r>
              <a:endParaRPr lang="en-US" sz="3600" b="1" dirty="0">
                <a:latin typeface="Arial" pitchFamily="34" charset="0"/>
                <a:cs typeface="Arial" pitchFamily="34" charset="0"/>
              </a:endParaRPr>
            </a:p>
          </p:txBody>
        </p:sp>
        <p:cxnSp>
          <p:nvCxnSpPr>
            <p:cNvPr id="22" name="Straight Arrow Connector 21"/>
            <p:cNvCxnSpPr>
              <a:endCxn id="11" idx="3"/>
            </p:cNvCxnSpPr>
            <p:nvPr/>
          </p:nvCxnSpPr>
          <p:spPr>
            <a:xfrm flipH="1" flipV="1">
              <a:off x="4929902" y="3371166"/>
              <a:ext cx="2004298" cy="89603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41"/>
          <p:cNvGrpSpPr/>
          <p:nvPr/>
        </p:nvGrpSpPr>
        <p:grpSpPr>
          <a:xfrm>
            <a:off x="2971800" y="3733800"/>
            <a:ext cx="4038600" cy="762000"/>
            <a:chOff x="2971800" y="3733800"/>
            <a:chExt cx="4038600" cy="762000"/>
          </a:xfrm>
        </p:grpSpPr>
        <p:sp>
          <p:nvSpPr>
            <p:cNvPr id="18" name="Text Box 6"/>
            <p:cNvSpPr txBox="1">
              <a:spLocks noChangeArrowheads="1"/>
            </p:cNvSpPr>
            <p:nvPr/>
          </p:nvSpPr>
          <p:spPr bwMode="auto">
            <a:xfrm>
              <a:off x="2971800" y="3733800"/>
              <a:ext cx="2492990"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sandstone</a:t>
              </a:r>
              <a:endParaRPr lang="en-US" sz="3600" b="1" dirty="0">
                <a:latin typeface="Arial" pitchFamily="34" charset="0"/>
                <a:cs typeface="Arial" pitchFamily="34" charset="0"/>
              </a:endParaRPr>
            </a:p>
          </p:txBody>
        </p:sp>
        <p:cxnSp>
          <p:nvCxnSpPr>
            <p:cNvPr id="23" name="Straight Arrow Connector 22"/>
            <p:cNvCxnSpPr/>
            <p:nvPr/>
          </p:nvCxnSpPr>
          <p:spPr>
            <a:xfrm flipH="1" flipV="1">
              <a:off x="5410200" y="4114800"/>
              <a:ext cx="16002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9"/>
          <p:cNvGrpSpPr>
            <a:grpSpLocks/>
          </p:cNvGrpSpPr>
          <p:nvPr/>
        </p:nvGrpSpPr>
        <p:grpSpPr bwMode="auto">
          <a:xfrm>
            <a:off x="3200400" y="1676400"/>
            <a:ext cx="2703513" cy="708025"/>
            <a:chOff x="3200400" y="1676400"/>
            <a:chExt cx="2704213" cy="707886"/>
          </a:xfrm>
        </p:grpSpPr>
        <p:sp>
          <p:nvSpPr>
            <p:cNvPr id="53" name="Freeform 52"/>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4"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grpSp>
        <p:nvGrpSpPr>
          <p:cNvPr id="5" name="Group 62"/>
          <p:cNvGrpSpPr/>
          <p:nvPr/>
        </p:nvGrpSpPr>
        <p:grpSpPr>
          <a:xfrm>
            <a:off x="3429000" y="4267200"/>
            <a:ext cx="3657600" cy="646331"/>
            <a:chOff x="3429000" y="4267200"/>
            <a:chExt cx="3657600" cy="646331"/>
          </a:xfrm>
        </p:grpSpPr>
        <p:sp>
          <p:nvSpPr>
            <p:cNvPr id="19" name="Text Box 7"/>
            <p:cNvSpPr txBox="1">
              <a:spLocks noChangeArrowheads="1"/>
            </p:cNvSpPr>
            <p:nvPr/>
          </p:nvSpPr>
          <p:spPr bwMode="auto">
            <a:xfrm>
              <a:off x="3429000" y="4267200"/>
              <a:ext cx="1371600" cy="646331"/>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shale</a:t>
              </a:r>
              <a:endParaRPr lang="en-US" sz="3600" b="1" dirty="0">
                <a:latin typeface="Arial" pitchFamily="34" charset="0"/>
                <a:cs typeface="Arial" pitchFamily="34" charset="0"/>
              </a:endParaRPr>
            </a:p>
          </p:txBody>
        </p:sp>
        <p:cxnSp>
          <p:nvCxnSpPr>
            <p:cNvPr id="24" name="Straight Arrow Connector 23"/>
            <p:cNvCxnSpPr/>
            <p:nvPr/>
          </p:nvCxnSpPr>
          <p:spPr>
            <a:xfrm flipH="1" flipV="1">
              <a:off x="4876800" y="4648200"/>
              <a:ext cx="22098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63"/>
          <p:cNvGrpSpPr/>
          <p:nvPr/>
        </p:nvGrpSpPr>
        <p:grpSpPr>
          <a:xfrm>
            <a:off x="2133600" y="4495800"/>
            <a:ext cx="1371600" cy="1636931"/>
            <a:chOff x="2133600" y="4495800"/>
            <a:chExt cx="1371600" cy="1636931"/>
          </a:xfrm>
        </p:grpSpPr>
        <p:sp>
          <p:nvSpPr>
            <p:cNvPr id="15" name="Text Box 7"/>
            <p:cNvSpPr txBox="1">
              <a:spLocks noChangeArrowheads="1"/>
            </p:cNvSpPr>
            <p:nvPr/>
          </p:nvSpPr>
          <p:spPr bwMode="auto">
            <a:xfrm>
              <a:off x="2133600" y="5486400"/>
              <a:ext cx="1371600" cy="646331"/>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Slate</a:t>
              </a:r>
              <a:endParaRPr lang="en-US" sz="3600" b="1" dirty="0">
                <a:latin typeface="Arial" pitchFamily="34" charset="0"/>
                <a:cs typeface="Arial" pitchFamily="34" charset="0"/>
              </a:endParaRPr>
            </a:p>
          </p:txBody>
        </p:sp>
        <p:sp>
          <p:nvSpPr>
            <p:cNvPr id="61" name="Bent Arrow 60"/>
            <p:cNvSpPr/>
            <p:nvPr/>
          </p:nvSpPr>
          <p:spPr>
            <a:xfrm rot="16200000" flipH="1">
              <a:off x="2514600" y="4648200"/>
              <a:ext cx="1066800" cy="762000"/>
            </a:xfrm>
            <a:prstGeom prst="bentArrow">
              <a:avLst>
                <a:gd name="adj1" fmla="val 18208"/>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9"/>
          <p:cNvGrpSpPr/>
          <p:nvPr/>
        </p:nvGrpSpPr>
        <p:grpSpPr>
          <a:xfrm>
            <a:off x="381000" y="3962400"/>
            <a:ext cx="2590800" cy="1676400"/>
            <a:chOff x="381000" y="3962400"/>
            <a:chExt cx="2590800" cy="1676400"/>
          </a:xfrm>
        </p:grpSpPr>
        <p:sp>
          <p:nvSpPr>
            <p:cNvPr id="66" name="Text Box 6"/>
            <p:cNvSpPr txBox="1">
              <a:spLocks noChangeArrowheads="1"/>
            </p:cNvSpPr>
            <p:nvPr/>
          </p:nvSpPr>
          <p:spPr bwMode="auto">
            <a:xfrm>
              <a:off x="381000" y="4992469"/>
              <a:ext cx="2185214"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Quartzite</a:t>
              </a:r>
              <a:endParaRPr lang="en-US" sz="3600" b="1" dirty="0">
                <a:latin typeface="Arial" pitchFamily="34" charset="0"/>
                <a:cs typeface="Arial" pitchFamily="34" charset="0"/>
              </a:endParaRPr>
            </a:p>
          </p:txBody>
        </p:sp>
        <p:sp>
          <p:nvSpPr>
            <p:cNvPr id="67" name="Bent Arrow 66"/>
            <p:cNvSpPr/>
            <p:nvPr/>
          </p:nvSpPr>
          <p:spPr>
            <a:xfrm rot="16200000" flipH="1">
              <a:off x="1943100" y="4000500"/>
              <a:ext cx="1066800" cy="990600"/>
            </a:xfrm>
            <a:prstGeom prst="bentArrow">
              <a:avLst>
                <a:gd name="adj1" fmla="val 15769"/>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68"/>
          <p:cNvGrpSpPr/>
          <p:nvPr/>
        </p:nvGrpSpPr>
        <p:grpSpPr>
          <a:xfrm>
            <a:off x="304800" y="3352800"/>
            <a:ext cx="2286000" cy="1636931"/>
            <a:chOff x="304800" y="3352800"/>
            <a:chExt cx="2286000" cy="1636931"/>
          </a:xfrm>
        </p:grpSpPr>
        <p:sp>
          <p:nvSpPr>
            <p:cNvPr id="65" name="Text Box 5"/>
            <p:cNvSpPr txBox="1">
              <a:spLocks noChangeArrowheads="1"/>
            </p:cNvSpPr>
            <p:nvPr/>
          </p:nvSpPr>
          <p:spPr bwMode="auto">
            <a:xfrm>
              <a:off x="304800" y="4343400"/>
              <a:ext cx="1672253"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Marble</a:t>
              </a:r>
              <a:endParaRPr lang="en-US" sz="3600" b="1" dirty="0">
                <a:latin typeface="Arial" pitchFamily="34" charset="0"/>
                <a:cs typeface="Arial" pitchFamily="34" charset="0"/>
              </a:endParaRPr>
            </a:p>
          </p:txBody>
        </p:sp>
        <p:sp>
          <p:nvSpPr>
            <p:cNvPr id="68" name="Bent Arrow 67"/>
            <p:cNvSpPr/>
            <p:nvPr/>
          </p:nvSpPr>
          <p:spPr>
            <a:xfrm rot="16200000" flipH="1">
              <a:off x="1409700" y="3238500"/>
              <a:ext cx="1066800" cy="1295400"/>
            </a:xfrm>
            <a:prstGeom prst="bentArrow">
              <a:avLst>
                <a:gd name="adj1" fmla="val 18033"/>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Freeform 40"/>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1000"/>
                                        <p:tgtEl>
                                          <p:spTgt spid="5"/>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1000"/>
                                        <p:tgtEl>
                                          <p:spTgt spid="3"/>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right)">
                                      <p:cBhvr>
                                        <p:cTn id="36" dur="1000"/>
                                        <p:tgtEl>
                                          <p:spTgt spid="2"/>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25"/>
                                        </p:tgtEl>
                                      </p:cBhvr>
                                    </p:animEffect>
                                    <p:set>
                                      <p:cBhvr>
                                        <p:cTn id="45" dur="1" fill="hold">
                                          <p:stCondLst>
                                            <p:cond delay="999"/>
                                          </p:stCondLst>
                                        </p:cTn>
                                        <p:tgtEl>
                                          <p:spTgt spid="2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41"/>
                                        </p:tgtEl>
                                      </p:cBhvr>
                                    </p:animEffect>
                                    <p:set>
                                      <p:cBhvr>
                                        <p:cTn id="48" dur="1" fill="hold">
                                          <p:stCondLst>
                                            <p:cond delay="999"/>
                                          </p:stCondLst>
                                        </p:cTn>
                                        <p:tgtEl>
                                          <p:spTgt spid="4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
                                        </p:tgtEl>
                                      </p:cBhvr>
                                    </p:animEffect>
                                    <p:set>
                                      <p:cBhvr>
                                        <p:cTn id="57" dur="1" fill="hold">
                                          <p:stCondLst>
                                            <p:cond delay="999"/>
                                          </p:stCondLst>
                                        </p:cTn>
                                        <p:tgtEl>
                                          <p:spTgt spid="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7"/>
                                        </p:tgtEl>
                                      </p:cBhvr>
                                    </p:animEffect>
                                    <p:set>
                                      <p:cBhvr>
                                        <p:cTn id="66" dur="1" fill="hold">
                                          <p:stCondLst>
                                            <p:cond delay="9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3"/>
                                        </p:tgtEl>
                                      </p:cBhvr>
                                    </p:animEffect>
                                    <p:set>
                                      <p:cBhvr>
                                        <p:cTn id="72" dur="1" fill="hold">
                                          <p:stCondLst>
                                            <p:cond delay="999"/>
                                          </p:stCondLst>
                                        </p:cTn>
                                        <p:tgtEl>
                                          <p:spTgt spid="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4"/>
                                        </p:tgtEl>
                                      </p:cBhvr>
                                    </p:animEffect>
                                    <p:set>
                                      <p:cBhvr>
                                        <p:cTn id="78" dur="1" fill="hold">
                                          <p:stCondLst>
                                            <p:cond delay="999"/>
                                          </p:stCondLst>
                                        </p:cTn>
                                        <p:tgtEl>
                                          <p:spTgt spid="4"/>
                                        </p:tgtEl>
                                        <p:attrNameLst>
                                          <p:attrName>style.visibility</p:attrName>
                                        </p:attrNameLst>
                                      </p:cBhvr>
                                      <p:to>
                                        <p:strVal val="hidden"/>
                                      </p:to>
                                    </p:se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left)">
                                      <p:cBhvr>
                                        <p:cTn id="8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1" animBg="1"/>
      <p:bldP spid="9" grpId="1" animBg="1"/>
      <p:bldP spid="14" grpId="0" animBg="1"/>
      <p:bldP spid="14" grpId="1"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grpSp>
        <p:nvGrpSpPr>
          <p:cNvPr id="10"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l="832"/>
            <a:stretch>
              <a:fillRect/>
            </a:stretch>
          </p:blipFill>
          <p:spPr bwMode="auto">
            <a:xfrm>
              <a:off x="0" y="1131887"/>
              <a:ext cx="9082088" cy="5878513"/>
            </a:xfrm>
            <a:prstGeom prst="rect">
              <a:avLst/>
            </a:prstGeom>
            <a:noFill/>
            <a:ln w="9525">
              <a:noFill/>
              <a:miter lim="800000"/>
              <a:headEnd/>
              <a:tailEnd/>
            </a:ln>
            <a:effectLst/>
          </p:spPr>
        </p:pic>
      </p:grpSp>
      <p:sp useBgFill="1">
        <p:nvSpPr>
          <p:cNvPr id="12"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6553200" y="4429780"/>
            <a:ext cx="2578270"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Corps Is Formed</a:t>
            </a:r>
            <a:endParaRPr lang="en-US" sz="2800" dirty="0">
              <a:solidFill>
                <a:srgbClr val="FF0000"/>
              </a:solidFill>
            </a:endParaRPr>
          </a:p>
        </p:txBody>
      </p:sp>
      <p:sp>
        <p:nvSpPr>
          <p:cNvPr id="14" name="Rectangle 13"/>
          <p:cNvSpPr/>
          <p:nvPr/>
        </p:nvSpPr>
        <p:spPr>
          <a:xfrm>
            <a:off x="2667000" y="4343400"/>
            <a:ext cx="265880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River Trip Begins</a:t>
            </a:r>
            <a:endParaRPr lang="en-US" sz="2800" dirty="0">
              <a:solidFill>
                <a:srgbClr val="FF0000"/>
              </a:solidFill>
            </a:endParaRPr>
          </a:p>
        </p:txBody>
      </p:sp>
      <p:sp>
        <p:nvSpPr>
          <p:cNvPr id="16" name="Rectangle 15"/>
          <p:cNvSpPr/>
          <p:nvPr/>
        </p:nvSpPr>
        <p:spPr>
          <a:xfrm>
            <a:off x="685800" y="2743200"/>
            <a:ext cx="3175293"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Over the Mountains</a:t>
            </a:r>
            <a:endParaRPr lang="en-US" sz="2800" dirty="0">
              <a:solidFill>
                <a:srgbClr val="FF0000"/>
              </a:solidFill>
            </a:endParaRPr>
          </a:p>
        </p:txBody>
      </p:sp>
      <p:sp>
        <p:nvSpPr>
          <p:cNvPr id="17" name="Rectangle 16"/>
          <p:cNvSpPr/>
          <p:nvPr/>
        </p:nvSpPr>
        <p:spPr>
          <a:xfrm>
            <a:off x="70625" y="1143000"/>
            <a:ext cx="213917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To the Pacific</a:t>
            </a:r>
            <a:endParaRPr lang="en-US" sz="2800" dirty="0">
              <a:solidFill>
                <a:srgbClr val="FF0000"/>
              </a:solidFill>
            </a:endParaRPr>
          </a:p>
        </p:txBody>
      </p:sp>
      <p:sp>
        <p:nvSpPr>
          <p:cNvPr id="19" name="TextBox 3"/>
          <p:cNvSpPr txBox="1">
            <a:spLocks noChangeArrowheads="1"/>
          </p:cNvSpPr>
          <p:nvPr/>
        </p:nvSpPr>
        <p:spPr bwMode="auto">
          <a:xfrm>
            <a:off x="3429000" y="0"/>
            <a:ext cx="5562600" cy="1016000"/>
          </a:xfrm>
          <a:prstGeom prst="rect">
            <a:avLst/>
          </a:prstGeom>
          <a:no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p:nvSpPr>
          <p:cNvPr id="20" name="Freeform 19"/>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5-Point Star 10"/>
          <p:cNvSpPr/>
          <p:nvPr/>
        </p:nvSpPr>
        <p:spPr>
          <a:xfrm>
            <a:off x="5562600" y="4114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3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360"/>
                                          </p:val>
                                        </p:tav>
                                        <p:tav tm="100000">
                                          <p:val>
                                            <p:fltVal val="0"/>
                                          </p:val>
                                        </p:tav>
                                      </p:tavLst>
                                    </p:anim>
                                    <p:animEffect transition="in" filter="fade">
                                      <p:cBhvr>
                                        <p:cTn id="34" dur="1000"/>
                                        <p:tgtEl>
                                          <p:spTgt spid="11"/>
                                        </p:tgtEl>
                                      </p:cBhvr>
                                    </p:animEffect>
                                  </p:childTnLst>
                                </p:cTn>
                              </p:par>
                              <p:par>
                                <p:cTn id="35" presetID="22" presetClass="entr" presetSubtype="2" fill="hold" grpId="0" nodeType="withEffect">
                                  <p:stCondLst>
                                    <p:cond delay="100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3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3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22" presetClass="entr" presetSubtype="2"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3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7"/>
                                        </p:tgtEl>
                                      </p:cBhvr>
                                    </p:animEffect>
                                    <p:set>
                                      <p:cBhvr>
                                        <p:cTn id="64" dur="1" fill="hold">
                                          <p:stCondLst>
                                            <p:cond delay="9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20"/>
                                        </p:tgtEl>
                                      </p:cBhvr>
                                    </p:animEffect>
                                    <p:set>
                                      <p:cBhvr>
                                        <p:cTn id="67" dur="1" fill="hold">
                                          <p:stCondLst>
                                            <p:cond delay="999"/>
                                          </p:stCondLst>
                                        </p:cTn>
                                        <p:tgtEl>
                                          <p:spTgt spid="2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4"/>
                                        </p:tgtEl>
                                      </p:cBhvr>
                                    </p:animEffect>
                                    <p:set>
                                      <p:cBhvr>
                                        <p:cTn id="70" dur="1" fill="hold">
                                          <p:stCondLst>
                                            <p:cond delay="9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6"/>
                                        </p:tgtEl>
                                      </p:cBhvr>
                                    </p:animEffect>
                                    <p:set>
                                      <p:cBhvr>
                                        <p:cTn id="73" dur="1" fill="hold">
                                          <p:stCondLst>
                                            <p:cond delay="9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2"/>
                                        </p:tgtEl>
                                      </p:cBhvr>
                                    </p:animEffect>
                                    <p:set>
                                      <p:cBhvr>
                                        <p:cTn id="76" dur="1" fill="hold">
                                          <p:stCondLst>
                                            <p:cond delay="999"/>
                                          </p:stCondLst>
                                        </p:cTn>
                                        <p:tgtEl>
                                          <p:spTgt spid="2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1"/>
                                        </p:tgtEl>
                                      </p:cBhvr>
                                    </p:animEffect>
                                    <p:set>
                                      <p:cBhvr>
                                        <p:cTn id="79" dur="1" fill="hold">
                                          <p:stCondLst>
                                            <p:cond delay="999"/>
                                          </p:stCondLst>
                                        </p:cTn>
                                        <p:tgtEl>
                                          <p:spTgt spid="2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7"/>
                                        </p:tgtEl>
                                      </p:cBhvr>
                                    </p:animEffect>
                                    <p:set>
                                      <p:cBhvr>
                                        <p:cTn id="82" dur="1" fill="hold">
                                          <p:stCondLst>
                                            <p:cond delay="999"/>
                                          </p:stCondLst>
                                        </p:cTn>
                                        <p:tgtEl>
                                          <p:spTgt spid="1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10"/>
                                        </p:tgtEl>
                                      </p:cBhvr>
                                    </p:animEffect>
                                    <p:set>
                                      <p:cBhvr>
                                        <p:cTn id="85" dur="1" fill="hold">
                                          <p:stCondLst>
                                            <p:cond delay="999"/>
                                          </p:stCondLst>
                                        </p:cTn>
                                        <p:tgtEl>
                                          <p:spTgt spid="10"/>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4" grpId="0" animBg="1"/>
      <p:bldP spid="14" grpId="1" animBg="1"/>
      <p:bldP spid="16" grpId="0" animBg="1"/>
      <p:bldP spid="16" grpId="1" animBg="1"/>
      <p:bldP spid="17" grpId="0" animBg="1"/>
      <p:bldP spid="17" grpId="1" animBg="1"/>
      <p:bldP spid="19" grpId="0"/>
      <p:bldP spid="20" grpId="0" animBg="1"/>
      <p:bldP spid="20" grpId="1" animBg="1"/>
      <p:bldP spid="21" grpId="0" animBg="1"/>
      <p:bldP spid="21" grpId="1" animBg="1"/>
      <p:bldP spid="22" grpId="0" animBg="1"/>
      <p:bldP spid="22" grpId="1" animBg="1"/>
      <p:bldP spid="11" grpId="0" animBg="1"/>
      <p:bldP spid="1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9200" y="873125"/>
            <a:ext cx="6869113" cy="5984875"/>
            <a:chOff x="1219200" y="873125"/>
            <a:chExt cx="6869113" cy="5984875"/>
          </a:xfrm>
        </p:grpSpPr>
        <p:grpSp>
          <p:nvGrpSpPr>
            <p:cNvPr id="14" name="Group 20"/>
            <p:cNvGrpSpPr/>
            <p:nvPr/>
          </p:nvGrpSpPr>
          <p:grpSpPr>
            <a:xfrm>
              <a:off x="1219200" y="873125"/>
              <a:ext cx="6869113" cy="5984875"/>
              <a:chOff x="1219200" y="873125"/>
              <a:chExt cx="6869113" cy="5984875"/>
            </a:xfrm>
          </p:grpSpPr>
          <p:pic>
            <p:nvPicPr>
              <p:cNvPr id="16"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7" name="Group 17"/>
              <p:cNvGrpSpPr/>
              <p:nvPr/>
            </p:nvGrpSpPr>
            <p:grpSpPr>
              <a:xfrm>
                <a:off x="2438400" y="2083565"/>
                <a:ext cx="4038600" cy="3021835"/>
                <a:chOff x="2438400" y="2083565"/>
                <a:chExt cx="4038600" cy="3021835"/>
              </a:xfrm>
            </p:grpSpPr>
            <p:pic>
              <p:nvPicPr>
                <p:cNvPr id="20"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21"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22"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23"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5"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26" name="Freeform 4"/>
          <p:cNvSpPr>
            <a:spLocks/>
          </p:cNvSpPr>
          <p:nvPr/>
        </p:nvSpPr>
        <p:spPr bwMode="white">
          <a:xfrm>
            <a:off x="1219200" y="1671020"/>
            <a:ext cx="3657236" cy="4354396"/>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75 w 7168"/>
              <a:gd name="connsiteY9" fmla="*/ 296 h 8516"/>
              <a:gd name="connsiteX10" fmla="*/ 5409 w 7168"/>
              <a:gd name="connsiteY10" fmla="*/ 147 h 8516"/>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5409 w 7168"/>
              <a:gd name="connsiteY10"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68" h="8529">
                <a:moveTo>
                  <a:pt x="5409" y="160"/>
                </a:moveTo>
                <a:lnTo>
                  <a:pt x="5409" y="13"/>
                </a:lnTo>
                <a:lnTo>
                  <a:pt x="7049" y="13"/>
                </a:lnTo>
                <a:lnTo>
                  <a:pt x="7049" y="4165"/>
                </a:lnTo>
                <a:cubicBezTo>
                  <a:pt x="7089" y="4820"/>
                  <a:pt x="7128" y="5475"/>
                  <a:pt x="7168" y="6130"/>
                </a:cubicBezTo>
                <a:lnTo>
                  <a:pt x="5345" y="6130"/>
                </a:lnTo>
                <a:cubicBezTo>
                  <a:pt x="5357" y="7489"/>
                  <a:pt x="5371" y="7182"/>
                  <a:pt x="5344" y="8529"/>
                </a:cubicBezTo>
                <a:lnTo>
                  <a:pt x="0" y="8518"/>
                </a:lnTo>
                <a:lnTo>
                  <a:pt x="0" y="309"/>
                </a:lnTo>
                <a:cubicBezTo>
                  <a:pt x="88" y="252"/>
                  <a:pt x="61" y="0"/>
                  <a:pt x="75" y="309"/>
                </a:cubicBezTo>
                <a:lnTo>
                  <a:pt x="107" y="309"/>
                </a:lnTo>
                <a:lnTo>
                  <a:pt x="5409" y="160"/>
                </a:lnTo>
                <a:close/>
              </a:path>
            </a:pathLst>
          </a:custGeom>
          <a:solidFill>
            <a:srgbClr val="9EACC2"/>
          </a:solidFill>
          <a:ln w="9525">
            <a:noFill/>
            <a:round/>
            <a:headEnd/>
            <a:tailEnd/>
          </a:ln>
        </p:spPr>
        <p:txBody>
          <a:bodyPr/>
          <a:lstStyle/>
          <a:p>
            <a:endParaRPr lang="en-US"/>
          </a:p>
        </p:txBody>
      </p:sp>
      <p:sp useBgFill="1">
        <p:nvSpPr>
          <p:cNvPr id="28" name="Rectangle 27"/>
          <p:cNvSpPr/>
          <p:nvPr/>
        </p:nvSpPr>
        <p:spPr>
          <a:xfrm>
            <a:off x="990600" y="1752600"/>
            <a:ext cx="29718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8"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8" name="Freeform 17"/>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sp>
        <p:nvSpPr>
          <p:cNvPr id="24" name="Freeform 23"/>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sp>
        <p:nvSpPr>
          <p:cNvPr id="29" name="Text Box 8"/>
          <p:cNvSpPr txBox="1">
            <a:spLocks noChangeArrowheads="1"/>
          </p:cNvSpPr>
          <p:nvPr/>
        </p:nvSpPr>
        <p:spPr bwMode="auto">
          <a:xfrm>
            <a:off x="685800" y="5953125"/>
            <a:ext cx="2819400" cy="523875"/>
          </a:xfrm>
          <a:prstGeom prst="rect">
            <a:avLst/>
          </a:prstGeom>
          <a:solidFill>
            <a:srgbClr val="FA1A02"/>
          </a:solidFill>
          <a:ln w="76200">
            <a:solidFill>
              <a:schemeClr val="tx1"/>
            </a:solidFill>
            <a:miter lim="800000"/>
            <a:headEnd/>
            <a:tailEnd/>
          </a:ln>
        </p:spPr>
        <p:txBody>
          <a:bodyPr wrap="square">
            <a:spAutoFit/>
          </a:bodyPr>
          <a:lstStyle/>
          <a:p>
            <a:r>
              <a:rPr lang="en-US" sz="2800" b="1" dirty="0"/>
              <a:t>complete melting</a:t>
            </a:r>
          </a:p>
        </p:txBody>
      </p:sp>
      <p:sp>
        <p:nvSpPr>
          <p:cNvPr id="30" name="Freeform 29"/>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par>
                                <p:cTn id="24" presetID="22" presetClass="exit" presetSubtype="2" fill="hold" grpId="0" nodeType="withEffect">
                                  <p:stCondLst>
                                    <p:cond delay="500"/>
                                  </p:stCondLst>
                                  <p:childTnLst>
                                    <p:animEffect transition="out" filter="wipe(right)">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cTn>
                              </p:par>
                              <p:par>
                                <p:cTn id="27" presetID="22" presetClass="entr" presetSubtype="2" fill="hold" grpId="0" nodeType="withEffect">
                                  <p:stCondLst>
                                    <p:cond delay="500"/>
                                  </p:stCondLst>
                                  <p:childTnLst>
                                    <p:set>
                                      <p:cBhvr>
                                        <p:cTn id="28" dur="1" fill="hold">
                                          <p:stCondLst>
                                            <p:cond delay="0"/>
                                          </p:stCondLst>
                                        </p:cTn>
                                        <p:tgtEl>
                                          <p:spTgt spid="30"/>
                                        </p:tgtEl>
                                        <p:attrNameLst>
                                          <p:attrName>style.visibility</p:attrName>
                                        </p:attrNameLst>
                                      </p:cBhvr>
                                      <p:to>
                                        <p:strVal val="visible"/>
                                      </p:to>
                                    </p:set>
                                    <p:animEffect transition="in" filter="wipe(right)">
                                      <p:cBhvr>
                                        <p:cTn id="29" dur="1000"/>
                                        <p:tgtEl>
                                          <p:spTgt spid="30"/>
                                        </p:tgtEl>
                                      </p:cBhvr>
                                    </p:animEffect>
                                  </p:childTnLst>
                                </p:cTn>
                              </p:par>
                            </p:childTnLst>
                          </p:cTn>
                        </p:par>
                        <p:par>
                          <p:cTn id="30" fill="hold">
                            <p:stCondLst>
                              <p:cond delay="1500"/>
                            </p:stCondLst>
                            <p:childTnLst>
                              <p:par>
                                <p:cTn id="31" presetID="53"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Effect transition="in" filter="fade">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8" grpId="0" animBg="1"/>
      <p:bldP spid="24" grpId="0" animBg="1"/>
      <p:bldP spid="27"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19200" y="873125"/>
            <a:ext cx="6869113" cy="5984875"/>
            <a:chOff x="1219200" y="873125"/>
            <a:chExt cx="6869113" cy="5984875"/>
          </a:xfrm>
        </p:grpSpPr>
        <p:grpSp>
          <p:nvGrpSpPr>
            <p:cNvPr id="19" name="Group 20"/>
            <p:cNvGrpSpPr/>
            <p:nvPr/>
          </p:nvGrpSpPr>
          <p:grpSpPr>
            <a:xfrm>
              <a:off x="1219200" y="873125"/>
              <a:ext cx="6869113" cy="5984875"/>
              <a:chOff x="1219200" y="873125"/>
              <a:chExt cx="6869113" cy="5984875"/>
            </a:xfrm>
          </p:grpSpPr>
          <p:pic>
            <p:nvPicPr>
              <p:cNvPr id="26"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28" name="Group 17"/>
              <p:cNvGrpSpPr/>
              <p:nvPr/>
            </p:nvGrpSpPr>
            <p:grpSpPr>
              <a:xfrm>
                <a:off x="2438400" y="2083565"/>
                <a:ext cx="4038600" cy="3021835"/>
                <a:chOff x="2438400" y="2083565"/>
                <a:chExt cx="4038600" cy="3021835"/>
              </a:xfrm>
            </p:grpSpPr>
            <p:pic>
              <p:nvPicPr>
                <p:cNvPr id="29"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0"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1"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2"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25"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6" name="Rectangle 35"/>
          <p:cNvSpPr/>
          <p:nvPr/>
        </p:nvSpPr>
        <p:spPr>
          <a:xfrm>
            <a:off x="990600" y="1752600"/>
            <a:ext cx="29718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0244"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10246"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sp>
        <p:nvSpPr>
          <p:cNvPr id="20" name="Text Box 8"/>
          <p:cNvSpPr txBox="1">
            <a:spLocks noChangeArrowheads="1"/>
          </p:cNvSpPr>
          <p:nvPr/>
        </p:nvSpPr>
        <p:spPr bwMode="auto">
          <a:xfrm>
            <a:off x="685800" y="5953125"/>
            <a:ext cx="2819400" cy="523875"/>
          </a:xfrm>
          <a:prstGeom prst="rect">
            <a:avLst/>
          </a:prstGeom>
          <a:solidFill>
            <a:srgbClr val="FA1A02"/>
          </a:solidFill>
          <a:ln w="76200">
            <a:solidFill>
              <a:schemeClr val="tx1"/>
            </a:solidFill>
            <a:miter lim="800000"/>
            <a:headEnd/>
            <a:tailEnd/>
          </a:ln>
        </p:spPr>
        <p:txBody>
          <a:bodyPr wrap="square">
            <a:spAutoFit/>
          </a:bodyPr>
          <a:lstStyle/>
          <a:p>
            <a:r>
              <a:rPr lang="en-US" sz="2800" b="1" dirty="0"/>
              <a:t>complete melting</a:t>
            </a:r>
          </a:p>
        </p:txBody>
      </p:sp>
      <p:grpSp>
        <p:nvGrpSpPr>
          <p:cNvPr id="2" name="Group 19"/>
          <p:cNvGrpSpPr>
            <a:grpSpLocks/>
          </p:cNvGrpSpPr>
          <p:nvPr/>
        </p:nvGrpSpPr>
        <p:grpSpPr bwMode="auto">
          <a:xfrm>
            <a:off x="3200400" y="1676400"/>
            <a:ext cx="2703513" cy="708025"/>
            <a:chOff x="3200400" y="1676400"/>
            <a:chExt cx="2704213" cy="707886"/>
          </a:xfrm>
        </p:grpSpPr>
        <p:sp>
          <p:nvSpPr>
            <p:cNvPr id="15" name="Freeform 14"/>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sp>
        <p:nvSpPr>
          <p:cNvPr id="22" name="Text Box 6"/>
          <p:cNvSpPr txBox="1">
            <a:spLocks noChangeArrowheads="1"/>
          </p:cNvSpPr>
          <p:nvPr/>
        </p:nvSpPr>
        <p:spPr bwMode="auto">
          <a:xfrm>
            <a:off x="1219200" y="1900535"/>
            <a:ext cx="1524000" cy="461665"/>
          </a:xfrm>
          <a:prstGeom prst="rect">
            <a:avLst/>
          </a:prstGeom>
          <a:solidFill>
            <a:srgbClr val="FA1A02"/>
          </a:solidFill>
          <a:ln w="9525">
            <a:noFill/>
            <a:miter lim="800000"/>
            <a:headEnd/>
            <a:tailEnd/>
          </a:ln>
        </p:spPr>
        <p:txBody>
          <a:bodyPr wrap="square">
            <a:spAutoFit/>
          </a:bodyPr>
          <a:lstStyle/>
          <a:p>
            <a:pPr algn="ctr"/>
            <a:r>
              <a:rPr lang="en-US" sz="2400" b="1" dirty="0"/>
              <a:t> </a:t>
            </a:r>
            <a:r>
              <a:rPr lang="en-US" sz="2400" b="1" dirty="0" smtClean="0">
                <a:solidFill>
                  <a:schemeClr val="bg1"/>
                </a:solidFill>
              </a:rPr>
              <a:t>BASALT</a:t>
            </a:r>
          </a:p>
        </p:txBody>
      </p:sp>
      <p:sp>
        <p:nvSpPr>
          <p:cNvPr id="23" name="Text Box 6"/>
          <p:cNvSpPr txBox="1">
            <a:spLocks noChangeArrowheads="1"/>
          </p:cNvSpPr>
          <p:nvPr/>
        </p:nvSpPr>
        <p:spPr bwMode="auto">
          <a:xfrm>
            <a:off x="2057400" y="3962400"/>
            <a:ext cx="1828800" cy="461665"/>
          </a:xfrm>
          <a:prstGeom prst="rect">
            <a:avLst/>
          </a:prstGeom>
          <a:solidFill>
            <a:srgbClr val="FA1A02"/>
          </a:solidFill>
          <a:ln w="9525">
            <a:noFill/>
            <a:miter lim="800000"/>
            <a:headEnd/>
            <a:tailEnd/>
          </a:ln>
        </p:spPr>
        <p:txBody>
          <a:bodyPr wrap="square">
            <a:spAutoFit/>
          </a:bodyPr>
          <a:lstStyle/>
          <a:p>
            <a:pPr algn="ctr"/>
            <a:r>
              <a:rPr lang="en-US" sz="2400" b="1" dirty="0" smtClean="0">
                <a:solidFill>
                  <a:schemeClr val="bg1"/>
                </a:solidFill>
              </a:rPr>
              <a:t>GRANITE</a:t>
            </a:r>
            <a:endParaRPr lang="en-US" sz="2400" b="1" dirty="0">
              <a:solidFill>
                <a:schemeClr val="bg1"/>
              </a:solidFill>
            </a:endParaRPr>
          </a:p>
        </p:txBody>
      </p:sp>
      <p:sp>
        <p:nvSpPr>
          <p:cNvPr id="33" name="Freeform 32"/>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Freeform 33"/>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
        <p:nvSpPr>
          <p:cNvPr id="35" name="Freeform 34"/>
          <p:cNvSpPr/>
          <p:nvPr/>
        </p:nvSpPr>
        <p:spPr bwMode="auto">
          <a:xfrm rot="14197589">
            <a:off x="1792663" y="2457867"/>
            <a:ext cx="723535" cy="1256464"/>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1000"/>
                                        <p:tgtEl>
                                          <p:spTgt spid="35"/>
                                        </p:tgtEl>
                                      </p:cBhvr>
                                    </p:animEffect>
                                  </p:childTnLst>
                                </p:cTn>
                              </p:par>
                              <p:par>
                                <p:cTn id="13" presetID="22" presetClass="exit" presetSubtype="4" fill="hold" grpId="0" nodeType="withEffect">
                                  <p:stCondLst>
                                    <p:cond delay="0"/>
                                  </p:stCondLst>
                                  <p:childTnLst>
                                    <p:animEffect transition="out" filter="wipe(down)">
                                      <p:cBhvr>
                                        <p:cTn id="14" dur="1000"/>
                                        <p:tgtEl>
                                          <p:spTgt spid="36"/>
                                        </p:tgtEl>
                                      </p:cBhvr>
                                    </p:animEffect>
                                    <p:set>
                                      <p:cBhvr>
                                        <p:cTn id="15" dur="1" fill="hold">
                                          <p:stCondLst>
                                            <p:cond delay="999"/>
                                          </p:stCondLst>
                                        </p:cTn>
                                        <p:tgtEl>
                                          <p:spTgt spid="3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23"/>
                                        </p:tgtEl>
                                      </p:cBhvr>
                                    </p:animEffect>
                                    <p:set>
                                      <p:cBhvr>
                                        <p:cTn id="29" dur="1" fill="hold">
                                          <p:stCondLst>
                                            <p:cond delay="999"/>
                                          </p:stCondLst>
                                        </p:cTn>
                                        <p:tgtEl>
                                          <p:spTgt spid="2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22"/>
                                        </p:tgtEl>
                                      </p:cBhvr>
                                    </p:animEffect>
                                    <p:set>
                                      <p:cBhvr>
                                        <p:cTn id="32" dur="1" fill="hold">
                                          <p:stCondLst>
                                            <p:cond delay="9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0246"/>
                                        </p:tgtEl>
                                      </p:cBhvr>
                                    </p:animEffect>
                                    <p:set>
                                      <p:cBhvr>
                                        <p:cTn id="38" dur="1" fill="hold">
                                          <p:stCondLst>
                                            <p:cond delay="999"/>
                                          </p:stCondLst>
                                        </p:cTn>
                                        <p:tgtEl>
                                          <p:spTgt spid="1024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10244"/>
                                        </p:tgtEl>
                                      </p:cBhvr>
                                    </p:animEffect>
                                    <p:set>
                                      <p:cBhvr>
                                        <p:cTn id="44" dur="1" fill="hold">
                                          <p:stCondLst>
                                            <p:cond delay="999"/>
                                          </p:stCondLst>
                                        </p:cTn>
                                        <p:tgtEl>
                                          <p:spTgt spid="10244"/>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3"/>
                                        </p:tgtEl>
                                      </p:cBhvr>
                                    </p:animEffect>
                                    <p:set>
                                      <p:cBhvr>
                                        <p:cTn id="47" dur="1" fill="hold">
                                          <p:stCondLst>
                                            <p:cond delay="999"/>
                                          </p:stCondLst>
                                        </p:cTn>
                                        <p:tgtEl>
                                          <p:spTgt spid="33"/>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000"/>
                                        <p:tgtEl>
                                          <p:spTgt spid="34"/>
                                        </p:tgtEl>
                                      </p:cBhvr>
                                    </p:animEffect>
                                    <p:set>
                                      <p:cBhvr>
                                        <p:cTn id="50" dur="1" fill="hold">
                                          <p:stCondLst>
                                            <p:cond delay="1999"/>
                                          </p:stCondLst>
                                        </p:cTn>
                                        <p:tgtEl>
                                          <p:spTgt spid="3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35"/>
                                        </p:tgtEl>
                                      </p:cBhvr>
                                    </p:animEffect>
                                    <p:set>
                                      <p:cBhvr>
                                        <p:cTn id="53" dur="1" fill="hold">
                                          <p:stCondLst>
                                            <p:cond delay="999"/>
                                          </p:stCondLst>
                                        </p:cTn>
                                        <p:tgtEl>
                                          <p:spTgt spid="35"/>
                                        </p:tgtEl>
                                        <p:attrNameLst>
                                          <p:attrName>style.visibility</p:attrName>
                                        </p:attrNameLst>
                                      </p:cBhvr>
                                      <p:to>
                                        <p:strVal val="hidden"/>
                                      </p:to>
                                    </p:set>
                                  </p:childTnLst>
                                </p:cTn>
                              </p:par>
                            </p:childTnLst>
                          </p:cTn>
                        </p:par>
                        <p:par>
                          <p:cTn id="54" fill="hold">
                            <p:stCondLst>
                              <p:cond delay="2000"/>
                            </p:stCondLst>
                            <p:childTnLst>
                              <p:par>
                                <p:cTn id="55" presetID="22" presetClass="entr" presetSubtype="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1000"/>
                                        <p:tgtEl>
                                          <p:spTgt spid="2"/>
                                        </p:tgtEl>
                                      </p:cBhvr>
                                    </p:animEffect>
                                  </p:childTnLst>
                                </p:cTn>
                              </p:par>
                            </p:childTnLst>
                          </p:cTn>
                        </p:par>
                        <p:par>
                          <p:cTn id="58" fill="hold">
                            <p:stCondLst>
                              <p:cond delay="3000"/>
                            </p:stCondLst>
                            <p:childTnLst>
                              <p:par>
                                <p:cTn id="59" presetID="22" presetClass="entr" presetSubtype="1" fill="hold" grpId="1"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1000"/>
                                        <p:tgtEl>
                                          <p:spTgt spid="33"/>
                                        </p:tgtEl>
                                      </p:cBhvr>
                                    </p:animEffect>
                                  </p:childTnLst>
                                </p:cTn>
                              </p:par>
                              <p:par>
                                <p:cTn id="62" presetID="22" presetClass="entr" presetSubtype="1" fill="hold" grpId="1" nodeType="withEffect">
                                  <p:stCondLst>
                                    <p:cond delay="0"/>
                                  </p:stCondLst>
                                  <p:childTnLst>
                                    <p:set>
                                      <p:cBhvr>
                                        <p:cTn id="63" dur="1" fill="hold">
                                          <p:stCondLst>
                                            <p:cond delay="0"/>
                                          </p:stCondLst>
                                        </p:cTn>
                                        <p:tgtEl>
                                          <p:spTgt spid="10244"/>
                                        </p:tgtEl>
                                        <p:attrNameLst>
                                          <p:attrName>style.visibility</p:attrName>
                                        </p:attrNameLst>
                                      </p:cBhvr>
                                      <p:to>
                                        <p:strVal val="visible"/>
                                      </p:to>
                                    </p:set>
                                    <p:animEffect transition="in" filter="wipe(up)">
                                      <p:cBhvr>
                                        <p:cTn id="64" dur="1000"/>
                                        <p:tgtEl>
                                          <p:spTgt spid="10244"/>
                                        </p:tgtEl>
                                      </p:cBhvr>
                                    </p:animEffect>
                                  </p:childTnLst>
                                </p:cTn>
                              </p:par>
                            </p:childTnLst>
                          </p:cTn>
                        </p:par>
                        <p:par>
                          <p:cTn id="65" fill="hold">
                            <p:stCondLst>
                              <p:cond delay="4000"/>
                            </p:stCondLst>
                            <p:childTnLst>
                              <p:par>
                                <p:cTn id="66" presetID="22" presetClass="entr" presetSubtype="2" fill="hold" grpId="1" nodeType="afterEffect">
                                  <p:stCondLst>
                                    <p:cond delay="0"/>
                                  </p:stCondLst>
                                  <p:childTnLst>
                                    <p:set>
                                      <p:cBhvr>
                                        <p:cTn id="67" dur="1" fill="hold">
                                          <p:stCondLst>
                                            <p:cond delay="0"/>
                                          </p:stCondLst>
                                        </p:cTn>
                                        <p:tgtEl>
                                          <p:spTgt spid="10246"/>
                                        </p:tgtEl>
                                        <p:attrNameLst>
                                          <p:attrName>style.visibility</p:attrName>
                                        </p:attrNameLst>
                                      </p:cBhvr>
                                      <p:to>
                                        <p:strVal val="visible"/>
                                      </p:to>
                                    </p:set>
                                    <p:animEffect transition="in" filter="wipe(right)">
                                      <p:cBhvr>
                                        <p:cTn id="68" dur="1000"/>
                                        <p:tgtEl>
                                          <p:spTgt spid="10246"/>
                                        </p:tgtEl>
                                      </p:cBhvr>
                                    </p:animEffect>
                                  </p:childTnLst>
                                </p:cTn>
                              </p:par>
                              <p:par>
                                <p:cTn id="69" presetID="22" presetClass="entr" presetSubtype="2"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right)">
                                      <p:cBhvr>
                                        <p:cTn id="71" dur="1000"/>
                                        <p:tgtEl>
                                          <p:spTgt spid="13"/>
                                        </p:tgtEl>
                                      </p:cBhvr>
                                    </p:animEffect>
                                  </p:childTnLst>
                                </p:cTn>
                              </p:par>
                            </p:childTnLst>
                          </p:cTn>
                        </p:par>
                        <p:par>
                          <p:cTn id="72" fill="hold">
                            <p:stCondLst>
                              <p:cond delay="5000"/>
                            </p:stCondLst>
                            <p:childTnLst>
                              <p:par>
                                <p:cTn id="73" presetID="22" presetClass="entr" presetSubtype="2" fill="hold" grpId="1"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right)">
                                      <p:cBhvr>
                                        <p:cTn id="75" dur="1000"/>
                                        <p:tgtEl>
                                          <p:spTgt spid="34"/>
                                        </p:tgtEl>
                                      </p:cBhvr>
                                    </p:animEffect>
                                  </p:childTnLst>
                                </p:cTn>
                              </p:par>
                              <p:par>
                                <p:cTn id="76" presetID="22" presetClass="entr" presetSubtype="4"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1000"/>
                                        <p:tgtEl>
                                          <p:spTgt spid="17"/>
                                        </p:tgtEl>
                                      </p:cBhvr>
                                    </p:animEffect>
                                  </p:childTnLst>
                                </p:cTn>
                              </p:par>
                            </p:childTnLst>
                          </p:cTn>
                        </p:par>
                        <p:par>
                          <p:cTn id="79" fill="hold">
                            <p:stCondLst>
                              <p:cond delay="6000"/>
                            </p:stCondLst>
                            <p:childTnLst>
                              <p:par>
                                <p:cTn id="80" presetID="22" presetClass="entr" presetSubtype="4" fill="hold" grpId="2"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244" grpId="0" animBg="1"/>
      <p:bldP spid="10244" grpId="1" animBg="1"/>
      <p:bldP spid="10246" grpId="0" animBg="1"/>
      <p:bldP spid="10246" grpId="1" animBg="1"/>
      <p:bldP spid="13" grpId="0" animBg="1"/>
      <p:bldP spid="13" grpId="1" animBg="1"/>
      <p:bldP spid="17" grpId="1" animBg="1"/>
      <p:bldP spid="20" grpId="1" animBg="1"/>
      <p:bldP spid="22" grpId="0" animBg="1"/>
      <p:bldP spid="22" grpId="1" animBg="1"/>
      <p:bldP spid="23" grpId="0" animBg="1"/>
      <p:bldP spid="23" grpId="1" animBg="1"/>
      <p:bldP spid="33" grpId="0" animBg="1"/>
      <p:bldP spid="33" grpId="1" animBg="1"/>
      <p:bldP spid="34" grpId="1" animBg="1"/>
      <p:bldP spid="34" grpId="2" animBg="1"/>
      <p:bldP spid="35" grpId="0" animBg="1"/>
      <p:bldP spid="35" grpId="1" animBg="1"/>
      <p:bldP spid="35"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0"/>
            <a:ext cx="9144000" cy="4876800"/>
            <a:chOff x="0" y="0"/>
            <a:chExt cx="9144000" cy="4876800"/>
          </a:xfrm>
        </p:grpSpPr>
        <p:grpSp>
          <p:nvGrpSpPr>
            <p:cNvPr id="24" name="Group 16"/>
            <p:cNvGrpSpPr/>
            <p:nvPr/>
          </p:nvGrpSpPr>
          <p:grpSpPr>
            <a:xfrm>
              <a:off x="0" y="0"/>
              <a:ext cx="9144000" cy="4876800"/>
              <a:chOff x="0" y="0"/>
              <a:chExt cx="9144000" cy="4876800"/>
            </a:xfrm>
          </p:grpSpPr>
          <p:sp useBgFill="1">
            <p:nvSpPr>
              <p:cNvPr id="2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5" name="TextBox 34"/>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36" name="TextBox 35"/>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pic>
          <p:nvPicPr>
            <p:cNvPr id="37"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457200" y="1524000"/>
              <a:ext cx="997783" cy="944880"/>
            </a:xfrm>
            <a:prstGeom prst="rect">
              <a:avLst/>
            </a:prstGeom>
            <a:noFill/>
          </p:spPr>
        </p:pic>
      </p:grpSp>
      <p:grpSp>
        <p:nvGrpSpPr>
          <p:cNvPr id="39" name="Group 38"/>
          <p:cNvGrpSpPr/>
          <p:nvPr/>
        </p:nvGrpSpPr>
        <p:grpSpPr>
          <a:xfrm>
            <a:off x="1219200" y="873125"/>
            <a:ext cx="6869113" cy="5984875"/>
            <a:chOff x="1219200" y="873125"/>
            <a:chExt cx="6869113" cy="5984875"/>
          </a:xfrm>
        </p:grpSpPr>
        <p:pic>
          <p:nvPicPr>
            <p:cNvPr id="26" name="Picture 2" descr="Rock Cycle diagram 1"/>
            <p:cNvPicPr>
              <a:picLocks noChangeAspect="1" noChangeArrowheads="1"/>
            </p:cNvPicPr>
            <p:nvPr/>
          </p:nvPicPr>
          <p:blipFill>
            <a:blip r:embed="rId4" cstate="print">
              <a:lum bright="-18000"/>
            </a:blip>
            <a:srcRect/>
            <a:stretch>
              <a:fillRect/>
            </a:stretch>
          </p:blipFill>
          <p:spPr bwMode="auto">
            <a:xfrm>
              <a:off x="1219200" y="873125"/>
              <a:ext cx="6869113" cy="5984875"/>
            </a:xfrm>
            <a:prstGeom prst="rect">
              <a:avLst/>
            </a:prstGeom>
            <a:noFill/>
            <a:ln w="152400">
              <a:noFill/>
              <a:miter lim="800000"/>
              <a:headEnd/>
              <a:tailEnd/>
            </a:ln>
          </p:spPr>
        </p:pic>
        <p:pic>
          <p:nvPicPr>
            <p:cNvPr id="25" name="Picture 2" descr="Rock Cycle diagram 1"/>
            <p:cNvPicPr>
              <a:picLocks noChangeAspect="1" noChangeArrowheads="1"/>
            </p:cNvPicPr>
            <p:nvPr/>
          </p:nvPicPr>
          <p:blipFill>
            <a:blip r:embed="rId4"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grpSp>
        <p:nvGrpSpPr>
          <p:cNvPr id="4" name="Group 17"/>
          <p:cNvGrpSpPr/>
          <p:nvPr/>
        </p:nvGrpSpPr>
        <p:grpSpPr>
          <a:xfrm>
            <a:off x="2438400" y="2083565"/>
            <a:ext cx="4038600" cy="3021835"/>
            <a:chOff x="2438400" y="2083565"/>
            <a:chExt cx="4038600" cy="3021835"/>
          </a:xfrm>
        </p:grpSpPr>
        <p:pic>
          <p:nvPicPr>
            <p:cNvPr id="29" name="Picture 2" descr="Rock Cycle diagram 1"/>
            <p:cNvPicPr>
              <a:picLocks noChangeAspect="1" noChangeArrowheads="1"/>
            </p:cNvPicPr>
            <p:nvPr/>
          </p:nvPicPr>
          <p:blipFill>
            <a:blip r:embed="rId4"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0" name="Picture 2" descr="Rock Cycle diagram 1"/>
            <p:cNvPicPr>
              <a:picLocks noChangeAspect="1" noChangeArrowheads="1"/>
            </p:cNvPicPr>
            <p:nvPr/>
          </p:nvPicPr>
          <p:blipFill>
            <a:blip r:embed="rId4" cstate="print">
              <a:lum bright="-18000"/>
            </a:blip>
            <a:srcRect l="46591" t="29973" r="28425" b="57295"/>
            <a:stretch>
              <a:fillRect/>
            </a:stretch>
          </p:blipFill>
          <p:spPr bwMode="auto">
            <a:xfrm>
              <a:off x="2895600" y="3657600"/>
              <a:ext cx="3505200" cy="1219200"/>
            </a:xfrm>
            <a:prstGeom prst="rect">
              <a:avLst/>
            </a:prstGeom>
            <a:noFill/>
            <a:ln w="152400">
              <a:noFill/>
              <a:miter lim="800000"/>
              <a:headEnd/>
              <a:tailEnd/>
            </a:ln>
          </p:spPr>
        </p:pic>
        <p:pic>
          <p:nvPicPr>
            <p:cNvPr id="31" name="Picture 2" descr="Rock Cycle diagram 1"/>
            <p:cNvPicPr>
              <a:picLocks noChangeAspect="1" noChangeArrowheads="1"/>
            </p:cNvPicPr>
            <p:nvPr/>
          </p:nvPicPr>
          <p:blipFill>
            <a:blip r:embed="rId4"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2" name="Picture 2" descr="Rock Cycle diagram 1"/>
            <p:cNvPicPr>
              <a:picLocks noChangeAspect="1" noChangeArrowheads="1"/>
            </p:cNvPicPr>
            <p:nvPr/>
          </p:nvPicPr>
          <p:blipFill>
            <a:blip r:embed="rId4"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sp>
        <p:nvSpPr>
          <p:cNvPr id="1024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dirty="0">
                <a:solidFill>
                  <a:schemeClr val="bg1"/>
                </a:solidFill>
              </a:rPr>
              <a:t>The Rock Cycle</a:t>
            </a:r>
          </a:p>
        </p:txBody>
      </p:sp>
      <p:grpSp>
        <p:nvGrpSpPr>
          <p:cNvPr id="34" name="Group 33"/>
          <p:cNvGrpSpPr/>
          <p:nvPr/>
        </p:nvGrpSpPr>
        <p:grpSpPr>
          <a:xfrm>
            <a:off x="0" y="1676400"/>
            <a:ext cx="9144000" cy="4523839"/>
            <a:chOff x="0" y="1676400"/>
            <a:chExt cx="9144000" cy="4523839"/>
          </a:xfrm>
        </p:grpSpPr>
        <p:grpSp>
          <p:nvGrpSpPr>
            <p:cNvPr id="28" name="Group 27"/>
            <p:cNvGrpSpPr/>
            <p:nvPr/>
          </p:nvGrpSpPr>
          <p:grpSpPr>
            <a:xfrm>
              <a:off x="0" y="1676400"/>
              <a:ext cx="9144000" cy="4523839"/>
              <a:chOff x="0" y="1676400"/>
              <a:chExt cx="9144000" cy="4523839"/>
            </a:xfrm>
          </p:grpSpPr>
          <p:sp>
            <p:nvSpPr>
              <p:cNvPr id="10244"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10246"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grpSp>
            <p:nvGrpSpPr>
              <p:cNvPr id="5" name="Group 19"/>
              <p:cNvGrpSpPr>
                <a:grpSpLocks/>
              </p:cNvGrpSpPr>
              <p:nvPr/>
            </p:nvGrpSpPr>
            <p:grpSpPr bwMode="auto">
              <a:xfrm>
                <a:off x="3200400" y="1676400"/>
                <a:ext cx="2703513" cy="708025"/>
                <a:chOff x="3200400" y="1676400"/>
                <a:chExt cx="2704213" cy="707886"/>
              </a:xfrm>
            </p:grpSpPr>
            <p:sp>
              <p:nvSpPr>
                <p:cNvPr id="15" name="Freeform 14"/>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grpSp>
        <p:sp>
          <p:nvSpPr>
            <p:cNvPr id="22" name="Freeform 21"/>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Freeform 22"/>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
          <p:nvSpPr>
            <p:cNvPr id="33" name="Freeform 32"/>
            <p:cNvSpPr/>
            <p:nvPr/>
          </p:nvSpPr>
          <p:spPr bwMode="auto">
            <a:xfrm rot="14197589">
              <a:off x="1792663" y="2457867"/>
              <a:ext cx="723535" cy="1256464"/>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par>
                                <p:cTn id="18" presetID="10" presetClass="exit" presetSubtype="0" fill="hold" nodeType="withEffect">
                                  <p:stCondLst>
                                    <p:cond delay="0"/>
                                  </p:stCondLst>
                                  <p:childTnLst>
                                    <p:animEffect transition="out" filter="fade">
                                      <p:cBhvr>
                                        <p:cTn id="19" dur="1000"/>
                                        <p:tgtEl>
                                          <p:spTgt spid="39"/>
                                        </p:tgtEl>
                                      </p:cBhvr>
                                    </p:animEffect>
                                    <p:set>
                                      <p:cBhvr>
                                        <p:cTn id="20" dur="1" fill="hold">
                                          <p:stCondLst>
                                            <p:cond delay="999"/>
                                          </p:stCondLst>
                                        </p:cTn>
                                        <p:tgtEl>
                                          <p:spTgt spid="39"/>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10243"/>
                                        </p:tgtEl>
                                      </p:cBhvr>
                                    </p:animEffect>
                                    <p:set>
                                      <p:cBhvr>
                                        <p:cTn id="23" dur="1" fill="hold">
                                          <p:stCondLst>
                                            <p:cond delay="999"/>
                                          </p:stCondLst>
                                        </p:cTn>
                                        <p:tgtEl>
                                          <p:spTgt spid="10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sp>
        <p:nvSpPr>
          <p:cNvPr id="28" name="TextBox 27"/>
          <p:cNvSpPr txBox="1"/>
          <p:nvPr/>
        </p:nvSpPr>
        <p:spPr>
          <a:xfrm>
            <a:off x="0" y="1828800"/>
            <a:ext cx="9144000" cy="1569660"/>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p:txBody>
      </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pic>
        <p:nvPicPr>
          <p:cNvPr id="1028"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1524000"/>
            <a:ext cx="997783" cy="944880"/>
          </a:xfrm>
          <a:prstGeom prst="rect">
            <a:avLst/>
          </a:prstGeom>
          <a:noFill/>
        </p:spPr>
      </p:pic>
      <p:pic>
        <p:nvPicPr>
          <p:cNvPr id="12"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2286000"/>
            <a:ext cx="997783" cy="944880"/>
          </a:xfrm>
          <a:prstGeom prst="rect">
            <a:avLst/>
          </a:prstGeom>
          <a:noFill/>
        </p:spPr>
      </p:pic>
      <p:grpSp>
        <p:nvGrpSpPr>
          <p:cNvPr id="27" name="Group 26"/>
          <p:cNvGrpSpPr/>
          <p:nvPr/>
        </p:nvGrpSpPr>
        <p:grpSpPr>
          <a:xfrm>
            <a:off x="457200" y="3200400"/>
            <a:ext cx="8527138" cy="1600200"/>
            <a:chOff x="609600" y="3276600"/>
            <a:chExt cx="8527138" cy="1600200"/>
          </a:xfrm>
        </p:grpSpPr>
        <p:sp>
          <p:nvSpPr>
            <p:cNvPr id="13" name="Oval 12"/>
            <p:cNvSpPr/>
            <p:nvPr/>
          </p:nvSpPr>
          <p:spPr>
            <a:xfrm>
              <a:off x="609600" y="3276600"/>
              <a:ext cx="5029200" cy="1600200"/>
            </a:xfrm>
            <a:prstGeom prst="ellipse">
              <a:avLst/>
            </a:pr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638800" y="3447871"/>
              <a:ext cx="3497938" cy="1200329"/>
              <a:chOff x="5032030" y="2914471"/>
              <a:chExt cx="3497938" cy="1200329"/>
            </a:xfrm>
          </p:grpSpPr>
          <p:cxnSp>
            <p:nvCxnSpPr>
              <p:cNvPr id="15" name="Straight Connector 14"/>
              <p:cNvCxnSpPr/>
              <p:nvPr/>
            </p:nvCxnSpPr>
            <p:spPr>
              <a:xfrm>
                <a:off x="5032030" y="3505202"/>
                <a:ext cx="1524000" cy="9434"/>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56030" y="2914471"/>
                <a:ext cx="1973938" cy="1200329"/>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pPr algn="ctr"/>
                <a:r>
                  <a:rPr lang="en-US" sz="3600" dirty="0" smtClean="0"/>
                  <a:t>LATER</a:t>
                </a:r>
              </a:p>
              <a:p>
                <a:pPr algn="ctr"/>
                <a:r>
                  <a:rPr lang="en-US" sz="3600" dirty="0" smtClean="0"/>
                  <a:t>SESSIONS</a:t>
                </a:r>
                <a:endParaRPr lang="en-US" sz="3600" dirty="0"/>
              </a:p>
            </p:txBody>
          </p:sp>
        </p:grpSp>
      </p:grpSp>
      <p:sp>
        <p:nvSpPr>
          <p:cNvPr id="30" name="TextBox 3"/>
          <p:cNvSpPr txBox="1">
            <a:spLocks noChangeArrowheads="1"/>
          </p:cNvSpPr>
          <p:nvPr/>
        </p:nvSpPr>
        <p:spPr bwMode="auto">
          <a:xfrm>
            <a:off x="0" y="3886200"/>
            <a:ext cx="8366344" cy="830997"/>
          </a:xfrm>
          <a:prstGeom prst="rect">
            <a:avLst/>
          </a:prstGeom>
          <a:noFill/>
          <a:ln w="9525">
            <a:noFill/>
            <a:miter lim="800000"/>
            <a:headEnd/>
            <a:tailEnd/>
          </a:ln>
        </p:spPr>
        <p:txBody>
          <a:bodyPr wrap="square">
            <a:spAutoFit/>
          </a:bodyPr>
          <a:lstStyle/>
          <a:p>
            <a:pPr>
              <a:defRPr/>
            </a:pPr>
            <a:r>
              <a:rPr lang="en-US" sz="4800" b="1" dirty="0" smtClean="0">
                <a:solidFill>
                  <a:schemeClr val="accent1">
                    <a:lumMod val="75000"/>
                  </a:schemeClr>
                </a:solidFill>
                <a:effectLst>
                  <a:outerShdw dist="50800" dir="5400000" algn="ctr" rotWithShape="0">
                    <a:schemeClr val="tx1"/>
                  </a:outerShdw>
                </a:effectLst>
                <a:latin typeface="Tempus Sans ITC" pitchFamily="82" charset="0"/>
              </a:rPr>
              <a:t>How do these processes impact</a:t>
            </a:r>
          </a:p>
        </p:txBody>
      </p:sp>
      <p:sp>
        <p:nvSpPr>
          <p:cNvPr id="16" name="Curved Up Arrow 15"/>
          <p:cNvSpPr/>
          <p:nvPr/>
        </p:nvSpPr>
        <p:spPr>
          <a:xfrm rot="15659546">
            <a:off x="6167458" y="1619622"/>
            <a:ext cx="4377027" cy="11040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028"/>
                                        </p:tgtEl>
                                      </p:cBhvr>
                                    </p:animEffect>
                                    <p:set>
                                      <p:cBhvr>
                                        <p:cTn id="17" dur="1" fill="hold">
                                          <p:stCondLst>
                                            <p:cond delay="999"/>
                                          </p:stCondLst>
                                        </p:cTn>
                                        <p:tgtEl>
                                          <p:spTgt spid="102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2"/>
                                        </p:tgtEl>
                                      </p:cBhvr>
                                    </p:animEffect>
                                    <p:set>
                                      <p:cBhvr>
                                        <p:cTn id="20" dur="1" fill="hold">
                                          <p:stCondLst>
                                            <p:cond delay="9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wipe(left)">
                                      <p:cBhvr>
                                        <p:cTn id="32" dur="1000"/>
                                        <p:tgtEl>
                                          <p:spTgt spid="30">
                                            <p:txEl>
                                              <p:pRg st="0" end="0"/>
                                            </p:txEl>
                                          </p:spTgt>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1000"/>
                                        <p:tgtEl>
                                          <p:spTgt spid="16"/>
                                        </p:tgtEl>
                                      </p:cBhvr>
                                    </p:animEffect>
                                  </p:childTnLst>
                                </p:cTn>
                              </p:par>
                            </p:childTnLst>
                          </p:cTn>
                        </p:par>
                        <p:par>
                          <p:cTn id="37" fill="hold">
                            <p:stCondLst>
                              <p:cond delay="3000"/>
                            </p:stCondLst>
                            <p:childTnLst>
                              <p:par>
                                <p:cTn id="38" presetID="3" presetClass="emph" presetSubtype="2" fill="hold" grpId="0" nodeType="afterEffect">
                                  <p:stCondLst>
                                    <p:cond delay="0"/>
                                  </p:stCondLst>
                                  <p:childTnLst>
                                    <p:animClr clrSpc="rgb">
                                      <p:cBhvr override="childStyle">
                                        <p:cTn id="39" dur="2000" fill="hold"/>
                                        <p:tgtEl>
                                          <p:spTgt spid="9"/>
                                        </p:tgtEl>
                                        <p:attrNameLst>
                                          <p:attrName>style.color</p:attrName>
                                        </p:attrNameLst>
                                      </p:cBhvr>
                                      <p:to>
                                        <a:srgbClr val="FF3300"/>
                                      </p:to>
                                    </p:animClr>
                                  </p:childTnLst>
                                </p:cTn>
                              </p:par>
                              <p:par>
                                <p:cTn id="40" presetID="26" presetClass="emph" presetSubtype="0" repeatCount="2000" fill="hold" grpId="1" nodeType="withEffect">
                                  <p:stCondLst>
                                    <p:cond delay="0"/>
                                  </p:stCondLst>
                                  <p:childTnLst>
                                    <p:animEffect transition="out" filter="fade">
                                      <p:cBhvr>
                                        <p:cTn id="41" dur="1000" tmFilter="0, 0; .2, .5; .8, .5; 1, 0"/>
                                        <p:tgtEl>
                                          <p:spTgt spid="9"/>
                                        </p:tgtEl>
                                      </p:cBhvr>
                                    </p:animEffect>
                                    <p:animScale>
                                      <p:cBhvr>
                                        <p:cTn id="42"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9" grpId="0" animBg="1"/>
      <p:bldP spid="9" grpId="1"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40" name="Group 39"/>
          <p:cNvGrpSpPr/>
          <p:nvPr/>
        </p:nvGrpSpPr>
        <p:grpSpPr>
          <a:xfrm>
            <a:off x="0" y="-16868"/>
            <a:ext cx="9144000" cy="4734065"/>
            <a:chOff x="0" y="-16868"/>
            <a:chExt cx="9144000" cy="4734065"/>
          </a:xfrm>
        </p:grpSpPr>
        <p:sp>
          <p:nvSpPr>
            <p:cNvPr id="34" name="TextBox 33"/>
            <p:cNvSpPr txBox="1"/>
            <p:nvPr/>
          </p:nvSpPr>
          <p:spPr>
            <a:xfrm>
              <a:off x="0" y="1828800"/>
              <a:ext cx="9144000" cy="1569660"/>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p:txBody>
        </p:sp>
        <p:sp>
          <p:nvSpPr>
            <p:cNvPr id="35" name="TextBox 34"/>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38" name="TextBox 3"/>
            <p:cNvSpPr txBox="1">
              <a:spLocks noChangeArrowheads="1"/>
            </p:cNvSpPr>
            <p:nvPr/>
          </p:nvSpPr>
          <p:spPr bwMode="auto">
            <a:xfrm>
              <a:off x="0" y="3886200"/>
              <a:ext cx="8366344" cy="830997"/>
            </a:xfrm>
            <a:prstGeom prst="rect">
              <a:avLst/>
            </a:prstGeom>
            <a:noFill/>
            <a:ln w="9525">
              <a:noFill/>
              <a:miter lim="800000"/>
              <a:headEnd/>
              <a:tailEnd/>
            </a:ln>
          </p:spPr>
          <p:txBody>
            <a:bodyPr wrap="square">
              <a:spAutoFit/>
            </a:bodyPr>
            <a:lstStyle/>
            <a:p>
              <a:pPr>
                <a:defRPr/>
              </a:pPr>
              <a:r>
                <a:rPr lang="en-US" sz="4800" b="1" dirty="0" smtClean="0">
                  <a:solidFill>
                    <a:schemeClr val="accent1">
                      <a:lumMod val="75000"/>
                    </a:schemeClr>
                  </a:solidFill>
                  <a:effectLst>
                    <a:outerShdw dist="50800" dir="5400000" algn="ctr" rotWithShape="0">
                      <a:schemeClr val="tx1"/>
                    </a:outerShdw>
                  </a:effectLst>
                  <a:latin typeface="Tempus Sans ITC" pitchFamily="82" charset="0"/>
                </a:rPr>
                <a:t>How do these processes impact</a:t>
              </a:r>
            </a:p>
          </p:txBody>
        </p:sp>
        <p:sp>
          <p:nvSpPr>
            <p:cNvPr id="39" name="Curved Up Arrow 38"/>
            <p:cNvSpPr/>
            <p:nvPr/>
          </p:nvSpPr>
          <p:spPr>
            <a:xfrm rot="15659546">
              <a:off x="6167458" y="1619622"/>
              <a:ext cx="4377027" cy="11040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sp>
        <p:nvSpPr>
          <p:cNvPr id="42" name="Freeform 41"/>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cstate="print">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sp>
        <p:nvSpPr>
          <p:cNvPr id="45" name="Freeform 44"/>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rot="4723207">
            <a:off x="45214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5" grpId="0" animBg="1"/>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4"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cstate="print"/>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cstate="print">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4"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rot="4723207">
            <a:off x="45214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sp>
        <p:nvSpPr>
          <p:cNvPr id="38" name="TextBox 37"/>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pic>
        <p:nvPicPr>
          <p:cNvPr id="79" name="Picture 2" descr="http://i.imgur.com/der5UAI.jpg"/>
          <p:cNvPicPr>
            <a:picLocks noChangeAspect="1" noChangeArrowheads="1"/>
          </p:cNvPicPr>
          <p:nvPr/>
        </p:nvPicPr>
        <p:blipFill>
          <a:blip r:embed="rId5" cstate="print"/>
          <a:srcRect/>
          <a:stretch>
            <a:fillRect/>
          </a:stretch>
        </p:blipFill>
        <p:spPr bwMode="auto">
          <a:xfrm>
            <a:off x="1524000" y="1094259"/>
            <a:ext cx="6248400" cy="5230341"/>
          </a:xfrm>
          <a:prstGeom prst="rect">
            <a:avLst/>
          </a:prstGeom>
          <a:noFill/>
        </p:spPr>
      </p:pic>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7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4"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Group 39"/>
          <p:cNvGrpSpPr/>
          <p:nvPr/>
        </p:nvGrpSpPr>
        <p:grpSpPr>
          <a:xfrm>
            <a:off x="5548993" y="3282043"/>
            <a:ext cx="819150" cy="881743"/>
            <a:chOff x="5548993" y="3282043"/>
            <a:chExt cx="819150" cy="881743"/>
          </a:xfrm>
        </p:grpSpPr>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7" name="Picture 2" descr="http://i.imgur.com/der5UAI.jpg"/>
          <p:cNvPicPr>
            <a:picLocks noChangeAspect="1" noChangeArrowheads="1"/>
          </p:cNvPicPr>
          <p:nvPr/>
        </p:nvPicPr>
        <p:blipFill>
          <a:blip r:embed="rId5" cstate="print"/>
          <a:srcRect l="1220" t="83974" r="80487" b="7285"/>
          <a:stretch>
            <a:fillRect/>
          </a:stretch>
        </p:blipFill>
        <p:spPr bwMode="auto">
          <a:xfrm>
            <a:off x="1600200" y="5638800"/>
            <a:ext cx="1143000" cy="457200"/>
          </a:xfrm>
          <a:prstGeom prst="rect">
            <a:avLst/>
          </a:prstGeom>
          <a:noFill/>
          <a:ln w="38100">
            <a:solidFill>
              <a:schemeClr val="tx2">
                <a:lumMod val="75000"/>
              </a:schemeClr>
            </a:solidFill>
          </a:ln>
        </p:spPr>
      </p:pic>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par>
                                <p:cTn id="15" presetID="10" presetClass="exit" presetSubtype="0" fill="hold" nodeType="withEffect">
                                  <p:stCondLst>
                                    <p:cond delay="0"/>
                                  </p:stCondLst>
                                  <p:childTnLst>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9" presetClass="emph" presetSubtype="0" nodeType="withEffect">
                                  <p:stCondLst>
                                    <p:cond delay="0"/>
                                  </p:stCondLst>
                                  <p:childTnLst>
                                    <p:set>
                                      <p:cBhvr rctx="PPT">
                                        <p:cTn id="19" dur="indefinite"/>
                                        <p:tgtEl>
                                          <p:spTgt spid="86"/>
                                        </p:tgtEl>
                                        <p:attrNameLst>
                                          <p:attrName>style.opacity</p:attrName>
                                        </p:attrNameLst>
                                      </p:cBhvr>
                                      <p:to>
                                        <p:strVal val="0.5"/>
                                      </p:to>
                                    </p:set>
                                    <p:animEffect filter="image" prLst="opacity: 0.5">
                                      <p:cBhvr rctx="IE">
                                        <p:cTn id="20" dur="indefinite"/>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5000"/>
                                        <p:tgtEl>
                                          <p:spTgt spid="76"/>
                                        </p:tgtEl>
                                      </p:cBhvr>
                                    </p:animEffect>
                                  </p:childTnLst>
                                </p:cTn>
                              </p:par>
                              <p:par>
                                <p:cTn id="26" presetID="22" presetClass="entr" presetSubtype="1" fill="hold" nodeType="withEffect">
                                  <p:stCondLst>
                                    <p:cond delay="100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0"/>
                                        <p:tgtEl>
                                          <p:spTgt spid="40"/>
                                        </p:tgtEl>
                                      </p:cBhvr>
                                    </p:animEffect>
                                  </p:childTnLst>
                                </p:cTn>
                              </p:par>
                              <p:par>
                                <p:cTn id="29" presetID="22" presetClass="entr" presetSubtype="2" fill="hold" nodeType="withEffect">
                                  <p:stCondLst>
                                    <p:cond delay="500"/>
                                  </p:stCondLst>
                                  <p:childTnLst>
                                    <p:set>
                                      <p:cBhvr>
                                        <p:cTn id="30" dur="1" fill="hold">
                                          <p:stCondLst>
                                            <p:cond delay="0"/>
                                          </p:stCondLst>
                                        </p:cTn>
                                        <p:tgtEl>
                                          <p:spTgt spid="74"/>
                                        </p:tgtEl>
                                        <p:attrNameLst>
                                          <p:attrName>style.visibility</p:attrName>
                                        </p:attrNameLst>
                                      </p:cBhvr>
                                      <p:to>
                                        <p:strVal val="visible"/>
                                      </p:to>
                                    </p:set>
                                    <p:animEffect transition="in" filter="wipe(right)">
                                      <p:cBhvr>
                                        <p:cTn id="31" dur="5000"/>
                                        <p:tgtEl>
                                          <p:spTgt spid="74"/>
                                        </p:tgtEl>
                                      </p:cBhvr>
                                    </p:animEffect>
                                  </p:childTnLst>
                                </p:cTn>
                              </p:par>
                              <p:par>
                                <p:cTn id="32" presetID="22" presetClass="entr" presetSubtype="1" fill="hold" grpId="0" nodeType="withEffect">
                                  <p:stCondLst>
                                    <p:cond delay="200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0"/>
                                        <p:tgtEl>
                                          <p:spTgt spid="48"/>
                                        </p:tgtEl>
                                      </p:cBhvr>
                                    </p:animEffect>
                                  </p:childTnLst>
                                </p:cTn>
                              </p:par>
                              <p:par>
                                <p:cTn id="35" presetID="22" presetClass="entr" presetSubtype="8" fill="hold" nodeType="withEffect">
                                  <p:stCondLst>
                                    <p:cond delay="2000"/>
                                  </p:stCondLst>
                                  <p:childTnLst>
                                    <p:set>
                                      <p:cBhvr>
                                        <p:cTn id="36" dur="1" fill="hold">
                                          <p:stCondLst>
                                            <p:cond delay="0"/>
                                          </p:stCondLst>
                                        </p:cTn>
                                        <p:tgtEl>
                                          <p:spTgt spid="78"/>
                                        </p:tgtEl>
                                        <p:attrNameLst>
                                          <p:attrName>style.visibility</p:attrName>
                                        </p:attrNameLst>
                                      </p:cBhvr>
                                      <p:to>
                                        <p:strVal val="visible"/>
                                      </p:to>
                                    </p:set>
                                    <p:animEffect transition="in" filter="wipe(left)">
                                      <p:cBhvr>
                                        <p:cTn id="37" dur="50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mph" presetSubtype="2" fill="hold" nodeType="clickEffect">
                                  <p:stCondLst>
                                    <p:cond delay="0"/>
                                  </p:stCondLst>
                                  <p:childTnLst>
                                    <p:animClr clrSpc="rgb">
                                      <p:cBhvr>
                                        <p:cTn id="41" dur="1000" fill="hold"/>
                                        <p:tgtEl>
                                          <p:spTgt spid="48"/>
                                        </p:tgtEl>
                                        <p:attrNameLst>
                                          <p:attrName>stroke.color</p:attrName>
                                        </p:attrNameLst>
                                      </p:cBhvr>
                                      <p:to>
                                        <a:srgbClr val="CC3300"/>
                                      </p:to>
                                    </p:animClr>
                                    <p:set>
                                      <p:cBhvr>
                                        <p:cTn id="42" dur="1000" fill="hold"/>
                                        <p:tgtEl>
                                          <p:spTgt spid="48"/>
                                        </p:tgtEl>
                                        <p:attrNameLst>
                                          <p:attrName>stroke.on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10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childTnLst>
                                </p:cTn>
                              </p:par>
                              <p:par>
                                <p:cTn id="52" presetID="6" presetClass="emph" presetSubtype="0" fill="hold" nodeType="withEffect">
                                  <p:stCondLst>
                                    <p:cond delay="0"/>
                                  </p:stCondLst>
                                  <p:childTnLst>
                                    <p:animScale>
                                      <p:cBhvr>
                                        <p:cTn id="53" dur="1000" fill="hold"/>
                                        <p:tgtEl>
                                          <p:spTgt spid="87"/>
                                        </p:tgtEl>
                                      </p:cBhvr>
                                      <p:by x="300000" y="300000"/>
                                    </p:animScale>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87"/>
                                        </p:tgtEl>
                                      </p:cBhvr>
                                    </p:animEffect>
                                    <p:set>
                                      <p:cBhvr>
                                        <p:cTn id="58" dur="1" fill="hold">
                                          <p:stCondLst>
                                            <p:cond delay="999"/>
                                          </p:stCondLst>
                                        </p:cTn>
                                        <p:tgtEl>
                                          <p:spTgt spid="8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79"/>
                                        </p:tgtEl>
                                      </p:cBhvr>
                                    </p:animEffect>
                                    <p:set>
                                      <p:cBhvr>
                                        <p:cTn id="61" dur="1" fill="hold">
                                          <p:stCondLst>
                                            <p:cond delay="999"/>
                                          </p:stCondLst>
                                        </p:cTn>
                                        <p:tgtEl>
                                          <p:spTgt spid="79"/>
                                        </p:tgtEl>
                                        <p:attrNameLst>
                                          <p:attrName>style.visibility</p:attrName>
                                        </p:attrNameLst>
                                      </p:cBhvr>
                                      <p:to>
                                        <p:strVal val="hidden"/>
                                      </p:to>
                                    </p:set>
                                  </p:childTnLst>
                                </p:cTn>
                              </p:par>
                              <p:par>
                                <p:cTn id="62" presetID="7" presetClass="emph" presetSubtype="2" fill="hold" nodeType="withEffect">
                                  <p:stCondLst>
                                    <p:cond delay="0"/>
                                  </p:stCondLst>
                                  <p:childTnLst>
                                    <p:animClr clrSpc="rgb">
                                      <p:cBhvr>
                                        <p:cTn id="63" dur="1000" fill="hold"/>
                                        <p:tgtEl>
                                          <p:spTgt spid="48"/>
                                        </p:tgtEl>
                                        <p:attrNameLst>
                                          <p:attrName>stroke.color</p:attrName>
                                        </p:attrNameLst>
                                      </p:cBhvr>
                                      <p:to>
                                        <a:srgbClr val="003366"/>
                                      </p:to>
                                    </p:animClr>
                                    <p:set>
                                      <p:cBhvr>
                                        <p:cTn id="64" dur="1000" fill="hold"/>
                                        <p:tgtEl>
                                          <p:spTgt spid="4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2" cstate="print"/>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cstate="print">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0"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74"/>
          <p:cNvGrpSpPr/>
          <p:nvPr/>
        </p:nvGrpSpPr>
        <p:grpSpPr>
          <a:xfrm>
            <a:off x="4751614" y="2087336"/>
            <a:ext cx="1616529" cy="3970564"/>
            <a:chOff x="4751614" y="2087336"/>
            <a:chExt cx="1616529" cy="3970564"/>
          </a:xfrm>
        </p:grpSpPr>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p:cNvGrpSpPr/>
          <p:nvPr/>
        </p:nvGrpSpPr>
        <p:grpSpPr>
          <a:xfrm>
            <a:off x="7429500" y="2481943"/>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473529 h 908957"/>
                <a:gd name="connsiteX5" fmla="*/ 299357 w 299357"/>
                <a:gd name="connsiteY5" fmla="*/ 908957 h 9089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p:cNvGrpSpPr/>
          <p:nvPr/>
        </p:nvGrpSpPr>
        <p:grpSpPr>
          <a:xfrm>
            <a:off x="6123214" y="4718957"/>
            <a:ext cx="1439636" cy="1191986"/>
            <a:chOff x="6123214" y="4718957"/>
            <a:chExt cx="1439636" cy="1191986"/>
          </a:xfrm>
        </p:grpSpPr>
        <p:sp>
          <p:nvSpPr>
            <p:cNvPr id="46" name="Freeform 45"/>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Group 71"/>
          <p:cNvGrpSpPr/>
          <p:nvPr/>
        </p:nvGrpSpPr>
        <p:grpSpPr>
          <a:xfrm>
            <a:off x="2558143" y="4196443"/>
            <a:ext cx="2275114" cy="2658835"/>
            <a:chOff x="2558143" y="4196443"/>
            <a:chExt cx="2275114" cy="2658835"/>
          </a:xfrm>
        </p:grpSpPr>
        <p:sp>
          <p:nvSpPr>
            <p:cNvPr id="55" name="Freeform 54"/>
            <p:cNvSpPr/>
            <p:nvPr/>
          </p:nvSpPr>
          <p:spPr>
            <a:xfrm>
              <a:off x="3216729" y="4800600"/>
              <a:ext cx="1616528" cy="1322614"/>
            </a:xfrm>
            <a:custGeom>
              <a:avLst/>
              <a:gdLst>
                <a:gd name="connsiteX0" fmla="*/ 0 w 1616528"/>
                <a:gd name="connsiteY0" fmla="*/ 0 h 1322614"/>
                <a:gd name="connsiteX1" fmla="*/ 212271 w 1616528"/>
                <a:gd name="connsiteY1" fmla="*/ 179614 h 1322614"/>
                <a:gd name="connsiteX2" fmla="*/ 408214 w 1616528"/>
                <a:gd name="connsiteY2" fmla="*/ 342900 h 1322614"/>
                <a:gd name="connsiteX3" fmla="*/ 620485 w 1616528"/>
                <a:gd name="connsiteY3" fmla="*/ 408214 h 1322614"/>
                <a:gd name="connsiteX4" fmla="*/ 783771 w 1616528"/>
                <a:gd name="connsiteY4" fmla="*/ 375557 h 1322614"/>
                <a:gd name="connsiteX5" fmla="*/ 1028700 w 1616528"/>
                <a:gd name="connsiteY5" fmla="*/ 538843 h 1322614"/>
                <a:gd name="connsiteX6" fmla="*/ 1094014 w 1616528"/>
                <a:gd name="connsiteY6" fmla="*/ 653143 h 1322614"/>
                <a:gd name="connsiteX7" fmla="*/ 1208314 w 1616528"/>
                <a:gd name="connsiteY7" fmla="*/ 914400 h 1322614"/>
                <a:gd name="connsiteX8" fmla="*/ 1355271 w 1616528"/>
                <a:gd name="connsiteY8" fmla="*/ 996043 h 1322614"/>
                <a:gd name="connsiteX9" fmla="*/ 1338942 w 1616528"/>
                <a:gd name="connsiteY9" fmla="*/ 1110343 h 1322614"/>
                <a:gd name="connsiteX10" fmla="*/ 1616528 w 1616528"/>
                <a:gd name="connsiteY10" fmla="*/ 1322614 h 1322614"/>
                <a:gd name="connsiteX11" fmla="*/ 1616528 w 1616528"/>
                <a:gd name="connsiteY11"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528" h="1322614">
                  <a:moveTo>
                    <a:pt x="0" y="0"/>
                  </a:moveTo>
                  <a:lnTo>
                    <a:pt x="212271" y="179614"/>
                  </a:lnTo>
                  <a:cubicBezTo>
                    <a:pt x="280307" y="236764"/>
                    <a:pt x="340178" y="304800"/>
                    <a:pt x="408214" y="342900"/>
                  </a:cubicBezTo>
                  <a:cubicBezTo>
                    <a:pt x="476250" y="381000"/>
                    <a:pt x="557892" y="402771"/>
                    <a:pt x="620485" y="408214"/>
                  </a:cubicBezTo>
                  <a:cubicBezTo>
                    <a:pt x="683078" y="413657"/>
                    <a:pt x="715735" y="353785"/>
                    <a:pt x="783771" y="375557"/>
                  </a:cubicBezTo>
                  <a:cubicBezTo>
                    <a:pt x="851807" y="397329"/>
                    <a:pt x="976993" y="492579"/>
                    <a:pt x="1028700" y="538843"/>
                  </a:cubicBezTo>
                  <a:cubicBezTo>
                    <a:pt x="1080407" y="585107"/>
                    <a:pt x="1064078" y="590550"/>
                    <a:pt x="1094014" y="653143"/>
                  </a:cubicBezTo>
                  <a:cubicBezTo>
                    <a:pt x="1123950" y="715736"/>
                    <a:pt x="1164771" y="857250"/>
                    <a:pt x="1208314" y="914400"/>
                  </a:cubicBezTo>
                  <a:cubicBezTo>
                    <a:pt x="1251857" y="971550"/>
                    <a:pt x="1333500" y="963386"/>
                    <a:pt x="1355271" y="996043"/>
                  </a:cubicBezTo>
                  <a:cubicBezTo>
                    <a:pt x="1377042" y="1028700"/>
                    <a:pt x="1295399" y="1055915"/>
                    <a:pt x="1338942" y="1110343"/>
                  </a:cubicBezTo>
                  <a:cubicBezTo>
                    <a:pt x="1382485" y="1164771"/>
                    <a:pt x="1616528" y="1322614"/>
                    <a:pt x="1616528" y="1322614"/>
                  </a:cubicBezTo>
                  <a:lnTo>
                    <a:pt x="1616528" y="1322614"/>
                  </a:ln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922813" y="4620987"/>
              <a:ext cx="691243" cy="1376790"/>
            </a:xfrm>
            <a:custGeom>
              <a:avLst/>
              <a:gdLst>
                <a:gd name="connsiteX0" fmla="*/ 0 w 693964"/>
                <a:gd name="connsiteY0" fmla="*/ 0 h 1469571"/>
                <a:gd name="connsiteX1" fmla="*/ 179615 w 693964"/>
                <a:gd name="connsiteY1" fmla="*/ 244928 h 1469571"/>
                <a:gd name="connsiteX2" fmla="*/ 212272 w 693964"/>
                <a:gd name="connsiteY2" fmla="*/ 326571 h 1469571"/>
                <a:gd name="connsiteX3" fmla="*/ 212272 w 693964"/>
                <a:gd name="connsiteY3" fmla="*/ 538843 h 1469571"/>
                <a:gd name="connsiteX4" fmla="*/ 212272 w 693964"/>
                <a:gd name="connsiteY4" fmla="*/ 751114 h 1469571"/>
                <a:gd name="connsiteX5" fmla="*/ 342900 w 693964"/>
                <a:gd name="connsiteY5" fmla="*/ 947057 h 1469571"/>
                <a:gd name="connsiteX6" fmla="*/ 555172 w 693964"/>
                <a:gd name="connsiteY6" fmla="*/ 1126671 h 1469571"/>
                <a:gd name="connsiteX7" fmla="*/ 669472 w 693964"/>
                <a:gd name="connsiteY7" fmla="*/ 1191985 h 1469571"/>
                <a:gd name="connsiteX8" fmla="*/ 685800 w 693964"/>
                <a:gd name="connsiteY8" fmla="*/ 1469571 h 14695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1243"/>
                <a:gd name="connsiteY0" fmla="*/ 0 h 1376790"/>
                <a:gd name="connsiteX1" fmla="*/ 179615 w 691243"/>
                <a:gd name="connsiteY1" fmla="*/ 244928 h 1376790"/>
                <a:gd name="connsiteX2" fmla="*/ 212272 w 691243"/>
                <a:gd name="connsiteY2" fmla="*/ 326571 h 1376790"/>
                <a:gd name="connsiteX3" fmla="*/ 212272 w 691243"/>
                <a:gd name="connsiteY3" fmla="*/ 538843 h 1376790"/>
                <a:gd name="connsiteX4" fmla="*/ 212272 w 691243"/>
                <a:gd name="connsiteY4" fmla="*/ 751114 h 1376790"/>
                <a:gd name="connsiteX5" fmla="*/ 342900 w 691243"/>
                <a:gd name="connsiteY5" fmla="*/ 947057 h 1376790"/>
                <a:gd name="connsiteX6" fmla="*/ 555172 w 691243"/>
                <a:gd name="connsiteY6" fmla="*/ 1126671 h 1376790"/>
                <a:gd name="connsiteX7" fmla="*/ 669472 w 691243"/>
                <a:gd name="connsiteY7" fmla="*/ 1191985 h 1376790"/>
                <a:gd name="connsiteX8" fmla="*/ 685800 w 691243"/>
                <a:gd name="connsiteY8" fmla="*/ 1317171 h 13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43" h="1376790">
                  <a:moveTo>
                    <a:pt x="0" y="0"/>
                  </a:moveTo>
                  <a:cubicBezTo>
                    <a:pt x="72118" y="95249"/>
                    <a:pt x="144236" y="190499"/>
                    <a:pt x="179615" y="244928"/>
                  </a:cubicBezTo>
                  <a:cubicBezTo>
                    <a:pt x="214994" y="299357"/>
                    <a:pt x="206829" y="277585"/>
                    <a:pt x="212272" y="326571"/>
                  </a:cubicBezTo>
                  <a:cubicBezTo>
                    <a:pt x="217715" y="375557"/>
                    <a:pt x="212272" y="538843"/>
                    <a:pt x="212272" y="538843"/>
                  </a:cubicBezTo>
                  <a:cubicBezTo>
                    <a:pt x="212272" y="609600"/>
                    <a:pt x="190501" y="683078"/>
                    <a:pt x="212272" y="751114"/>
                  </a:cubicBezTo>
                  <a:cubicBezTo>
                    <a:pt x="234043" y="819150"/>
                    <a:pt x="285750" y="884464"/>
                    <a:pt x="342900" y="947057"/>
                  </a:cubicBezTo>
                  <a:cubicBezTo>
                    <a:pt x="400050" y="1009650"/>
                    <a:pt x="500743" y="1085850"/>
                    <a:pt x="555172" y="1126671"/>
                  </a:cubicBezTo>
                  <a:cubicBezTo>
                    <a:pt x="609601" y="1167492"/>
                    <a:pt x="647701" y="1160235"/>
                    <a:pt x="669472" y="1191985"/>
                  </a:cubicBezTo>
                  <a:cubicBezTo>
                    <a:pt x="691243" y="1223735"/>
                    <a:pt x="684537" y="1376790"/>
                    <a:pt x="685800" y="13171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2558143" y="4196443"/>
              <a:ext cx="1883228" cy="2658835"/>
            </a:xfrm>
            <a:custGeom>
              <a:avLst/>
              <a:gdLst>
                <a:gd name="connsiteX0" fmla="*/ 266700 w 1883228"/>
                <a:gd name="connsiteY0" fmla="*/ 0 h 2658835"/>
                <a:gd name="connsiteX1" fmla="*/ 283028 w 1883228"/>
                <a:gd name="connsiteY1" fmla="*/ 293914 h 2658835"/>
                <a:gd name="connsiteX2" fmla="*/ 87086 w 1883228"/>
                <a:gd name="connsiteY2" fmla="*/ 457200 h 2658835"/>
                <a:gd name="connsiteX3" fmla="*/ 87086 w 1883228"/>
                <a:gd name="connsiteY3" fmla="*/ 702128 h 2658835"/>
                <a:gd name="connsiteX4" fmla="*/ 5443 w 1883228"/>
                <a:gd name="connsiteY4" fmla="*/ 881743 h 2658835"/>
                <a:gd name="connsiteX5" fmla="*/ 54428 w 1883228"/>
                <a:gd name="connsiteY5" fmla="*/ 1143000 h 2658835"/>
                <a:gd name="connsiteX6" fmla="*/ 136071 w 1883228"/>
                <a:gd name="connsiteY6" fmla="*/ 1322614 h 2658835"/>
                <a:gd name="connsiteX7" fmla="*/ 332014 w 1883228"/>
                <a:gd name="connsiteY7" fmla="*/ 1453243 h 2658835"/>
                <a:gd name="connsiteX8" fmla="*/ 413657 w 1883228"/>
                <a:gd name="connsiteY8" fmla="*/ 1485900 h 2658835"/>
                <a:gd name="connsiteX9" fmla="*/ 511628 w 1883228"/>
                <a:gd name="connsiteY9" fmla="*/ 1747157 h 2658835"/>
                <a:gd name="connsiteX10" fmla="*/ 593271 w 1883228"/>
                <a:gd name="connsiteY10" fmla="*/ 1861457 h 2658835"/>
                <a:gd name="connsiteX11" fmla="*/ 740228 w 1883228"/>
                <a:gd name="connsiteY11" fmla="*/ 1845128 h 2658835"/>
                <a:gd name="connsiteX12" fmla="*/ 805543 w 1883228"/>
                <a:gd name="connsiteY12" fmla="*/ 1779814 h 2658835"/>
                <a:gd name="connsiteX13" fmla="*/ 1099457 w 1883228"/>
                <a:gd name="connsiteY13" fmla="*/ 1828800 h 2658835"/>
                <a:gd name="connsiteX14" fmla="*/ 1279071 w 1883228"/>
                <a:gd name="connsiteY14" fmla="*/ 2106386 h 2658835"/>
                <a:gd name="connsiteX15" fmla="*/ 1344386 w 1883228"/>
                <a:gd name="connsiteY15" fmla="*/ 2269671 h 2658835"/>
                <a:gd name="connsiteX16" fmla="*/ 1426028 w 1883228"/>
                <a:gd name="connsiteY16" fmla="*/ 2351314 h 2658835"/>
                <a:gd name="connsiteX17" fmla="*/ 1442357 w 1883228"/>
                <a:gd name="connsiteY17" fmla="*/ 2449286 h 2658835"/>
                <a:gd name="connsiteX18" fmla="*/ 1556657 w 1883228"/>
                <a:gd name="connsiteY18" fmla="*/ 2547257 h 2658835"/>
                <a:gd name="connsiteX19" fmla="*/ 1785257 w 1883228"/>
                <a:gd name="connsiteY19" fmla="*/ 2612571 h 265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3228" h="2658835">
                  <a:moveTo>
                    <a:pt x="266700" y="0"/>
                  </a:moveTo>
                  <a:cubicBezTo>
                    <a:pt x="289832" y="108857"/>
                    <a:pt x="312964" y="217714"/>
                    <a:pt x="283028" y="293914"/>
                  </a:cubicBezTo>
                  <a:cubicBezTo>
                    <a:pt x="253092" y="370114"/>
                    <a:pt x="119743" y="389164"/>
                    <a:pt x="87086" y="457200"/>
                  </a:cubicBezTo>
                  <a:cubicBezTo>
                    <a:pt x="54429" y="525236"/>
                    <a:pt x="100693" y="631371"/>
                    <a:pt x="87086" y="702128"/>
                  </a:cubicBezTo>
                  <a:cubicBezTo>
                    <a:pt x="73479" y="772885"/>
                    <a:pt x="10886" y="808264"/>
                    <a:pt x="5443" y="881743"/>
                  </a:cubicBezTo>
                  <a:cubicBezTo>
                    <a:pt x="0" y="955222"/>
                    <a:pt x="32657" y="1069522"/>
                    <a:pt x="54428" y="1143000"/>
                  </a:cubicBezTo>
                  <a:cubicBezTo>
                    <a:pt x="76199" y="1216479"/>
                    <a:pt x="89807" y="1270907"/>
                    <a:pt x="136071" y="1322614"/>
                  </a:cubicBezTo>
                  <a:cubicBezTo>
                    <a:pt x="182335" y="1374321"/>
                    <a:pt x="285750" y="1426029"/>
                    <a:pt x="332014" y="1453243"/>
                  </a:cubicBezTo>
                  <a:cubicBezTo>
                    <a:pt x="378278" y="1480457"/>
                    <a:pt x="383721" y="1436914"/>
                    <a:pt x="413657" y="1485900"/>
                  </a:cubicBezTo>
                  <a:cubicBezTo>
                    <a:pt x="443593" y="1534886"/>
                    <a:pt x="481692" y="1684564"/>
                    <a:pt x="511628" y="1747157"/>
                  </a:cubicBezTo>
                  <a:cubicBezTo>
                    <a:pt x="541564" y="1809750"/>
                    <a:pt x="555171" y="1845129"/>
                    <a:pt x="593271" y="1861457"/>
                  </a:cubicBezTo>
                  <a:cubicBezTo>
                    <a:pt x="631371" y="1877785"/>
                    <a:pt x="704849" y="1858735"/>
                    <a:pt x="740228" y="1845128"/>
                  </a:cubicBezTo>
                  <a:cubicBezTo>
                    <a:pt x="775607" y="1831521"/>
                    <a:pt x="745672" y="1782535"/>
                    <a:pt x="805543" y="1779814"/>
                  </a:cubicBezTo>
                  <a:cubicBezTo>
                    <a:pt x="865414" y="1777093"/>
                    <a:pt x="1020536" y="1774371"/>
                    <a:pt x="1099457" y="1828800"/>
                  </a:cubicBezTo>
                  <a:cubicBezTo>
                    <a:pt x="1178378" y="1883229"/>
                    <a:pt x="1238250" y="2032908"/>
                    <a:pt x="1279071" y="2106386"/>
                  </a:cubicBezTo>
                  <a:cubicBezTo>
                    <a:pt x="1319893" y="2179865"/>
                    <a:pt x="1319893" y="2228850"/>
                    <a:pt x="1344386" y="2269671"/>
                  </a:cubicBezTo>
                  <a:cubicBezTo>
                    <a:pt x="1368879" y="2310492"/>
                    <a:pt x="1409700" y="2321378"/>
                    <a:pt x="1426028" y="2351314"/>
                  </a:cubicBezTo>
                  <a:cubicBezTo>
                    <a:pt x="1442356" y="2381250"/>
                    <a:pt x="1420586" y="2416629"/>
                    <a:pt x="1442357" y="2449286"/>
                  </a:cubicBezTo>
                  <a:cubicBezTo>
                    <a:pt x="1464128" y="2481943"/>
                    <a:pt x="1499507" y="2520043"/>
                    <a:pt x="1556657" y="2547257"/>
                  </a:cubicBezTo>
                  <a:cubicBezTo>
                    <a:pt x="1613807" y="2574471"/>
                    <a:pt x="1883228" y="2658835"/>
                    <a:pt x="1785257" y="26125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73"/>
          <p:cNvGrpSpPr/>
          <p:nvPr/>
        </p:nvGrpSpPr>
        <p:grpSpPr>
          <a:xfrm>
            <a:off x="48986" y="3004457"/>
            <a:ext cx="587828" cy="963386"/>
            <a:chOff x="48986" y="3004457"/>
            <a:chExt cx="587828" cy="963386"/>
          </a:xfrm>
        </p:grpSpPr>
        <p:sp>
          <p:nvSpPr>
            <p:cNvPr id="63" name="Freeform 62"/>
            <p:cNvSpPr/>
            <p:nvPr/>
          </p:nvSpPr>
          <p:spPr>
            <a:xfrm>
              <a:off x="48986" y="3475264"/>
              <a:ext cx="587828" cy="492579"/>
            </a:xfrm>
            <a:custGeom>
              <a:avLst/>
              <a:gdLst>
                <a:gd name="connsiteX0" fmla="*/ 587828 w 587828"/>
                <a:gd name="connsiteY0" fmla="*/ 391886 h 424543"/>
                <a:gd name="connsiteX1" fmla="*/ 522514 w 587828"/>
                <a:gd name="connsiteY1" fmla="*/ 375557 h 424543"/>
                <a:gd name="connsiteX2" fmla="*/ 326571 w 587828"/>
                <a:gd name="connsiteY2" fmla="*/ 375557 h 424543"/>
                <a:gd name="connsiteX3" fmla="*/ 244928 w 587828"/>
                <a:gd name="connsiteY3" fmla="*/ 81643 h 424543"/>
                <a:gd name="connsiteX4" fmla="*/ 65314 w 587828"/>
                <a:gd name="connsiteY4" fmla="*/ 97971 h 424543"/>
                <a:gd name="connsiteX5" fmla="*/ 0 w 587828"/>
                <a:gd name="connsiteY5" fmla="*/ 0 h 424543"/>
                <a:gd name="connsiteX0" fmla="*/ 587828 w 587828"/>
                <a:gd name="connsiteY0" fmla="*/ 459922 h 492579"/>
                <a:gd name="connsiteX1" fmla="*/ 522514 w 587828"/>
                <a:gd name="connsiteY1" fmla="*/ 443593 h 492579"/>
                <a:gd name="connsiteX2" fmla="*/ 326571 w 587828"/>
                <a:gd name="connsiteY2" fmla="*/ 443593 h 492579"/>
                <a:gd name="connsiteX3" fmla="*/ 244928 w 587828"/>
                <a:gd name="connsiteY3" fmla="*/ 149679 h 492579"/>
                <a:gd name="connsiteX4" fmla="*/ 65314 w 587828"/>
                <a:gd name="connsiteY4" fmla="*/ 13607 h 492579"/>
                <a:gd name="connsiteX5" fmla="*/ 0 w 587828"/>
                <a:gd name="connsiteY5" fmla="*/ 68036 h 4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8" h="492579">
                  <a:moveTo>
                    <a:pt x="587828" y="459922"/>
                  </a:moveTo>
                  <a:cubicBezTo>
                    <a:pt x="576942" y="453118"/>
                    <a:pt x="566057" y="446314"/>
                    <a:pt x="522514" y="443593"/>
                  </a:cubicBezTo>
                  <a:cubicBezTo>
                    <a:pt x="478971" y="440872"/>
                    <a:pt x="372835" y="492579"/>
                    <a:pt x="326571" y="443593"/>
                  </a:cubicBezTo>
                  <a:cubicBezTo>
                    <a:pt x="280307" y="394607"/>
                    <a:pt x="288471" y="221343"/>
                    <a:pt x="244928" y="149679"/>
                  </a:cubicBezTo>
                  <a:cubicBezTo>
                    <a:pt x="201385" y="78015"/>
                    <a:pt x="106135" y="27214"/>
                    <a:pt x="65314" y="13607"/>
                  </a:cubicBezTo>
                  <a:cubicBezTo>
                    <a:pt x="24493" y="0"/>
                    <a:pt x="12246" y="110218"/>
                    <a:pt x="0" y="680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39486" y="3004457"/>
              <a:ext cx="70757" cy="655864"/>
            </a:xfrm>
            <a:custGeom>
              <a:avLst/>
              <a:gdLst>
                <a:gd name="connsiteX0" fmla="*/ 38100 w 70757"/>
                <a:gd name="connsiteY0" fmla="*/ 0 h 655864"/>
                <a:gd name="connsiteX1" fmla="*/ 21771 w 70757"/>
                <a:gd name="connsiteY1" fmla="*/ 310243 h 655864"/>
                <a:gd name="connsiteX2" fmla="*/ 70757 w 70757"/>
                <a:gd name="connsiteY2" fmla="*/ 587829 h 655864"/>
                <a:gd name="connsiteX3" fmla="*/ 21771 w 70757"/>
                <a:gd name="connsiteY3" fmla="*/ 636814 h 655864"/>
              </a:gdLst>
              <a:ahLst/>
              <a:cxnLst>
                <a:cxn ang="0">
                  <a:pos x="connsiteX0" y="connsiteY0"/>
                </a:cxn>
                <a:cxn ang="0">
                  <a:pos x="connsiteX1" y="connsiteY1"/>
                </a:cxn>
                <a:cxn ang="0">
                  <a:pos x="connsiteX2" y="connsiteY2"/>
                </a:cxn>
                <a:cxn ang="0">
                  <a:pos x="connsiteX3" y="connsiteY3"/>
                </a:cxn>
              </a:cxnLst>
              <a:rect l="l" t="t" r="r" b="b"/>
              <a:pathLst>
                <a:path w="70757" h="655864">
                  <a:moveTo>
                    <a:pt x="38100" y="0"/>
                  </a:moveTo>
                  <a:cubicBezTo>
                    <a:pt x="27214" y="106136"/>
                    <a:pt x="16328" y="212272"/>
                    <a:pt x="21771" y="310243"/>
                  </a:cubicBezTo>
                  <a:cubicBezTo>
                    <a:pt x="27214" y="408214"/>
                    <a:pt x="70757" y="533401"/>
                    <a:pt x="70757" y="587829"/>
                  </a:cubicBezTo>
                  <a:cubicBezTo>
                    <a:pt x="70757" y="642257"/>
                    <a:pt x="0" y="655864"/>
                    <a:pt x="21771" y="6368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p:cNvGrpSpPr/>
          <p:nvPr/>
        </p:nvGrpSpPr>
        <p:grpSpPr>
          <a:xfrm>
            <a:off x="391886" y="1240971"/>
            <a:ext cx="1910442" cy="1679122"/>
            <a:chOff x="391886" y="1240971"/>
            <a:chExt cx="1910442" cy="1679122"/>
          </a:xfrm>
        </p:grpSpPr>
        <p:sp>
          <p:nvSpPr>
            <p:cNvPr id="68" name="Freeform 6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1147350" y="2841171"/>
            <a:ext cx="1791794" cy="2520042"/>
            <a:chOff x="1147350" y="2841171"/>
            <a:chExt cx="1791794" cy="2520042"/>
          </a:xfrm>
        </p:grpSpPr>
        <p:grpSp>
          <p:nvGrpSpPr>
            <p:cNvPr id="73" name="Group 72"/>
            <p:cNvGrpSpPr/>
            <p:nvPr/>
          </p:nvGrpSpPr>
          <p:grpSpPr>
            <a:xfrm>
              <a:off x="1147350" y="3592285"/>
              <a:ext cx="1791794" cy="1768928"/>
              <a:chOff x="1147350" y="3592285"/>
              <a:chExt cx="1791794" cy="1768928"/>
            </a:xfrm>
          </p:grpSpPr>
          <p:sp>
            <p:nvSpPr>
              <p:cNvPr id="59" name="Freeform 58"/>
              <p:cNvSpPr/>
              <p:nvPr/>
            </p:nvSpPr>
            <p:spPr>
              <a:xfrm>
                <a:off x="1202871" y="4966607"/>
                <a:ext cx="1279072" cy="261257"/>
              </a:xfrm>
              <a:custGeom>
                <a:avLst/>
                <a:gdLst>
                  <a:gd name="connsiteX0" fmla="*/ 1126672 w 1126672"/>
                  <a:gd name="connsiteY0" fmla="*/ 46264 h 261257"/>
                  <a:gd name="connsiteX1" fmla="*/ 930729 w 1126672"/>
                  <a:gd name="connsiteY1" fmla="*/ 242207 h 261257"/>
                  <a:gd name="connsiteX2" fmla="*/ 816429 w 1126672"/>
                  <a:gd name="connsiteY2" fmla="*/ 160564 h 261257"/>
                  <a:gd name="connsiteX3" fmla="*/ 555172 w 1126672"/>
                  <a:gd name="connsiteY3" fmla="*/ 95250 h 261257"/>
                  <a:gd name="connsiteX4" fmla="*/ 375558 w 1126672"/>
                  <a:gd name="connsiteY4" fmla="*/ 95250 h 261257"/>
                  <a:gd name="connsiteX5" fmla="*/ 326572 w 1126672"/>
                  <a:gd name="connsiteY5" fmla="*/ 13607 h 261257"/>
                  <a:gd name="connsiteX6" fmla="*/ 114300 w 1126672"/>
                  <a:gd name="connsiteY6" fmla="*/ 13607 h 261257"/>
                  <a:gd name="connsiteX7" fmla="*/ 0 w 1126672"/>
                  <a:gd name="connsiteY7" fmla="*/ 46264 h 261257"/>
                  <a:gd name="connsiteX0" fmla="*/ 1279072 w 1279072"/>
                  <a:gd name="connsiteY0" fmla="*/ 46264 h 261257"/>
                  <a:gd name="connsiteX1" fmla="*/ 1083129 w 1279072"/>
                  <a:gd name="connsiteY1" fmla="*/ 242207 h 261257"/>
                  <a:gd name="connsiteX2" fmla="*/ 968829 w 1279072"/>
                  <a:gd name="connsiteY2" fmla="*/ 160564 h 261257"/>
                  <a:gd name="connsiteX3" fmla="*/ 707572 w 1279072"/>
                  <a:gd name="connsiteY3" fmla="*/ 95250 h 261257"/>
                  <a:gd name="connsiteX4" fmla="*/ 527958 w 1279072"/>
                  <a:gd name="connsiteY4" fmla="*/ 95250 h 261257"/>
                  <a:gd name="connsiteX5" fmla="*/ 478972 w 1279072"/>
                  <a:gd name="connsiteY5" fmla="*/ 13607 h 261257"/>
                  <a:gd name="connsiteX6" fmla="*/ 266700 w 1279072"/>
                  <a:gd name="connsiteY6" fmla="*/ 13607 h 261257"/>
                  <a:gd name="connsiteX7" fmla="*/ 0 w 1279072"/>
                  <a:gd name="connsiteY7" fmla="*/ 46264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072" h="261257">
                    <a:moveTo>
                      <a:pt x="1279072" y="46264"/>
                    </a:moveTo>
                    <a:cubicBezTo>
                      <a:pt x="1206954" y="134710"/>
                      <a:pt x="1134836" y="223157"/>
                      <a:pt x="1083129" y="242207"/>
                    </a:cubicBezTo>
                    <a:cubicBezTo>
                      <a:pt x="1031422" y="261257"/>
                      <a:pt x="1031422" y="185057"/>
                      <a:pt x="968829" y="160564"/>
                    </a:cubicBezTo>
                    <a:cubicBezTo>
                      <a:pt x="906236" y="136071"/>
                      <a:pt x="781050" y="106136"/>
                      <a:pt x="707572" y="95250"/>
                    </a:cubicBezTo>
                    <a:cubicBezTo>
                      <a:pt x="634094" y="84364"/>
                      <a:pt x="566058" y="108857"/>
                      <a:pt x="527958" y="95250"/>
                    </a:cubicBezTo>
                    <a:cubicBezTo>
                      <a:pt x="489858" y="81643"/>
                      <a:pt x="522515" y="27214"/>
                      <a:pt x="478972" y="13607"/>
                    </a:cubicBezTo>
                    <a:cubicBezTo>
                      <a:pt x="435429" y="0"/>
                      <a:pt x="346529" y="8164"/>
                      <a:pt x="266700" y="13607"/>
                    </a:cubicBezTo>
                    <a:cubicBezTo>
                      <a:pt x="186871" y="19050"/>
                      <a:pt x="29935" y="32657"/>
                      <a:pt x="0" y="4626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147350" y="3592285"/>
                <a:ext cx="1791794" cy="1768928"/>
              </a:xfrm>
              <a:custGeom>
                <a:avLst/>
                <a:gdLst>
                  <a:gd name="connsiteX0" fmla="*/ 1632857 w 1632857"/>
                  <a:gd name="connsiteY0" fmla="*/ 0 h 1387928"/>
                  <a:gd name="connsiteX1" fmla="*/ 1567543 w 1632857"/>
                  <a:gd name="connsiteY1" fmla="*/ 81643 h 1387928"/>
                  <a:gd name="connsiteX2" fmla="*/ 1404257 w 1632857"/>
                  <a:gd name="connsiteY2" fmla="*/ 146957 h 1387928"/>
                  <a:gd name="connsiteX3" fmla="*/ 1289957 w 1632857"/>
                  <a:gd name="connsiteY3" fmla="*/ 228600 h 1387928"/>
                  <a:gd name="connsiteX4" fmla="*/ 1143000 w 1632857"/>
                  <a:gd name="connsiteY4" fmla="*/ 163285 h 1387928"/>
                  <a:gd name="connsiteX5" fmla="*/ 979714 w 1632857"/>
                  <a:gd name="connsiteY5" fmla="*/ 359228 h 1387928"/>
                  <a:gd name="connsiteX6" fmla="*/ 816428 w 1632857"/>
                  <a:gd name="connsiteY6" fmla="*/ 506185 h 1387928"/>
                  <a:gd name="connsiteX7" fmla="*/ 734785 w 1632857"/>
                  <a:gd name="connsiteY7" fmla="*/ 587828 h 1387928"/>
                  <a:gd name="connsiteX8" fmla="*/ 653143 w 1632857"/>
                  <a:gd name="connsiteY8" fmla="*/ 604157 h 1387928"/>
                  <a:gd name="connsiteX9" fmla="*/ 555171 w 1632857"/>
                  <a:gd name="connsiteY9" fmla="*/ 832757 h 1387928"/>
                  <a:gd name="connsiteX10" fmla="*/ 424543 w 1632857"/>
                  <a:gd name="connsiteY10" fmla="*/ 718457 h 1387928"/>
                  <a:gd name="connsiteX11" fmla="*/ 277585 w 1632857"/>
                  <a:gd name="connsiteY11" fmla="*/ 832757 h 1387928"/>
                  <a:gd name="connsiteX12" fmla="*/ 81643 w 1632857"/>
                  <a:gd name="connsiteY12" fmla="*/ 702128 h 1387928"/>
                  <a:gd name="connsiteX13" fmla="*/ 81643 w 1632857"/>
                  <a:gd name="connsiteY13" fmla="*/ 881743 h 1387928"/>
                  <a:gd name="connsiteX14" fmla="*/ 97971 w 1632857"/>
                  <a:gd name="connsiteY14" fmla="*/ 1077685 h 1387928"/>
                  <a:gd name="connsiteX15" fmla="*/ 16328 w 1632857"/>
                  <a:gd name="connsiteY15" fmla="*/ 1240971 h 1387928"/>
                  <a:gd name="connsiteX16" fmla="*/ 0 w 1632857"/>
                  <a:gd name="connsiteY16" fmla="*/ 1387928 h 1387928"/>
                  <a:gd name="connsiteX0" fmla="*/ 1785257 w 1785257"/>
                  <a:gd name="connsiteY0" fmla="*/ 0 h 1540328"/>
                  <a:gd name="connsiteX1" fmla="*/ 1719943 w 1785257"/>
                  <a:gd name="connsiteY1" fmla="*/ 81643 h 1540328"/>
                  <a:gd name="connsiteX2" fmla="*/ 1556657 w 1785257"/>
                  <a:gd name="connsiteY2" fmla="*/ 146957 h 1540328"/>
                  <a:gd name="connsiteX3" fmla="*/ 1442357 w 1785257"/>
                  <a:gd name="connsiteY3" fmla="*/ 228600 h 1540328"/>
                  <a:gd name="connsiteX4" fmla="*/ 1295400 w 1785257"/>
                  <a:gd name="connsiteY4" fmla="*/ 163285 h 1540328"/>
                  <a:gd name="connsiteX5" fmla="*/ 1132114 w 1785257"/>
                  <a:gd name="connsiteY5" fmla="*/ 359228 h 1540328"/>
                  <a:gd name="connsiteX6" fmla="*/ 968828 w 1785257"/>
                  <a:gd name="connsiteY6" fmla="*/ 506185 h 1540328"/>
                  <a:gd name="connsiteX7" fmla="*/ 887185 w 1785257"/>
                  <a:gd name="connsiteY7" fmla="*/ 587828 h 1540328"/>
                  <a:gd name="connsiteX8" fmla="*/ 805543 w 1785257"/>
                  <a:gd name="connsiteY8" fmla="*/ 604157 h 1540328"/>
                  <a:gd name="connsiteX9" fmla="*/ 707571 w 1785257"/>
                  <a:gd name="connsiteY9" fmla="*/ 832757 h 1540328"/>
                  <a:gd name="connsiteX10" fmla="*/ 576943 w 1785257"/>
                  <a:gd name="connsiteY10" fmla="*/ 718457 h 1540328"/>
                  <a:gd name="connsiteX11" fmla="*/ 429985 w 1785257"/>
                  <a:gd name="connsiteY11" fmla="*/ 832757 h 1540328"/>
                  <a:gd name="connsiteX12" fmla="*/ 234043 w 1785257"/>
                  <a:gd name="connsiteY12" fmla="*/ 702128 h 1540328"/>
                  <a:gd name="connsiteX13" fmla="*/ 234043 w 1785257"/>
                  <a:gd name="connsiteY13" fmla="*/ 881743 h 1540328"/>
                  <a:gd name="connsiteX14" fmla="*/ 250371 w 1785257"/>
                  <a:gd name="connsiteY14" fmla="*/ 1077685 h 1540328"/>
                  <a:gd name="connsiteX15" fmla="*/ 168728 w 1785257"/>
                  <a:gd name="connsiteY15" fmla="*/ 1240971 h 1540328"/>
                  <a:gd name="connsiteX16" fmla="*/ 0 w 1785257"/>
                  <a:gd name="connsiteY16" fmla="*/ 1540328 h 15403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0 w 1937657"/>
                  <a:gd name="connsiteY16" fmla="*/ 1768928 h 17689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148584 w 1937657"/>
                  <a:gd name="connsiteY16" fmla="*/ 1583029 h 1768928"/>
                  <a:gd name="connsiteX17" fmla="*/ 0 w 1937657"/>
                  <a:gd name="connsiteY17" fmla="*/ 1768928 h 1768928"/>
                  <a:gd name="connsiteX0" fmla="*/ 1817194 w 1817194"/>
                  <a:gd name="connsiteY0" fmla="*/ 0 h 1921328"/>
                  <a:gd name="connsiteX1" fmla="*/ 1751880 w 1817194"/>
                  <a:gd name="connsiteY1" fmla="*/ 81643 h 1921328"/>
                  <a:gd name="connsiteX2" fmla="*/ 1588594 w 1817194"/>
                  <a:gd name="connsiteY2" fmla="*/ 146957 h 1921328"/>
                  <a:gd name="connsiteX3" fmla="*/ 1474294 w 1817194"/>
                  <a:gd name="connsiteY3" fmla="*/ 228600 h 1921328"/>
                  <a:gd name="connsiteX4" fmla="*/ 1327337 w 1817194"/>
                  <a:gd name="connsiteY4" fmla="*/ 163285 h 1921328"/>
                  <a:gd name="connsiteX5" fmla="*/ 1164051 w 1817194"/>
                  <a:gd name="connsiteY5" fmla="*/ 359228 h 1921328"/>
                  <a:gd name="connsiteX6" fmla="*/ 1000765 w 1817194"/>
                  <a:gd name="connsiteY6" fmla="*/ 506185 h 1921328"/>
                  <a:gd name="connsiteX7" fmla="*/ 919122 w 1817194"/>
                  <a:gd name="connsiteY7" fmla="*/ 587828 h 1921328"/>
                  <a:gd name="connsiteX8" fmla="*/ 837480 w 1817194"/>
                  <a:gd name="connsiteY8" fmla="*/ 604157 h 1921328"/>
                  <a:gd name="connsiteX9" fmla="*/ 739508 w 1817194"/>
                  <a:gd name="connsiteY9" fmla="*/ 832757 h 1921328"/>
                  <a:gd name="connsiteX10" fmla="*/ 608880 w 1817194"/>
                  <a:gd name="connsiteY10" fmla="*/ 718457 h 1921328"/>
                  <a:gd name="connsiteX11" fmla="*/ 461922 w 1817194"/>
                  <a:gd name="connsiteY11" fmla="*/ 832757 h 1921328"/>
                  <a:gd name="connsiteX12" fmla="*/ 265980 w 1817194"/>
                  <a:gd name="connsiteY12" fmla="*/ 702128 h 1921328"/>
                  <a:gd name="connsiteX13" fmla="*/ 265980 w 1817194"/>
                  <a:gd name="connsiteY13" fmla="*/ 881743 h 1921328"/>
                  <a:gd name="connsiteX14" fmla="*/ 282308 w 1817194"/>
                  <a:gd name="connsiteY14" fmla="*/ 1077685 h 1921328"/>
                  <a:gd name="connsiteX15" fmla="*/ 200665 w 1817194"/>
                  <a:gd name="connsiteY15" fmla="*/ 1240971 h 1921328"/>
                  <a:gd name="connsiteX16" fmla="*/ 28121 w 1817194"/>
                  <a:gd name="connsiteY16" fmla="*/ 1583029 h 1921328"/>
                  <a:gd name="connsiteX17" fmla="*/ 31937 w 1817194"/>
                  <a:gd name="connsiteY17" fmla="*/ 1921328 h 1921328"/>
                  <a:gd name="connsiteX0" fmla="*/ 1960964 w 1960964"/>
                  <a:gd name="connsiteY0" fmla="*/ 0 h 1921328"/>
                  <a:gd name="connsiteX1" fmla="*/ 1895650 w 1960964"/>
                  <a:gd name="connsiteY1" fmla="*/ 81643 h 1921328"/>
                  <a:gd name="connsiteX2" fmla="*/ 1732364 w 1960964"/>
                  <a:gd name="connsiteY2" fmla="*/ 146957 h 1921328"/>
                  <a:gd name="connsiteX3" fmla="*/ 1618064 w 1960964"/>
                  <a:gd name="connsiteY3" fmla="*/ 228600 h 1921328"/>
                  <a:gd name="connsiteX4" fmla="*/ 1471107 w 1960964"/>
                  <a:gd name="connsiteY4" fmla="*/ 163285 h 1921328"/>
                  <a:gd name="connsiteX5" fmla="*/ 1307821 w 1960964"/>
                  <a:gd name="connsiteY5" fmla="*/ 359228 h 1921328"/>
                  <a:gd name="connsiteX6" fmla="*/ 1144535 w 1960964"/>
                  <a:gd name="connsiteY6" fmla="*/ 506185 h 1921328"/>
                  <a:gd name="connsiteX7" fmla="*/ 1062892 w 1960964"/>
                  <a:gd name="connsiteY7" fmla="*/ 587828 h 1921328"/>
                  <a:gd name="connsiteX8" fmla="*/ 981250 w 1960964"/>
                  <a:gd name="connsiteY8" fmla="*/ 604157 h 1921328"/>
                  <a:gd name="connsiteX9" fmla="*/ 883278 w 1960964"/>
                  <a:gd name="connsiteY9" fmla="*/ 832757 h 1921328"/>
                  <a:gd name="connsiteX10" fmla="*/ 752650 w 1960964"/>
                  <a:gd name="connsiteY10" fmla="*/ 718457 h 1921328"/>
                  <a:gd name="connsiteX11" fmla="*/ 605692 w 1960964"/>
                  <a:gd name="connsiteY11" fmla="*/ 832757 h 1921328"/>
                  <a:gd name="connsiteX12" fmla="*/ 409750 w 1960964"/>
                  <a:gd name="connsiteY12" fmla="*/ 702128 h 1921328"/>
                  <a:gd name="connsiteX13" fmla="*/ 409750 w 1960964"/>
                  <a:gd name="connsiteY13" fmla="*/ 881743 h 1921328"/>
                  <a:gd name="connsiteX14" fmla="*/ 426078 w 1960964"/>
                  <a:gd name="connsiteY14" fmla="*/ 1077685 h 1921328"/>
                  <a:gd name="connsiteX15" fmla="*/ 344435 w 1960964"/>
                  <a:gd name="connsiteY15" fmla="*/ 1240971 h 1921328"/>
                  <a:gd name="connsiteX16" fmla="*/ 171891 w 1960964"/>
                  <a:gd name="connsiteY16" fmla="*/ 1583029 h 1921328"/>
                  <a:gd name="connsiteX17" fmla="*/ 636 w 1960964"/>
                  <a:gd name="connsiteY17" fmla="*/ 1735429 h 1921328"/>
                  <a:gd name="connsiteX18" fmla="*/ 175707 w 1960964"/>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830305"/>
                  <a:gd name="connsiteX1" fmla="*/ 1895014 w 1960328"/>
                  <a:gd name="connsiteY1" fmla="*/ 81643 h 1830305"/>
                  <a:gd name="connsiteX2" fmla="*/ 1731728 w 1960328"/>
                  <a:gd name="connsiteY2" fmla="*/ 146957 h 1830305"/>
                  <a:gd name="connsiteX3" fmla="*/ 1617428 w 1960328"/>
                  <a:gd name="connsiteY3" fmla="*/ 228600 h 1830305"/>
                  <a:gd name="connsiteX4" fmla="*/ 1470471 w 1960328"/>
                  <a:gd name="connsiteY4" fmla="*/ 163285 h 1830305"/>
                  <a:gd name="connsiteX5" fmla="*/ 1307185 w 1960328"/>
                  <a:gd name="connsiteY5" fmla="*/ 359228 h 1830305"/>
                  <a:gd name="connsiteX6" fmla="*/ 1143899 w 1960328"/>
                  <a:gd name="connsiteY6" fmla="*/ 506185 h 1830305"/>
                  <a:gd name="connsiteX7" fmla="*/ 1062256 w 1960328"/>
                  <a:gd name="connsiteY7" fmla="*/ 587828 h 1830305"/>
                  <a:gd name="connsiteX8" fmla="*/ 980614 w 1960328"/>
                  <a:gd name="connsiteY8" fmla="*/ 604157 h 1830305"/>
                  <a:gd name="connsiteX9" fmla="*/ 882642 w 1960328"/>
                  <a:gd name="connsiteY9" fmla="*/ 832757 h 1830305"/>
                  <a:gd name="connsiteX10" fmla="*/ 752014 w 1960328"/>
                  <a:gd name="connsiteY10" fmla="*/ 718457 h 1830305"/>
                  <a:gd name="connsiteX11" fmla="*/ 605056 w 1960328"/>
                  <a:gd name="connsiteY11" fmla="*/ 832757 h 1830305"/>
                  <a:gd name="connsiteX12" fmla="*/ 409114 w 1960328"/>
                  <a:gd name="connsiteY12" fmla="*/ 702128 h 1830305"/>
                  <a:gd name="connsiteX13" fmla="*/ 409114 w 1960328"/>
                  <a:gd name="connsiteY13" fmla="*/ 881743 h 1830305"/>
                  <a:gd name="connsiteX14" fmla="*/ 425442 w 1960328"/>
                  <a:gd name="connsiteY14" fmla="*/ 1077685 h 1830305"/>
                  <a:gd name="connsiteX15" fmla="*/ 343799 w 1960328"/>
                  <a:gd name="connsiteY15" fmla="*/ 1240971 h 1830305"/>
                  <a:gd name="connsiteX16" fmla="*/ 171255 w 1960328"/>
                  <a:gd name="connsiteY16" fmla="*/ 1583029 h 1830305"/>
                  <a:gd name="connsiteX17" fmla="*/ 0 w 1960328"/>
                  <a:gd name="connsiteY17" fmla="*/ 1735429 h 1830305"/>
                  <a:gd name="connsiteX18" fmla="*/ 327471 w 1960328"/>
                  <a:gd name="connsiteY18" fmla="*/ 1768928 h 1830305"/>
                  <a:gd name="connsiteX0" fmla="*/ 1791794 w 1791794"/>
                  <a:gd name="connsiteY0" fmla="*/ 0 h 1768928"/>
                  <a:gd name="connsiteX1" fmla="*/ 1726480 w 1791794"/>
                  <a:gd name="connsiteY1" fmla="*/ 81643 h 1768928"/>
                  <a:gd name="connsiteX2" fmla="*/ 1563194 w 1791794"/>
                  <a:gd name="connsiteY2" fmla="*/ 146957 h 1768928"/>
                  <a:gd name="connsiteX3" fmla="*/ 1448894 w 1791794"/>
                  <a:gd name="connsiteY3" fmla="*/ 228600 h 1768928"/>
                  <a:gd name="connsiteX4" fmla="*/ 1301937 w 1791794"/>
                  <a:gd name="connsiteY4" fmla="*/ 163285 h 1768928"/>
                  <a:gd name="connsiteX5" fmla="*/ 1138651 w 1791794"/>
                  <a:gd name="connsiteY5" fmla="*/ 359228 h 1768928"/>
                  <a:gd name="connsiteX6" fmla="*/ 975365 w 1791794"/>
                  <a:gd name="connsiteY6" fmla="*/ 506185 h 1768928"/>
                  <a:gd name="connsiteX7" fmla="*/ 893722 w 1791794"/>
                  <a:gd name="connsiteY7" fmla="*/ 587828 h 1768928"/>
                  <a:gd name="connsiteX8" fmla="*/ 812080 w 1791794"/>
                  <a:gd name="connsiteY8" fmla="*/ 604157 h 1768928"/>
                  <a:gd name="connsiteX9" fmla="*/ 714108 w 1791794"/>
                  <a:gd name="connsiteY9" fmla="*/ 832757 h 1768928"/>
                  <a:gd name="connsiteX10" fmla="*/ 583480 w 1791794"/>
                  <a:gd name="connsiteY10" fmla="*/ 718457 h 1768928"/>
                  <a:gd name="connsiteX11" fmla="*/ 436522 w 1791794"/>
                  <a:gd name="connsiteY11" fmla="*/ 832757 h 1768928"/>
                  <a:gd name="connsiteX12" fmla="*/ 240580 w 1791794"/>
                  <a:gd name="connsiteY12" fmla="*/ 702128 h 1768928"/>
                  <a:gd name="connsiteX13" fmla="*/ 240580 w 1791794"/>
                  <a:gd name="connsiteY13" fmla="*/ 881743 h 1768928"/>
                  <a:gd name="connsiteX14" fmla="*/ 256908 w 1791794"/>
                  <a:gd name="connsiteY14" fmla="*/ 1077685 h 1768928"/>
                  <a:gd name="connsiteX15" fmla="*/ 175265 w 1791794"/>
                  <a:gd name="connsiteY15" fmla="*/ 1240971 h 1768928"/>
                  <a:gd name="connsiteX16" fmla="*/ 2721 w 1791794"/>
                  <a:gd name="connsiteY16" fmla="*/ 1583029 h 1768928"/>
                  <a:gd name="connsiteX17" fmla="*/ 158937 w 1791794"/>
                  <a:gd name="connsiteY17" fmla="*/ 1768928 h 1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794" h="1768928">
                    <a:moveTo>
                      <a:pt x="1791794" y="0"/>
                    </a:moveTo>
                    <a:cubicBezTo>
                      <a:pt x="1778187" y="28575"/>
                      <a:pt x="1764580" y="57150"/>
                      <a:pt x="1726480" y="81643"/>
                    </a:cubicBezTo>
                    <a:cubicBezTo>
                      <a:pt x="1688380" y="106136"/>
                      <a:pt x="1609458" y="122464"/>
                      <a:pt x="1563194" y="146957"/>
                    </a:cubicBezTo>
                    <a:cubicBezTo>
                      <a:pt x="1516930" y="171450"/>
                      <a:pt x="1492437" y="225879"/>
                      <a:pt x="1448894" y="228600"/>
                    </a:cubicBezTo>
                    <a:cubicBezTo>
                      <a:pt x="1405351" y="231321"/>
                      <a:pt x="1353644" y="141514"/>
                      <a:pt x="1301937" y="163285"/>
                    </a:cubicBezTo>
                    <a:cubicBezTo>
                      <a:pt x="1250230" y="185056"/>
                      <a:pt x="1193080" y="302078"/>
                      <a:pt x="1138651" y="359228"/>
                    </a:cubicBezTo>
                    <a:cubicBezTo>
                      <a:pt x="1084222" y="416378"/>
                      <a:pt x="1016187" y="468085"/>
                      <a:pt x="975365" y="506185"/>
                    </a:cubicBezTo>
                    <a:cubicBezTo>
                      <a:pt x="934543" y="544285"/>
                      <a:pt x="920936" y="571499"/>
                      <a:pt x="893722" y="587828"/>
                    </a:cubicBezTo>
                    <a:cubicBezTo>
                      <a:pt x="866508" y="604157"/>
                      <a:pt x="842016" y="563336"/>
                      <a:pt x="812080" y="604157"/>
                    </a:cubicBezTo>
                    <a:cubicBezTo>
                      <a:pt x="782144" y="644978"/>
                      <a:pt x="752208" y="813707"/>
                      <a:pt x="714108" y="832757"/>
                    </a:cubicBezTo>
                    <a:cubicBezTo>
                      <a:pt x="676008" y="851807"/>
                      <a:pt x="629744" y="718457"/>
                      <a:pt x="583480" y="718457"/>
                    </a:cubicBezTo>
                    <a:cubicBezTo>
                      <a:pt x="537216" y="718457"/>
                      <a:pt x="493672" y="835478"/>
                      <a:pt x="436522" y="832757"/>
                    </a:cubicBezTo>
                    <a:cubicBezTo>
                      <a:pt x="379372" y="830036"/>
                      <a:pt x="273237" y="693964"/>
                      <a:pt x="240580" y="702128"/>
                    </a:cubicBezTo>
                    <a:cubicBezTo>
                      <a:pt x="207923" y="710292"/>
                      <a:pt x="237859" y="819150"/>
                      <a:pt x="240580" y="881743"/>
                    </a:cubicBezTo>
                    <a:cubicBezTo>
                      <a:pt x="243301" y="944336"/>
                      <a:pt x="267794" y="1017814"/>
                      <a:pt x="256908" y="1077685"/>
                    </a:cubicBezTo>
                    <a:cubicBezTo>
                      <a:pt x="246022" y="1137556"/>
                      <a:pt x="217630" y="1156747"/>
                      <a:pt x="175265" y="1240971"/>
                    </a:cubicBezTo>
                    <a:cubicBezTo>
                      <a:pt x="132900" y="1325195"/>
                      <a:pt x="5442" y="1495036"/>
                      <a:pt x="2721" y="1583029"/>
                    </a:cubicBezTo>
                    <a:cubicBezTo>
                      <a:pt x="0" y="1671022"/>
                      <a:pt x="126392" y="1730199"/>
                      <a:pt x="158937" y="17689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2198914" y="2841171"/>
              <a:ext cx="250371" cy="1175658"/>
            </a:xfrm>
            <a:custGeom>
              <a:avLst/>
              <a:gdLst>
                <a:gd name="connsiteX0" fmla="*/ 168729 w 250371"/>
                <a:gd name="connsiteY0" fmla="*/ 0 h 1175658"/>
                <a:gd name="connsiteX1" fmla="*/ 152400 w 250371"/>
                <a:gd name="connsiteY1" fmla="*/ 228600 h 1175658"/>
                <a:gd name="connsiteX2" fmla="*/ 152400 w 250371"/>
                <a:gd name="connsiteY2" fmla="*/ 391886 h 1175658"/>
                <a:gd name="connsiteX3" fmla="*/ 185057 w 250371"/>
                <a:gd name="connsiteY3" fmla="*/ 375558 h 1175658"/>
                <a:gd name="connsiteX4" fmla="*/ 185057 w 250371"/>
                <a:gd name="connsiteY4" fmla="*/ 555172 h 1175658"/>
                <a:gd name="connsiteX5" fmla="*/ 234043 w 250371"/>
                <a:gd name="connsiteY5" fmla="*/ 653143 h 1175658"/>
                <a:gd name="connsiteX6" fmla="*/ 87086 w 250371"/>
                <a:gd name="connsiteY6" fmla="*/ 702129 h 1175658"/>
                <a:gd name="connsiteX7" fmla="*/ 54429 w 250371"/>
                <a:gd name="connsiteY7" fmla="*/ 832758 h 1175658"/>
                <a:gd name="connsiteX8" fmla="*/ 5443 w 250371"/>
                <a:gd name="connsiteY8" fmla="*/ 930729 h 1175658"/>
                <a:gd name="connsiteX9" fmla="*/ 87086 w 250371"/>
                <a:gd name="connsiteY9" fmla="*/ 1175658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71" h="1175658">
                  <a:moveTo>
                    <a:pt x="168729" y="0"/>
                  </a:moveTo>
                  <a:cubicBezTo>
                    <a:pt x="161925" y="81643"/>
                    <a:pt x="155122" y="163286"/>
                    <a:pt x="152400" y="228600"/>
                  </a:cubicBezTo>
                  <a:cubicBezTo>
                    <a:pt x="149679" y="293914"/>
                    <a:pt x="146957" y="367393"/>
                    <a:pt x="152400" y="391886"/>
                  </a:cubicBezTo>
                  <a:cubicBezTo>
                    <a:pt x="157843" y="416379"/>
                    <a:pt x="179614" y="348344"/>
                    <a:pt x="185057" y="375558"/>
                  </a:cubicBezTo>
                  <a:cubicBezTo>
                    <a:pt x="190500" y="402772"/>
                    <a:pt x="176893" y="508908"/>
                    <a:pt x="185057" y="555172"/>
                  </a:cubicBezTo>
                  <a:cubicBezTo>
                    <a:pt x="193221" y="601436"/>
                    <a:pt x="250371" y="628650"/>
                    <a:pt x="234043" y="653143"/>
                  </a:cubicBezTo>
                  <a:cubicBezTo>
                    <a:pt x="217715" y="677636"/>
                    <a:pt x="117022" y="672193"/>
                    <a:pt x="87086" y="702129"/>
                  </a:cubicBezTo>
                  <a:cubicBezTo>
                    <a:pt x="57150" y="732065"/>
                    <a:pt x="68036" y="794658"/>
                    <a:pt x="54429" y="832758"/>
                  </a:cubicBezTo>
                  <a:cubicBezTo>
                    <a:pt x="40822" y="870858"/>
                    <a:pt x="0" y="873579"/>
                    <a:pt x="5443" y="930729"/>
                  </a:cubicBezTo>
                  <a:cubicBezTo>
                    <a:pt x="10886" y="987879"/>
                    <a:pt x="87086" y="1140280"/>
                    <a:pt x="87086" y="117565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78" name="TextBox 77"/>
          <p:cNvSpPr txBox="1"/>
          <p:nvPr/>
        </p:nvSpPr>
        <p:spPr>
          <a:xfrm>
            <a:off x="0" y="609600"/>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weathered debris toward the oceans</a:t>
            </a:r>
            <a:endParaRPr lang="en-US" sz="3200" b="1" dirty="0">
              <a:effectLst>
                <a:outerShdw dist="50800" dir="7200000" algn="ctr" rotWithShape="0">
                  <a:schemeClr val="bg1"/>
                </a:outerShdw>
              </a:effectLst>
              <a:cs typeface="Arial" pitchFamily="34" charset="0"/>
            </a:endParaRPr>
          </a:p>
        </p:txBody>
      </p:sp>
      <p:sp>
        <p:nvSpPr>
          <p:cNvPr id="80" name="TextBox 3"/>
          <p:cNvSpPr txBox="1">
            <a:spLocks noChangeArrowheads="1"/>
          </p:cNvSpPr>
          <p:nvPr/>
        </p:nvSpPr>
        <p:spPr bwMode="auto">
          <a:xfrm>
            <a:off x="0" y="6349425"/>
            <a:ext cx="9144000" cy="584775"/>
          </a:xfrm>
          <a:prstGeom prst="rect">
            <a:avLst/>
          </a:prstGeom>
          <a:solidFill>
            <a:schemeClr val="bg1"/>
          </a:solidFill>
          <a:ln w="9525">
            <a:noFill/>
            <a:miter lim="800000"/>
            <a:headEnd/>
            <a:tailEnd/>
          </a:ln>
        </p:spPr>
        <p:txBody>
          <a:bodyPr wrap="square">
            <a:spAutoFit/>
          </a:bodyPr>
          <a:lstStyle/>
          <a:p>
            <a:pPr>
              <a:defRPr/>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rPr>
              <a:t>	   How will this impact the Corps of Discovery?  </a:t>
            </a:r>
          </a:p>
        </p:txBody>
      </p:sp>
      <p:sp>
        <p:nvSpPr>
          <p:cNvPr id="82" name="Curved Up Arrow 81"/>
          <p:cNvSpPr/>
          <p:nvPr/>
        </p:nvSpPr>
        <p:spPr>
          <a:xfrm rot="15720000" flipH="1" flipV="1">
            <a:off x="-2577787" y="3511296"/>
            <a:ext cx="6181158" cy="818019"/>
          </a:xfrm>
          <a:prstGeom prst="curvedUpArrow">
            <a:avLst>
              <a:gd name="adj1" fmla="val 34200"/>
              <a:gd name="adj2" fmla="val 85960"/>
              <a:gd name="adj3" fmla="val 39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par>
                          <p:cTn id="8" fill="hold">
                            <p:stCondLst>
                              <p:cond delay="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20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wipe(up)">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up)">
                                      <p:cBhvr>
                                        <p:cTn id="21" dur="20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right)">
                                      <p:cBhvr>
                                        <p:cTn id="26" dur="20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right)">
                                      <p:cBhvr>
                                        <p:cTn id="31" dur="20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right)">
                                      <p:cBhvr>
                                        <p:cTn id="36" dur="2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p:cTn id="41" dur="1000" fill="hold"/>
                                        <p:tgtEl>
                                          <p:spTgt spid="78"/>
                                        </p:tgtEl>
                                        <p:attrNameLst>
                                          <p:attrName>ppt_w</p:attrName>
                                        </p:attrNameLst>
                                      </p:cBhvr>
                                      <p:tavLst>
                                        <p:tav tm="0">
                                          <p:val>
                                            <p:fltVal val="0"/>
                                          </p:val>
                                        </p:tav>
                                        <p:tav tm="100000">
                                          <p:val>
                                            <p:strVal val="#ppt_w"/>
                                          </p:val>
                                        </p:tav>
                                      </p:tavLst>
                                    </p:anim>
                                    <p:anim calcmode="lin" valueType="num">
                                      <p:cBhvr>
                                        <p:cTn id="42" dur="1000" fill="hold"/>
                                        <p:tgtEl>
                                          <p:spTgt spid="78"/>
                                        </p:tgtEl>
                                        <p:attrNameLst>
                                          <p:attrName>ppt_h</p:attrName>
                                        </p:attrNameLst>
                                      </p:cBhvr>
                                      <p:tavLst>
                                        <p:tav tm="0">
                                          <p:val>
                                            <p:fltVal val="0"/>
                                          </p:val>
                                        </p:tav>
                                        <p:tav tm="100000">
                                          <p:val>
                                            <p:strVal val="#ppt_h"/>
                                          </p:val>
                                        </p:tav>
                                      </p:tavLst>
                                    </p:anim>
                                    <p:animEffect transition="in" filter="fade">
                                      <p:cBhvr>
                                        <p:cTn id="43" dur="1000"/>
                                        <p:tgtEl>
                                          <p:spTgt spid="7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wipe(up)">
                                      <p:cBhvr>
                                        <p:cTn id="48" dur="1000"/>
                                        <p:tgtEl>
                                          <p:spTgt spid="82"/>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80">
                                            <p:bg/>
                                          </p:spTgt>
                                        </p:tgtEl>
                                        <p:attrNameLst>
                                          <p:attrName>style.visibility</p:attrName>
                                        </p:attrNameLst>
                                      </p:cBhvr>
                                      <p:to>
                                        <p:strVal val="visible"/>
                                      </p:to>
                                    </p:set>
                                    <p:animEffect transition="in" filter="fade">
                                      <p:cBhvr>
                                        <p:cTn id="52" dur="1000"/>
                                        <p:tgtEl>
                                          <p:spTgt spid="80">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0">
                                            <p:txEl>
                                              <p:pRg st="0" end="0"/>
                                            </p:txEl>
                                          </p:spTgt>
                                        </p:tgtEl>
                                        <p:attrNameLst>
                                          <p:attrName>style.visibility</p:attrName>
                                        </p:attrNameLst>
                                      </p:cBhvr>
                                      <p:to>
                                        <p:strVal val="visible"/>
                                      </p:to>
                                    </p:set>
                                    <p:animEffect transition="in" filter="wipe(left)">
                                      <p:cBhvr>
                                        <p:cTn id="55"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uiExpand="1" build="allAtOnce" animBg="1"/>
      <p:bldP spid="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3492910"/>
            <a:ext cx="9144000" cy="3441290"/>
            <a:chOff x="0" y="3416710"/>
            <a:chExt cx="9144000" cy="3441290"/>
          </a:xfrm>
        </p:grpSpPr>
        <p:grpSp>
          <p:nvGrpSpPr>
            <p:cNvPr id="27" name="Group 1"/>
            <p:cNvGrpSpPr/>
            <p:nvPr/>
          </p:nvGrpSpPr>
          <p:grpSpPr>
            <a:xfrm>
              <a:off x="0" y="3416710"/>
              <a:ext cx="9144000" cy="3441290"/>
              <a:chOff x="0" y="3264310"/>
              <a:chExt cx="9144000" cy="3441290"/>
            </a:xfrm>
          </p:grpSpPr>
          <p:pic>
            <p:nvPicPr>
              <p:cNvPr id="31" name="Picture 3"/>
              <p:cNvPicPr>
                <a:picLocks noChangeAspect="1" noChangeArrowheads="1"/>
              </p:cNvPicPr>
              <p:nvPr/>
            </p:nvPicPr>
            <p:blipFill>
              <a:blip r:embed="rId3" cstate="print"/>
              <a:srcRect l="8712" t="25000" r="9590" b="20313"/>
              <a:stretch>
                <a:fillRect/>
              </a:stretch>
            </p:blipFill>
            <p:spPr bwMode="auto">
              <a:xfrm>
                <a:off x="0" y="3264310"/>
                <a:ext cx="9144000" cy="3441290"/>
              </a:xfrm>
              <a:prstGeom prst="rect">
                <a:avLst/>
              </a:prstGeom>
              <a:noFill/>
              <a:ln w="9525">
                <a:noFill/>
                <a:miter lim="800000"/>
                <a:headEnd/>
                <a:tailEnd/>
              </a:ln>
              <a:effectLst/>
            </p:spPr>
          </p:pic>
          <p:sp>
            <p:nvSpPr>
              <p:cNvPr id="32" name="Rectangle 31"/>
              <p:cNvSpPr/>
              <p:nvPr/>
            </p:nvSpPr>
            <p:spPr>
              <a:xfrm>
                <a:off x="3962400" y="3276600"/>
                <a:ext cx="518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3"/>
            <p:cNvPicPr>
              <a:picLocks noChangeAspect="1" noChangeArrowheads="1"/>
            </p:cNvPicPr>
            <p:nvPr/>
          </p:nvPicPr>
          <p:blipFill>
            <a:blip r:embed="rId3" cstate="print"/>
            <a:srcRect l="20789" t="63857" r="62871" b="23191"/>
            <a:stretch>
              <a:fillRect/>
            </a:stretch>
          </p:blipFill>
          <p:spPr bwMode="auto">
            <a:xfrm>
              <a:off x="3048000" y="5791200"/>
              <a:ext cx="3429000" cy="1028700"/>
            </a:xfrm>
            <a:prstGeom prst="rect">
              <a:avLst/>
            </a:prstGeom>
            <a:noFill/>
            <a:ln w="9525">
              <a:noFill/>
              <a:miter lim="800000"/>
              <a:headEnd/>
              <a:tailEnd/>
            </a:ln>
            <a:effectLst/>
          </p:spPr>
        </p:pic>
        <p:pic>
          <p:nvPicPr>
            <p:cNvPr id="29" name="Picture 3"/>
            <p:cNvPicPr>
              <a:picLocks noChangeAspect="1" noChangeArrowheads="1"/>
            </p:cNvPicPr>
            <p:nvPr/>
          </p:nvPicPr>
          <p:blipFill>
            <a:blip r:embed="rId3" cstate="print"/>
            <a:srcRect l="20789" t="63857" r="62871" b="23191"/>
            <a:stretch>
              <a:fillRect/>
            </a:stretch>
          </p:blipFill>
          <p:spPr bwMode="auto">
            <a:xfrm>
              <a:off x="6476999" y="6172200"/>
              <a:ext cx="1628775" cy="68580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0789" t="63857" r="62871" b="23191"/>
            <a:stretch>
              <a:fillRect/>
            </a:stretch>
          </p:blipFill>
          <p:spPr bwMode="auto">
            <a:xfrm rot="1541162">
              <a:off x="7831492" y="6306789"/>
              <a:ext cx="720646" cy="436957"/>
            </a:xfrm>
            <a:prstGeom prst="rect">
              <a:avLst/>
            </a:prstGeom>
            <a:noFill/>
            <a:ln w="9525">
              <a:noFill/>
              <a:miter lim="800000"/>
              <a:headEnd/>
              <a:tailEnd/>
            </a:ln>
            <a:effectLst/>
          </p:spPr>
        </p:pic>
      </p:grpSp>
      <p:sp useBgFill="1">
        <p:nvSpPr>
          <p:cNvPr id="4" name="TextBox 3"/>
          <p:cNvSpPr txBox="1"/>
          <p:nvPr/>
        </p:nvSpPr>
        <p:spPr>
          <a:xfrm>
            <a:off x="0" y="609600"/>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weathered debris toward the oceans</a:t>
            </a:r>
            <a:endParaRPr lang="en-US" sz="3200" b="1" dirty="0">
              <a:effectLst>
                <a:outerShdw dist="50800" dir="7200000" algn="ctr" rotWithShape="0">
                  <a:schemeClr val="bg1"/>
                </a:outerShdw>
              </a:effectLst>
              <a:cs typeface="Arial" pitchFamily="34" charset="0"/>
            </a:endParaRP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24" name="Group 23"/>
          <p:cNvGrpSpPr/>
          <p:nvPr/>
        </p:nvGrpSpPr>
        <p:grpSpPr>
          <a:xfrm>
            <a:off x="0" y="829727"/>
            <a:ext cx="9144000" cy="6181158"/>
            <a:chOff x="0" y="829727"/>
            <a:chExt cx="9144000" cy="6181158"/>
          </a:xfrm>
        </p:grpSpPr>
        <p:sp>
          <p:nvSpPr>
            <p:cNvPr id="6" name="TextBox 3"/>
            <p:cNvSpPr txBox="1">
              <a:spLocks noChangeArrowheads="1"/>
            </p:cNvSpPr>
            <p:nvPr/>
          </p:nvSpPr>
          <p:spPr bwMode="auto">
            <a:xfrm>
              <a:off x="0" y="6349425"/>
              <a:ext cx="9144000" cy="584775"/>
            </a:xfrm>
            <a:prstGeom prst="rect">
              <a:avLst/>
            </a:prstGeom>
            <a:solidFill>
              <a:schemeClr val="bg1"/>
            </a:solidFill>
            <a:ln w="9525">
              <a:noFill/>
              <a:miter lim="800000"/>
              <a:headEnd/>
              <a:tailEnd/>
            </a:ln>
          </p:spPr>
          <p:txBody>
            <a:bodyPr wrap="square">
              <a:spAutoFit/>
            </a:bodyPr>
            <a:lstStyle/>
            <a:p>
              <a:pPr>
                <a:defRPr/>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rPr>
                <a:t>	   How will this impact the Corps of Discovery?  </a:t>
              </a:r>
            </a:p>
          </p:txBody>
        </p:sp>
        <p:sp>
          <p:nvSpPr>
            <p:cNvPr id="9" name="Curved Up Arrow 8"/>
            <p:cNvSpPr/>
            <p:nvPr/>
          </p:nvSpPr>
          <p:spPr>
            <a:xfrm rot="15720000" flipH="1" flipV="1">
              <a:off x="-2577787" y="3511296"/>
              <a:ext cx="6181158" cy="818019"/>
            </a:xfrm>
            <a:prstGeom prst="curvedUpArrow">
              <a:avLst>
                <a:gd name="adj1" fmla="val 34200"/>
                <a:gd name="adj2" fmla="val 85960"/>
                <a:gd name="adj3" fmla="val 39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0" y="3124200"/>
            <a:ext cx="1772793" cy="523220"/>
          </a:xfrm>
          <a:prstGeom prst="rect">
            <a:avLst/>
          </a:prstGeom>
          <a:solidFill>
            <a:schemeClr val="bg1"/>
          </a:solidFill>
        </p:spPr>
        <p:txBody>
          <a:bodyPr wrap="none" rtlCol="0">
            <a:spAutoFit/>
          </a:bodyPr>
          <a:lstStyle/>
          <a:p>
            <a:r>
              <a:rPr lang="en-US" sz="2800" b="1" dirty="0" smtClean="0">
                <a:solidFill>
                  <a:schemeClr val="tx1">
                    <a:lumMod val="85000"/>
                    <a:lumOff val="15000"/>
                  </a:schemeClr>
                </a:solidFill>
              </a:rPr>
              <a:t>mountains</a:t>
            </a:r>
            <a:endParaRPr lang="en-US" sz="2800" b="1" dirty="0">
              <a:solidFill>
                <a:schemeClr val="tx1">
                  <a:lumMod val="85000"/>
                  <a:lumOff val="15000"/>
                </a:schemeClr>
              </a:solidFill>
            </a:endParaRPr>
          </a:p>
        </p:txBody>
      </p:sp>
      <p:sp>
        <p:nvSpPr>
          <p:cNvPr id="13" name="TextBox 12"/>
          <p:cNvSpPr txBox="1"/>
          <p:nvPr/>
        </p:nvSpPr>
        <p:spPr>
          <a:xfrm>
            <a:off x="8064858" y="5029200"/>
            <a:ext cx="1079142" cy="523220"/>
          </a:xfrm>
          <a:prstGeom prst="rect">
            <a:avLst/>
          </a:prstGeom>
          <a:noFill/>
        </p:spPr>
        <p:txBody>
          <a:bodyPr wrap="none" rtlCol="0">
            <a:spAutoFit/>
          </a:bodyPr>
          <a:lstStyle/>
          <a:p>
            <a:r>
              <a:rPr lang="en-US" sz="2800" b="1" dirty="0" smtClean="0">
                <a:solidFill>
                  <a:schemeClr val="tx1">
                    <a:lumMod val="85000"/>
                    <a:lumOff val="15000"/>
                  </a:schemeClr>
                </a:solidFill>
              </a:rPr>
              <a:t>ocean</a:t>
            </a:r>
            <a:endParaRPr lang="en-US" sz="2800" b="1" dirty="0">
              <a:solidFill>
                <a:schemeClr val="tx1">
                  <a:lumMod val="85000"/>
                  <a:lumOff val="15000"/>
                </a:schemeClr>
              </a:solidFill>
            </a:endParaRPr>
          </a:p>
        </p:txBody>
      </p:sp>
      <p:sp>
        <p:nvSpPr>
          <p:cNvPr id="14" name="Rectangle 13"/>
          <p:cNvSpPr/>
          <p:nvPr/>
        </p:nvSpPr>
        <p:spPr>
          <a:xfrm>
            <a:off x="609600" y="1219200"/>
            <a:ext cx="8534400" cy="1384995"/>
          </a:xfrm>
          <a:prstGeom prst="rect">
            <a:avLst/>
          </a:prstGeom>
        </p:spPr>
        <p:txBody>
          <a:bodyPr wrap="square">
            <a:spAutoFit/>
          </a:bodyPr>
          <a:lstStyle/>
          <a:p>
            <a:pPr>
              <a:buFont typeface="Arial" pitchFamily="34" charset="0"/>
              <a:buChar char="•"/>
            </a:pPr>
            <a:r>
              <a:rPr lang="en-US" sz="2800" dirty="0" smtClean="0"/>
              <a:t> large, dense rock debris drop to the river bottom first</a:t>
            </a:r>
          </a:p>
          <a:p>
            <a:pPr>
              <a:buFont typeface="Arial" pitchFamily="34" charset="0"/>
              <a:buChar char="•"/>
            </a:pPr>
            <a:r>
              <a:rPr lang="en-US" sz="2800" dirty="0" smtClean="0"/>
              <a:t> smaller, less dense rock debris next </a:t>
            </a:r>
          </a:p>
          <a:p>
            <a:pPr>
              <a:buFont typeface="Arial" pitchFamily="34" charset="0"/>
              <a:buChar char="•"/>
            </a:pPr>
            <a:r>
              <a:rPr lang="en-US" sz="2800" dirty="0" smtClean="0"/>
              <a:t> very small particles of suspended sediments last</a:t>
            </a:r>
            <a:endParaRPr lang="en-US" sz="2800" dirty="0"/>
          </a:p>
        </p:txBody>
      </p:sp>
      <p:grpSp>
        <p:nvGrpSpPr>
          <p:cNvPr id="17" name="Group 16"/>
          <p:cNvGrpSpPr/>
          <p:nvPr/>
        </p:nvGrpSpPr>
        <p:grpSpPr>
          <a:xfrm>
            <a:off x="130629" y="3788229"/>
            <a:ext cx="7922079" cy="2179864"/>
            <a:chOff x="130629" y="3788229"/>
            <a:chExt cx="7922079" cy="2179864"/>
          </a:xfrm>
        </p:grpSpPr>
        <p:sp>
          <p:nvSpPr>
            <p:cNvPr id="15" name="Freeform 14"/>
            <p:cNvSpPr/>
            <p:nvPr/>
          </p:nvSpPr>
          <p:spPr>
            <a:xfrm>
              <a:off x="130629" y="3788229"/>
              <a:ext cx="7922079" cy="2179864"/>
            </a:xfrm>
            <a:custGeom>
              <a:avLst/>
              <a:gdLst>
                <a:gd name="connsiteX0" fmla="*/ 0 w 7922079"/>
                <a:gd name="connsiteY0" fmla="*/ 0 h 2179864"/>
                <a:gd name="connsiteX1" fmla="*/ 473528 w 7922079"/>
                <a:gd name="connsiteY1" fmla="*/ 130628 h 2179864"/>
                <a:gd name="connsiteX2" fmla="*/ 1061357 w 7922079"/>
                <a:gd name="connsiteY2" fmla="*/ 653142 h 2179864"/>
                <a:gd name="connsiteX3" fmla="*/ 1779814 w 7922079"/>
                <a:gd name="connsiteY3" fmla="*/ 1045028 h 2179864"/>
                <a:gd name="connsiteX4" fmla="*/ 2563585 w 7922079"/>
                <a:gd name="connsiteY4" fmla="*/ 1289957 h 2179864"/>
                <a:gd name="connsiteX5" fmla="*/ 3429000 w 7922079"/>
                <a:gd name="connsiteY5" fmla="*/ 1518557 h 2179864"/>
                <a:gd name="connsiteX6" fmla="*/ 4245428 w 7922079"/>
                <a:gd name="connsiteY6" fmla="*/ 1632857 h 2179864"/>
                <a:gd name="connsiteX7" fmla="*/ 5763985 w 7922079"/>
                <a:gd name="connsiteY7" fmla="*/ 1747157 h 2179864"/>
                <a:gd name="connsiteX8" fmla="*/ 6841671 w 7922079"/>
                <a:gd name="connsiteY8" fmla="*/ 1828800 h 2179864"/>
                <a:gd name="connsiteX9" fmla="*/ 7886700 w 7922079"/>
                <a:gd name="connsiteY9" fmla="*/ 2155371 h 2179864"/>
                <a:gd name="connsiteX10" fmla="*/ 6629400 w 7922079"/>
                <a:gd name="connsiteY10" fmla="*/ 1975757 h 2179864"/>
                <a:gd name="connsiteX11" fmla="*/ 5110842 w 7922079"/>
                <a:gd name="connsiteY11" fmla="*/ 1943100 h 2179864"/>
                <a:gd name="connsiteX12" fmla="*/ 3788228 w 7922079"/>
                <a:gd name="connsiteY12" fmla="*/ 1812471 h 2179864"/>
                <a:gd name="connsiteX13" fmla="*/ 2481942 w 7922079"/>
                <a:gd name="connsiteY13" fmla="*/ 1551214 h 2179864"/>
                <a:gd name="connsiteX14" fmla="*/ 1224642 w 7922079"/>
                <a:gd name="connsiteY14" fmla="*/ 1045028 h 2179864"/>
                <a:gd name="connsiteX15" fmla="*/ 457200 w 7922079"/>
                <a:gd name="connsiteY15" fmla="*/ 522514 h 2179864"/>
                <a:gd name="connsiteX16" fmla="*/ 48985 w 7922079"/>
                <a:gd name="connsiteY16" fmla="*/ 16328 h 2179864"/>
                <a:gd name="connsiteX0" fmla="*/ 0 w 7922079"/>
                <a:gd name="connsiteY0" fmla="*/ 0 h 2179864"/>
                <a:gd name="connsiteX1" fmla="*/ 473528 w 7922079"/>
                <a:gd name="connsiteY1" fmla="*/ 130628 h 2179864"/>
                <a:gd name="connsiteX2" fmla="*/ 1061357 w 7922079"/>
                <a:gd name="connsiteY2" fmla="*/ 653142 h 2179864"/>
                <a:gd name="connsiteX3" fmla="*/ 1779814 w 7922079"/>
                <a:gd name="connsiteY3" fmla="*/ 1045028 h 2179864"/>
                <a:gd name="connsiteX4" fmla="*/ 2563585 w 7922079"/>
                <a:gd name="connsiteY4" fmla="*/ 1289957 h 2179864"/>
                <a:gd name="connsiteX5" fmla="*/ 3429000 w 7922079"/>
                <a:gd name="connsiteY5" fmla="*/ 1518557 h 2179864"/>
                <a:gd name="connsiteX6" fmla="*/ 4245428 w 7922079"/>
                <a:gd name="connsiteY6" fmla="*/ 1632857 h 2179864"/>
                <a:gd name="connsiteX7" fmla="*/ 5763985 w 7922079"/>
                <a:gd name="connsiteY7" fmla="*/ 1747157 h 2179864"/>
                <a:gd name="connsiteX8" fmla="*/ 6841671 w 7922079"/>
                <a:gd name="connsiteY8" fmla="*/ 1828800 h 2179864"/>
                <a:gd name="connsiteX9" fmla="*/ 7886700 w 7922079"/>
                <a:gd name="connsiteY9" fmla="*/ 2155371 h 2179864"/>
                <a:gd name="connsiteX10" fmla="*/ 6629400 w 7922079"/>
                <a:gd name="connsiteY10" fmla="*/ 1975757 h 2179864"/>
                <a:gd name="connsiteX11" fmla="*/ 5110842 w 7922079"/>
                <a:gd name="connsiteY11" fmla="*/ 1943100 h 2179864"/>
                <a:gd name="connsiteX12" fmla="*/ 3788228 w 7922079"/>
                <a:gd name="connsiteY12" fmla="*/ 1812471 h 2179864"/>
                <a:gd name="connsiteX13" fmla="*/ 2481942 w 7922079"/>
                <a:gd name="connsiteY13" fmla="*/ 1551214 h 2179864"/>
                <a:gd name="connsiteX14" fmla="*/ 1224642 w 7922079"/>
                <a:gd name="connsiteY14" fmla="*/ 1045028 h 2179864"/>
                <a:gd name="connsiteX15" fmla="*/ 457200 w 7922079"/>
                <a:gd name="connsiteY15" fmla="*/ 522514 h 2179864"/>
                <a:gd name="connsiteX16" fmla="*/ 48985 w 7922079"/>
                <a:gd name="connsiteY16" fmla="*/ 16328 h 2179864"/>
                <a:gd name="connsiteX17" fmla="*/ 0 w 7922079"/>
                <a:gd name="connsiteY17" fmla="*/ 0 h 217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2079" h="2179864">
                  <a:moveTo>
                    <a:pt x="0" y="0"/>
                  </a:moveTo>
                  <a:cubicBezTo>
                    <a:pt x="148317" y="10885"/>
                    <a:pt x="296635" y="21771"/>
                    <a:pt x="473528" y="130628"/>
                  </a:cubicBezTo>
                  <a:cubicBezTo>
                    <a:pt x="650421" y="239485"/>
                    <a:pt x="843643" y="500742"/>
                    <a:pt x="1061357" y="653142"/>
                  </a:cubicBezTo>
                  <a:cubicBezTo>
                    <a:pt x="1279071" y="805542"/>
                    <a:pt x="1529443" y="938892"/>
                    <a:pt x="1779814" y="1045028"/>
                  </a:cubicBezTo>
                  <a:cubicBezTo>
                    <a:pt x="2030185" y="1151164"/>
                    <a:pt x="2288721" y="1211036"/>
                    <a:pt x="2563585" y="1289957"/>
                  </a:cubicBezTo>
                  <a:cubicBezTo>
                    <a:pt x="2838449" y="1368878"/>
                    <a:pt x="3148693" y="1461407"/>
                    <a:pt x="3429000" y="1518557"/>
                  </a:cubicBezTo>
                  <a:cubicBezTo>
                    <a:pt x="3709307" y="1575707"/>
                    <a:pt x="3856264" y="1594757"/>
                    <a:pt x="4245428" y="1632857"/>
                  </a:cubicBezTo>
                  <a:cubicBezTo>
                    <a:pt x="4634592" y="1670957"/>
                    <a:pt x="5763985" y="1747157"/>
                    <a:pt x="5763985" y="1747157"/>
                  </a:cubicBezTo>
                  <a:cubicBezTo>
                    <a:pt x="6196692" y="1779814"/>
                    <a:pt x="6487885" y="1760764"/>
                    <a:pt x="6841671" y="1828800"/>
                  </a:cubicBezTo>
                  <a:cubicBezTo>
                    <a:pt x="7195457" y="1896836"/>
                    <a:pt x="7922079" y="2130878"/>
                    <a:pt x="7886700" y="2155371"/>
                  </a:cubicBezTo>
                  <a:cubicBezTo>
                    <a:pt x="7851321" y="2179864"/>
                    <a:pt x="7092043" y="2011136"/>
                    <a:pt x="6629400" y="1975757"/>
                  </a:cubicBezTo>
                  <a:cubicBezTo>
                    <a:pt x="6166757" y="1940379"/>
                    <a:pt x="5584371" y="1970314"/>
                    <a:pt x="5110842" y="1943100"/>
                  </a:cubicBezTo>
                  <a:cubicBezTo>
                    <a:pt x="4637313" y="1915886"/>
                    <a:pt x="4226378" y="1877785"/>
                    <a:pt x="3788228" y="1812471"/>
                  </a:cubicBezTo>
                  <a:cubicBezTo>
                    <a:pt x="3350078" y="1747157"/>
                    <a:pt x="2909206" y="1679121"/>
                    <a:pt x="2481942" y="1551214"/>
                  </a:cubicBezTo>
                  <a:cubicBezTo>
                    <a:pt x="2054678" y="1423307"/>
                    <a:pt x="1562099" y="1216478"/>
                    <a:pt x="1224642" y="1045028"/>
                  </a:cubicBezTo>
                  <a:cubicBezTo>
                    <a:pt x="887185" y="873578"/>
                    <a:pt x="653143" y="693964"/>
                    <a:pt x="457200" y="522514"/>
                  </a:cubicBezTo>
                  <a:cubicBezTo>
                    <a:pt x="261257" y="351064"/>
                    <a:pt x="155121" y="183696"/>
                    <a:pt x="48985" y="16328"/>
                  </a:cubicBezTo>
                  <a:lnTo>
                    <a:pt x="0" y="0"/>
                  </a:lnTo>
                  <a:close/>
                </a:path>
              </a:pathLst>
            </a:custGeom>
            <a:solidFill>
              <a:schemeClr val="tx2">
                <a:lumMod val="60000"/>
                <a:lumOff val="40000"/>
                <a:alpha val="6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064160" y="5344180"/>
              <a:ext cx="852798" cy="523220"/>
            </a:xfrm>
            <a:prstGeom prst="rect">
              <a:avLst/>
            </a:prstGeom>
            <a:noFill/>
          </p:spPr>
          <p:txBody>
            <a:bodyPr wrap="none" rtlCol="0">
              <a:spAutoFit/>
            </a:bodyPr>
            <a:lstStyle/>
            <a:p>
              <a:r>
                <a:rPr lang="en-US" sz="2800" dirty="0" smtClean="0">
                  <a:solidFill>
                    <a:schemeClr val="tx1">
                      <a:lumMod val="75000"/>
                      <a:lumOff val="25000"/>
                    </a:schemeClr>
                  </a:solidFill>
                </a:rPr>
                <a:t>river</a:t>
              </a:r>
              <a:endParaRPr lang="en-US" sz="2800" dirty="0">
                <a:solidFill>
                  <a:schemeClr val="tx1">
                    <a:lumMod val="75000"/>
                    <a:lumOff val="25000"/>
                  </a:schemeClr>
                </a:solidFill>
              </a:endParaRPr>
            </a:p>
          </p:txBody>
        </p:sp>
      </p:grpSp>
      <p:sp>
        <p:nvSpPr>
          <p:cNvPr id="18" name="TextBox 17"/>
          <p:cNvSpPr txBox="1"/>
          <p:nvPr/>
        </p:nvSpPr>
        <p:spPr>
          <a:xfrm rot="20765727">
            <a:off x="736607" y="3563533"/>
            <a:ext cx="1832681"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Boulders</a:t>
            </a:r>
            <a:endParaRPr lang="en-US" sz="3600" dirty="0">
              <a:solidFill>
                <a:schemeClr val="tx1">
                  <a:lumMod val="85000"/>
                  <a:lumOff val="15000"/>
                </a:schemeClr>
              </a:solidFill>
            </a:endParaRPr>
          </a:p>
        </p:txBody>
      </p:sp>
      <p:sp>
        <p:nvSpPr>
          <p:cNvPr id="19" name="TextBox 18"/>
          <p:cNvSpPr txBox="1"/>
          <p:nvPr/>
        </p:nvSpPr>
        <p:spPr>
          <a:xfrm rot="20765727">
            <a:off x="1729511" y="4114827"/>
            <a:ext cx="1675459"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Cobbles</a:t>
            </a:r>
            <a:endParaRPr lang="en-US" sz="3600" dirty="0">
              <a:solidFill>
                <a:schemeClr val="tx1">
                  <a:lumMod val="85000"/>
                  <a:lumOff val="15000"/>
                </a:schemeClr>
              </a:solidFill>
            </a:endParaRPr>
          </a:p>
        </p:txBody>
      </p:sp>
      <p:sp>
        <p:nvSpPr>
          <p:cNvPr id="20" name="TextBox 19"/>
          <p:cNvSpPr txBox="1"/>
          <p:nvPr/>
        </p:nvSpPr>
        <p:spPr>
          <a:xfrm rot="20765727">
            <a:off x="2796775" y="4476937"/>
            <a:ext cx="1643783"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Pebbles</a:t>
            </a:r>
            <a:endParaRPr lang="en-US" sz="3600" dirty="0">
              <a:solidFill>
                <a:schemeClr val="tx1">
                  <a:lumMod val="85000"/>
                  <a:lumOff val="15000"/>
                </a:schemeClr>
              </a:solidFill>
            </a:endParaRPr>
          </a:p>
        </p:txBody>
      </p:sp>
      <p:sp>
        <p:nvSpPr>
          <p:cNvPr id="21" name="TextBox 20"/>
          <p:cNvSpPr txBox="1"/>
          <p:nvPr/>
        </p:nvSpPr>
        <p:spPr>
          <a:xfrm rot="20765727">
            <a:off x="4172245" y="4804501"/>
            <a:ext cx="1379673"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Gravel</a:t>
            </a:r>
            <a:endParaRPr lang="en-US" sz="3600" dirty="0">
              <a:solidFill>
                <a:schemeClr val="tx1">
                  <a:lumMod val="85000"/>
                  <a:lumOff val="15000"/>
                </a:schemeClr>
              </a:solidFill>
            </a:endParaRPr>
          </a:p>
        </p:txBody>
      </p:sp>
      <p:sp>
        <p:nvSpPr>
          <p:cNvPr id="22" name="TextBox 21"/>
          <p:cNvSpPr txBox="1"/>
          <p:nvPr/>
        </p:nvSpPr>
        <p:spPr>
          <a:xfrm rot="20765727">
            <a:off x="6081319" y="4923488"/>
            <a:ext cx="1101584"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Sand</a:t>
            </a:r>
            <a:endParaRPr lang="en-US" sz="3600" dirty="0">
              <a:solidFill>
                <a:schemeClr val="tx1">
                  <a:lumMod val="85000"/>
                  <a:lumOff val="15000"/>
                </a:schemeClr>
              </a:solidFill>
            </a:endParaRPr>
          </a:p>
        </p:txBody>
      </p:sp>
      <p:sp>
        <p:nvSpPr>
          <p:cNvPr id="23" name="TextBox 22"/>
          <p:cNvSpPr txBox="1"/>
          <p:nvPr/>
        </p:nvSpPr>
        <p:spPr>
          <a:xfrm rot="20765727">
            <a:off x="7534098" y="5291412"/>
            <a:ext cx="761747"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Silt</a:t>
            </a:r>
            <a:endParaRPr lang="en-US" sz="3600" dirty="0">
              <a:solidFill>
                <a:schemeClr val="tx1">
                  <a:lumMod val="85000"/>
                  <a:lumOff val="15000"/>
                </a:schemeClr>
              </a:solidFill>
            </a:endParaRPr>
          </a:p>
        </p:txBody>
      </p:sp>
      <p:sp>
        <p:nvSpPr>
          <p:cNvPr id="25" name="TextBox 24"/>
          <p:cNvSpPr txBox="1"/>
          <p:nvPr/>
        </p:nvSpPr>
        <p:spPr>
          <a:xfrm rot="20765727">
            <a:off x="8122044" y="5648791"/>
            <a:ext cx="958339" cy="646331"/>
          </a:xfrm>
          <a:prstGeom prst="rect">
            <a:avLst/>
          </a:prstGeom>
          <a:solidFill>
            <a:schemeClr val="bg1"/>
          </a:solidFill>
        </p:spPr>
        <p:txBody>
          <a:bodyPr wrap="none" rtlCol="0">
            <a:spAutoFit/>
          </a:bodyPr>
          <a:lstStyle/>
          <a:p>
            <a:r>
              <a:rPr lang="en-US" sz="3600" dirty="0" smtClean="0">
                <a:solidFill>
                  <a:schemeClr val="tx1">
                    <a:lumMod val="85000"/>
                    <a:lumOff val="15000"/>
                  </a:schemeClr>
                </a:solidFill>
              </a:rPr>
              <a:t>Clay</a:t>
            </a:r>
            <a:endParaRPr lang="en-US" sz="36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1000"/>
                                        <p:tgtEl>
                                          <p:spTgt spid="14">
                                            <p:txEl>
                                              <p:pRg st="0" end="0"/>
                                            </p:txEl>
                                          </p:spTgt>
                                        </p:tgtEl>
                                      </p:cBhvr>
                                    </p:animEffect>
                                  </p:childTnLst>
                                </p:cTn>
                              </p:par>
                            </p:childTnLst>
                          </p:cTn>
                        </p:par>
                        <p:par>
                          <p:cTn id="33" fill="hold">
                            <p:stCondLst>
                              <p:cond delay="1000"/>
                            </p:stCondLst>
                            <p:childTnLst>
                              <p:par>
                                <p:cTn id="34" presetID="53"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Effect transition="in" filter="fade">
                                      <p:cBhvr>
                                        <p:cTn id="38" dur="1000"/>
                                        <p:tgtEl>
                                          <p:spTgt spid="18"/>
                                        </p:tgtEl>
                                      </p:cBhvr>
                                    </p:animEffect>
                                  </p:childTnLst>
                                </p:cTn>
                              </p:par>
                            </p:childTnLst>
                          </p:cTn>
                        </p:par>
                        <p:par>
                          <p:cTn id="39" fill="hold">
                            <p:stCondLst>
                              <p:cond delay="2000"/>
                            </p:stCondLst>
                            <p:childTnLst>
                              <p:par>
                                <p:cTn id="40" presetID="53"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left)">
                                      <p:cBhvr>
                                        <p:cTn id="49" dur="1000"/>
                                        <p:tgtEl>
                                          <p:spTgt spid="14">
                                            <p:txEl>
                                              <p:pRg st="1" end="1"/>
                                            </p:txEl>
                                          </p:spTgt>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Effect transition="in" filter="fade">
                                      <p:cBhvr>
                                        <p:cTn id="54" dur="1000"/>
                                        <p:tgtEl>
                                          <p:spTgt spid="20"/>
                                        </p:tgtEl>
                                      </p:cBhvr>
                                    </p:animEffect>
                                  </p:childTnLst>
                                </p:cTn>
                              </p:par>
                              <p:par>
                                <p:cTn id="55" presetID="53" presetClass="exit" presetSubtype="0" fill="hold" grpId="1" nodeType="withEffect">
                                  <p:stCondLst>
                                    <p:cond delay="0"/>
                                  </p:stCondLst>
                                  <p:childTnLst>
                                    <p:anim calcmode="lin" valueType="num">
                                      <p:cBhvr>
                                        <p:cTn id="56" dur="1000"/>
                                        <p:tgtEl>
                                          <p:spTgt spid="18"/>
                                        </p:tgtEl>
                                        <p:attrNameLst>
                                          <p:attrName>ppt_w</p:attrName>
                                        </p:attrNameLst>
                                      </p:cBhvr>
                                      <p:tavLst>
                                        <p:tav tm="0">
                                          <p:val>
                                            <p:strVal val="ppt_w"/>
                                          </p:val>
                                        </p:tav>
                                        <p:tav tm="100000">
                                          <p:val>
                                            <p:fltVal val="0"/>
                                          </p:val>
                                        </p:tav>
                                      </p:tavLst>
                                    </p:anim>
                                    <p:anim calcmode="lin" valueType="num">
                                      <p:cBhvr>
                                        <p:cTn id="57" dur="1000"/>
                                        <p:tgtEl>
                                          <p:spTgt spid="18"/>
                                        </p:tgtEl>
                                        <p:attrNameLst>
                                          <p:attrName>ppt_h</p:attrName>
                                        </p:attrNameLst>
                                      </p:cBhvr>
                                      <p:tavLst>
                                        <p:tav tm="0">
                                          <p:val>
                                            <p:strVal val="ppt_h"/>
                                          </p:val>
                                        </p:tav>
                                        <p:tav tm="100000">
                                          <p:val>
                                            <p:fltVal val="0"/>
                                          </p:val>
                                        </p:tav>
                                      </p:tavLst>
                                    </p:anim>
                                    <p:animEffect transition="out" filter="fade">
                                      <p:cBhvr>
                                        <p:cTn id="58" dur="1000"/>
                                        <p:tgtEl>
                                          <p:spTgt spid="18"/>
                                        </p:tgtEl>
                                      </p:cBhvr>
                                    </p:animEffect>
                                    <p:set>
                                      <p:cBhvr>
                                        <p:cTn id="59" dur="1" fill="hold">
                                          <p:stCondLst>
                                            <p:cond delay="999"/>
                                          </p:stCondLst>
                                        </p:cTn>
                                        <p:tgtEl>
                                          <p:spTgt spid="18"/>
                                        </p:tgtEl>
                                        <p:attrNameLst>
                                          <p:attrName>style.visibility</p:attrName>
                                        </p:attrNameLst>
                                      </p:cBhvr>
                                      <p:to>
                                        <p:strVal val="hidden"/>
                                      </p:to>
                                    </p:set>
                                  </p:childTnLst>
                                </p:cTn>
                              </p:par>
                              <p:par>
                                <p:cTn id="60" presetID="53" presetClass="exit" presetSubtype="0" fill="hold" grpId="1" nodeType="withEffect">
                                  <p:stCondLst>
                                    <p:cond delay="0"/>
                                  </p:stCondLst>
                                  <p:childTnLst>
                                    <p:anim calcmode="lin" valueType="num">
                                      <p:cBhvr>
                                        <p:cTn id="61" dur="1000"/>
                                        <p:tgtEl>
                                          <p:spTgt spid="19"/>
                                        </p:tgtEl>
                                        <p:attrNameLst>
                                          <p:attrName>ppt_w</p:attrName>
                                        </p:attrNameLst>
                                      </p:cBhvr>
                                      <p:tavLst>
                                        <p:tav tm="0">
                                          <p:val>
                                            <p:strVal val="ppt_w"/>
                                          </p:val>
                                        </p:tav>
                                        <p:tav tm="100000">
                                          <p:val>
                                            <p:fltVal val="0"/>
                                          </p:val>
                                        </p:tav>
                                      </p:tavLst>
                                    </p:anim>
                                    <p:anim calcmode="lin" valueType="num">
                                      <p:cBhvr>
                                        <p:cTn id="62" dur="1000"/>
                                        <p:tgtEl>
                                          <p:spTgt spid="19"/>
                                        </p:tgtEl>
                                        <p:attrNameLst>
                                          <p:attrName>ppt_h</p:attrName>
                                        </p:attrNameLst>
                                      </p:cBhvr>
                                      <p:tavLst>
                                        <p:tav tm="0">
                                          <p:val>
                                            <p:strVal val="ppt_h"/>
                                          </p:val>
                                        </p:tav>
                                        <p:tav tm="100000">
                                          <p:val>
                                            <p:fltVal val="0"/>
                                          </p:val>
                                        </p:tav>
                                      </p:tavLst>
                                    </p:anim>
                                    <p:animEffect transition="out" filter="fade">
                                      <p:cBhvr>
                                        <p:cTn id="63" dur="1000"/>
                                        <p:tgtEl>
                                          <p:spTgt spid="19"/>
                                        </p:tgtEl>
                                      </p:cBhvr>
                                    </p:animEffect>
                                    <p:set>
                                      <p:cBhvr>
                                        <p:cTn id="64" dur="1" fill="hold">
                                          <p:stCondLst>
                                            <p:cond delay="999"/>
                                          </p:stCondLst>
                                        </p:cTn>
                                        <p:tgtEl>
                                          <p:spTgt spid="19"/>
                                        </p:tgtEl>
                                        <p:attrNameLst>
                                          <p:attrName>style.visibility</p:attrName>
                                        </p:attrNameLst>
                                      </p:cBhvr>
                                      <p:to>
                                        <p:strVal val="hidden"/>
                                      </p:to>
                                    </p:set>
                                  </p:childTnLst>
                                </p:cTn>
                              </p:par>
                            </p:childTnLst>
                          </p:cTn>
                        </p:par>
                        <p:par>
                          <p:cTn id="65" fill="hold">
                            <p:stCondLst>
                              <p:cond delay="1000"/>
                            </p:stCondLst>
                            <p:childTnLst>
                              <p:par>
                                <p:cTn id="66" presetID="53"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fltVal val="0"/>
                                          </p:val>
                                        </p:tav>
                                        <p:tav tm="100000">
                                          <p:val>
                                            <p:strVal val="#ppt_w"/>
                                          </p:val>
                                        </p:tav>
                                      </p:tavLst>
                                    </p:anim>
                                    <p:anim calcmode="lin" valueType="num">
                                      <p:cBhvr>
                                        <p:cTn id="69" dur="1000" fill="hold"/>
                                        <p:tgtEl>
                                          <p:spTgt spid="21"/>
                                        </p:tgtEl>
                                        <p:attrNameLst>
                                          <p:attrName>ppt_h</p:attrName>
                                        </p:attrNameLst>
                                      </p:cBhvr>
                                      <p:tavLst>
                                        <p:tav tm="0">
                                          <p:val>
                                            <p:fltVal val="0"/>
                                          </p:val>
                                        </p:tav>
                                        <p:tav tm="100000">
                                          <p:val>
                                            <p:strVal val="#ppt_h"/>
                                          </p:val>
                                        </p:tav>
                                      </p:tavLst>
                                    </p:anim>
                                    <p:animEffect transition="in" filter="fade">
                                      <p:cBhvr>
                                        <p:cTn id="70" dur="1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4">
                                            <p:txEl>
                                              <p:pRg st="2" end="2"/>
                                            </p:txEl>
                                          </p:spTgt>
                                        </p:tgtEl>
                                        <p:attrNameLst>
                                          <p:attrName>style.visibility</p:attrName>
                                        </p:attrNameLst>
                                      </p:cBhvr>
                                      <p:to>
                                        <p:strVal val="visible"/>
                                      </p:to>
                                    </p:set>
                                    <p:animEffect transition="in" filter="wipe(left)">
                                      <p:cBhvr>
                                        <p:cTn id="75" dur="1000"/>
                                        <p:tgtEl>
                                          <p:spTgt spid="14">
                                            <p:txEl>
                                              <p:pRg st="2" end="2"/>
                                            </p:txEl>
                                          </p:spTgt>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1000" fill="hold"/>
                                        <p:tgtEl>
                                          <p:spTgt spid="22"/>
                                        </p:tgtEl>
                                        <p:attrNameLst>
                                          <p:attrName>ppt_w</p:attrName>
                                        </p:attrNameLst>
                                      </p:cBhvr>
                                      <p:tavLst>
                                        <p:tav tm="0">
                                          <p:val>
                                            <p:fltVal val="0"/>
                                          </p:val>
                                        </p:tav>
                                        <p:tav tm="100000">
                                          <p:val>
                                            <p:strVal val="#ppt_w"/>
                                          </p:val>
                                        </p:tav>
                                      </p:tavLst>
                                    </p:anim>
                                    <p:anim calcmode="lin" valueType="num">
                                      <p:cBhvr>
                                        <p:cTn id="79" dur="1000" fill="hold"/>
                                        <p:tgtEl>
                                          <p:spTgt spid="22"/>
                                        </p:tgtEl>
                                        <p:attrNameLst>
                                          <p:attrName>ppt_h</p:attrName>
                                        </p:attrNameLst>
                                      </p:cBhvr>
                                      <p:tavLst>
                                        <p:tav tm="0">
                                          <p:val>
                                            <p:fltVal val="0"/>
                                          </p:val>
                                        </p:tav>
                                        <p:tav tm="100000">
                                          <p:val>
                                            <p:strVal val="#ppt_h"/>
                                          </p:val>
                                        </p:tav>
                                      </p:tavLst>
                                    </p:anim>
                                    <p:animEffect transition="in" filter="fade">
                                      <p:cBhvr>
                                        <p:cTn id="80" dur="1000"/>
                                        <p:tgtEl>
                                          <p:spTgt spid="22"/>
                                        </p:tgtEl>
                                      </p:cBhvr>
                                    </p:animEffect>
                                  </p:childTnLst>
                                </p:cTn>
                              </p:par>
                              <p:par>
                                <p:cTn id="81" presetID="53" presetClass="exit" presetSubtype="0" fill="hold" grpId="1" nodeType="withEffect">
                                  <p:stCondLst>
                                    <p:cond delay="0"/>
                                  </p:stCondLst>
                                  <p:childTnLst>
                                    <p:anim calcmode="lin" valueType="num">
                                      <p:cBhvr>
                                        <p:cTn id="82" dur="1000"/>
                                        <p:tgtEl>
                                          <p:spTgt spid="20"/>
                                        </p:tgtEl>
                                        <p:attrNameLst>
                                          <p:attrName>ppt_w</p:attrName>
                                        </p:attrNameLst>
                                      </p:cBhvr>
                                      <p:tavLst>
                                        <p:tav tm="0">
                                          <p:val>
                                            <p:strVal val="ppt_w"/>
                                          </p:val>
                                        </p:tav>
                                        <p:tav tm="100000">
                                          <p:val>
                                            <p:fltVal val="0"/>
                                          </p:val>
                                        </p:tav>
                                      </p:tavLst>
                                    </p:anim>
                                    <p:anim calcmode="lin" valueType="num">
                                      <p:cBhvr>
                                        <p:cTn id="83" dur="1000"/>
                                        <p:tgtEl>
                                          <p:spTgt spid="20"/>
                                        </p:tgtEl>
                                        <p:attrNameLst>
                                          <p:attrName>ppt_h</p:attrName>
                                        </p:attrNameLst>
                                      </p:cBhvr>
                                      <p:tavLst>
                                        <p:tav tm="0">
                                          <p:val>
                                            <p:strVal val="ppt_h"/>
                                          </p:val>
                                        </p:tav>
                                        <p:tav tm="100000">
                                          <p:val>
                                            <p:fltVal val="0"/>
                                          </p:val>
                                        </p:tav>
                                      </p:tavLst>
                                    </p:anim>
                                    <p:animEffect transition="out" filter="fade">
                                      <p:cBhvr>
                                        <p:cTn id="84" dur="1000"/>
                                        <p:tgtEl>
                                          <p:spTgt spid="20"/>
                                        </p:tgtEl>
                                      </p:cBhvr>
                                    </p:animEffect>
                                    <p:set>
                                      <p:cBhvr>
                                        <p:cTn id="85" dur="1" fill="hold">
                                          <p:stCondLst>
                                            <p:cond delay="999"/>
                                          </p:stCondLst>
                                        </p:cTn>
                                        <p:tgtEl>
                                          <p:spTgt spid="20"/>
                                        </p:tgtEl>
                                        <p:attrNameLst>
                                          <p:attrName>style.visibility</p:attrName>
                                        </p:attrNameLst>
                                      </p:cBhvr>
                                      <p:to>
                                        <p:strVal val="hidden"/>
                                      </p:to>
                                    </p:set>
                                  </p:childTnLst>
                                </p:cTn>
                              </p:par>
                              <p:par>
                                <p:cTn id="86" presetID="53" presetClass="exit" presetSubtype="0" fill="hold" grpId="1" nodeType="withEffect">
                                  <p:stCondLst>
                                    <p:cond delay="0"/>
                                  </p:stCondLst>
                                  <p:childTnLst>
                                    <p:anim calcmode="lin" valueType="num">
                                      <p:cBhvr>
                                        <p:cTn id="87" dur="1000"/>
                                        <p:tgtEl>
                                          <p:spTgt spid="21"/>
                                        </p:tgtEl>
                                        <p:attrNameLst>
                                          <p:attrName>ppt_w</p:attrName>
                                        </p:attrNameLst>
                                      </p:cBhvr>
                                      <p:tavLst>
                                        <p:tav tm="0">
                                          <p:val>
                                            <p:strVal val="ppt_w"/>
                                          </p:val>
                                        </p:tav>
                                        <p:tav tm="100000">
                                          <p:val>
                                            <p:fltVal val="0"/>
                                          </p:val>
                                        </p:tav>
                                      </p:tavLst>
                                    </p:anim>
                                    <p:anim calcmode="lin" valueType="num">
                                      <p:cBhvr>
                                        <p:cTn id="88" dur="1000"/>
                                        <p:tgtEl>
                                          <p:spTgt spid="21"/>
                                        </p:tgtEl>
                                        <p:attrNameLst>
                                          <p:attrName>ppt_h</p:attrName>
                                        </p:attrNameLst>
                                      </p:cBhvr>
                                      <p:tavLst>
                                        <p:tav tm="0">
                                          <p:val>
                                            <p:strVal val="ppt_h"/>
                                          </p:val>
                                        </p:tav>
                                        <p:tav tm="100000">
                                          <p:val>
                                            <p:fltVal val="0"/>
                                          </p:val>
                                        </p:tav>
                                      </p:tavLst>
                                    </p:anim>
                                    <p:animEffect transition="out" filter="fade">
                                      <p:cBhvr>
                                        <p:cTn id="89" dur="1000"/>
                                        <p:tgtEl>
                                          <p:spTgt spid="21"/>
                                        </p:tgtEl>
                                      </p:cBhvr>
                                    </p:animEffect>
                                    <p:set>
                                      <p:cBhvr>
                                        <p:cTn id="90" dur="1" fill="hold">
                                          <p:stCondLst>
                                            <p:cond delay="999"/>
                                          </p:stCondLst>
                                        </p:cTn>
                                        <p:tgtEl>
                                          <p:spTgt spid="21"/>
                                        </p:tgtEl>
                                        <p:attrNameLst>
                                          <p:attrName>style.visibility</p:attrName>
                                        </p:attrNameLst>
                                      </p:cBhvr>
                                      <p:to>
                                        <p:strVal val="hidden"/>
                                      </p:to>
                                    </p:set>
                                  </p:childTnLst>
                                </p:cTn>
                              </p:par>
                            </p:childTnLst>
                          </p:cTn>
                        </p:par>
                        <p:par>
                          <p:cTn id="91" fill="hold">
                            <p:stCondLst>
                              <p:cond delay="1000"/>
                            </p:stCondLst>
                            <p:childTnLst>
                              <p:par>
                                <p:cTn id="92" presetID="53" presetClass="entr" presetSubtype="0"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1000" fill="hold"/>
                                        <p:tgtEl>
                                          <p:spTgt spid="23"/>
                                        </p:tgtEl>
                                        <p:attrNameLst>
                                          <p:attrName>ppt_w</p:attrName>
                                        </p:attrNameLst>
                                      </p:cBhvr>
                                      <p:tavLst>
                                        <p:tav tm="0">
                                          <p:val>
                                            <p:fltVal val="0"/>
                                          </p:val>
                                        </p:tav>
                                        <p:tav tm="100000">
                                          <p:val>
                                            <p:strVal val="#ppt_w"/>
                                          </p:val>
                                        </p:tav>
                                      </p:tavLst>
                                    </p:anim>
                                    <p:anim calcmode="lin" valueType="num">
                                      <p:cBhvr>
                                        <p:cTn id="95" dur="1000" fill="hold"/>
                                        <p:tgtEl>
                                          <p:spTgt spid="23"/>
                                        </p:tgtEl>
                                        <p:attrNameLst>
                                          <p:attrName>ppt_h</p:attrName>
                                        </p:attrNameLst>
                                      </p:cBhvr>
                                      <p:tavLst>
                                        <p:tav tm="0">
                                          <p:val>
                                            <p:fltVal val="0"/>
                                          </p:val>
                                        </p:tav>
                                        <p:tav tm="100000">
                                          <p:val>
                                            <p:strVal val="#ppt_h"/>
                                          </p:val>
                                        </p:tav>
                                      </p:tavLst>
                                    </p:anim>
                                    <p:animEffect transition="in" filter="fade">
                                      <p:cBhvr>
                                        <p:cTn id="96" dur="1000"/>
                                        <p:tgtEl>
                                          <p:spTgt spid="23"/>
                                        </p:tgtEl>
                                      </p:cBhvr>
                                    </p:animEffect>
                                  </p:childTnLst>
                                </p:cTn>
                              </p:par>
                              <p:par>
                                <p:cTn id="97" presetID="10" presetClass="exit" presetSubtype="0" fill="hold" grpId="1" nodeType="withEffect">
                                  <p:stCondLst>
                                    <p:cond delay="0"/>
                                  </p:stCondLst>
                                  <p:childTnLst>
                                    <p:animEffect transition="out" filter="fade">
                                      <p:cBhvr>
                                        <p:cTn id="98" dur="1000"/>
                                        <p:tgtEl>
                                          <p:spTgt spid="13"/>
                                        </p:tgtEl>
                                      </p:cBhvr>
                                    </p:animEffect>
                                    <p:set>
                                      <p:cBhvr>
                                        <p:cTn id="99" dur="1" fill="hold">
                                          <p:stCondLst>
                                            <p:cond delay="999"/>
                                          </p:stCondLst>
                                        </p:cTn>
                                        <p:tgtEl>
                                          <p:spTgt spid="13"/>
                                        </p:tgtEl>
                                        <p:attrNameLst>
                                          <p:attrName>style.visibility</p:attrName>
                                        </p:attrNameLst>
                                      </p:cBhvr>
                                      <p:to>
                                        <p:strVal val="hidden"/>
                                      </p:to>
                                    </p:set>
                                  </p:childTnLst>
                                </p:cTn>
                              </p:par>
                            </p:childTnLst>
                          </p:cTn>
                        </p:par>
                        <p:par>
                          <p:cTn id="100" fill="hold">
                            <p:stCondLst>
                              <p:cond delay="2000"/>
                            </p:stCondLst>
                            <p:childTnLst>
                              <p:par>
                                <p:cTn id="101" presetID="53"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Effect transition="in" filter="fade">
                                      <p:cBhvr>
                                        <p:cTn id="105" dur="100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0" fill="hold" grpId="1" nodeType="clickEffect">
                                  <p:stCondLst>
                                    <p:cond delay="0"/>
                                  </p:stCondLst>
                                  <p:childTnLst>
                                    <p:anim calcmode="lin" valueType="num">
                                      <p:cBhvr>
                                        <p:cTn id="109" dur="1000"/>
                                        <p:tgtEl>
                                          <p:spTgt spid="22"/>
                                        </p:tgtEl>
                                        <p:attrNameLst>
                                          <p:attrName>ppt_w</p:attrName>
                                        </p:attrNameLst>
                                      </p:cBhvr>
                                      <p:tavLst>
                                        <p:tav tm="0">
                                          <p:val>
                                            <p:strVal val="ppt_w"/>
                                          </p:val>
                                        </p:tav>
                                        <p:tav tm="100000">
                                          <p:val>
                                            <p:fltVal val="0"/>
                                          </p:val>
                                        </p:tav>
                                      </p:tavLst>
                                    </p:anim>
                                    <p:anim calcmode="lin" valueType="num">
                                      <p:cBhvr>
                                        <p:cTn id="110" dur="1000"/>
                                        <p:tgtEl>
                                          <p:spTgt spid="22"/>
                                        </p:tgtEl>
                                        <p:attrNameLst>
                                          <p:attrName>ppt_h</p:attrName>
                                        </p:attrNameLst>
                                      </p:cBhvr>
                                      <p:tavLst>
                                        <p:tav tm="0">
                                          <p:val>
                                            <p:strVal val="ppt_h"/>
                                          </p:val>
                                        </p:tav>
                                        <p:tav tm="100000">
                                          <p:val>
                                            <p:fltVal val="0"/>
                                          </p:val>
                                        </p:tav>
                                      </p:tavLst>
                                    </p:anim>
                                    <p:animEffect transition="out" filter="fade">
                                      <p:cBhvr>
                                        <p:cTn id="111" dur="1000"/>
                                        <p:tgtEl>
                                          <p:spTgt spid="22"/>
                                        </p:tgtEl>
                                      </p:cBhvr>
                                    </p:animEffect>
                                    <p:set>
                                      <p:cBhvr>
                                        <p:cTn id="112" dur="1" fill="hold">
                                          <p:stCondLst>
                                            <p:cond delay="999"/>
                                          </p:stCondLst>
                                        </p:cTn>
                                        <p:tgtEl>
                                          <p:spTgt spid="22"/>
                                        </p:tgtEl>
                                        <p:attrNameLst>
                                          <p:attrName>style.visibility</p:attrName>
                                        </p:attrNameLst>
                                      </p:cBhvr>
                                      <p:to>
                                        <p:strVal val="hidden"/>
                                      </p:to>
                                    </p:set>
                                  </p:childTnLst>
                                </p:cTn>
                              </p:par>
                              <p:par>
                                <p:cTn id="113" presetID="53" presetClass="exit" presetSubtype="0" fill="hold" grpId="1" nodeType="withEffect">
                                  <p:stCondLst>
                                    <p:cond delay="0"/>
                                  </p:stCondLst>
                                  <p:childTnLst>
                                    <p:anim calcmode="lin" valueType="num">
                                      <p:cBhvr>
                                        <p:cTn id="114" dur="1000"/>
                                        <p:tgtEl>
                                          <p:spTgt spid="23"/>
                                        </p:tgtEl>
                                        <p:attrNameLst>
                                          <p:attrName>ppt_w</p:attrName>
                                        </p:attrNameLst>
                                      </p:cBhvr>
                                      <p:tavLst>
                                        <p:tav tm="0">
                                          <p:val>
                                            <p:strVal val="ppt_w"/>
                                          </p:val>
                                        </p:tav>
                                        <p:tav tm="100000">
                                          <p:val>
                                            <p:fltVal val="0"/>
                                          </p:val>
                                        </p:tav>
                                      </p:tavLst>
                                    </p:anim>
                                    <p:anim calcmode="lin" valueType="num">
                                      <p:cBhvr>
                                        <p:cTn id="115" dur="1000"/>
                                        <p:tgtEl>
                                          <p:spTgt spid="23"/>
                                        </p:tgtEl>
                                        <p:attrNameLst>
                                          <p:attrName>ppt_h</p:attrName>
                                        </p:attrNameLst>
                                      </p:cBhvr>
                                      <p:tavLst>
                                        <p:tav tm="0">
                                          <p:val>
                                            <p:strVal val="ppt_h"/>
                                          </p:val>
                                        </p:tav>
                                        <p:tav tm="100000">
                                          <p:val>
                                            <p:fltVal val="0"/>
                                          </p:val>
                                        </p:tav>
                                      </p:tavLst>
                                    </p:anim>
                                    <p:animEffect transition="out" filter="fade">
                                      <p:cBhvr>
                                        <p:cTn id="116" dur="1000"/>
                                        <p:tgtEl>
                                          <p:spTgt spid="23"/>
                                        </p:tgtEl>
                                      </p:cBhvr>
                                    </p:animEffect>
                                    <p:set>
                                      <p:cBhvr>
                                        <p:cTn id="117" dur="1" fill="hold">
                                          <p:stCondLst>
                                            <p:cond delay="999"/>
                                          </p:stCondLst>
                                        </p:cTn>
                                        <p:tgtEl>
                                          <p:spTgt spid="2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2"/>
                                        </p:tgtEl>
                                      </p:cBhvr>
                                    </p:animEffect>
                                    <p:set>
                                      <p:cBhvr>
                                        <p:cTn id="120" dur="1" fill="hold">
                                          <p:stCondLst>
                                            <p:cond delay="999"/>
                                          </p:stCondLst>
                                        </p:cTn>
                                        <p:tgtEl>
                                          <p:spTgt spid="12"/>
                                        </p:tgtEl>
                                        <p:attrNameLst>
                                          <p:attrName>style.visibility</p:attrName>
                                        </p:attrNameLst>
                                      </p:cBhvr>
                                      <p:to>
                                        <p:strVal val="hidden"/>
                                      </p:to>
                                    </p:set>
                                  </p:childTnLst>
                                </p:cTn>
                              </p:par>
                              <p:par>
                                <p:cTn id="121" presetID="53" presetClass="exit" presetSubtype="0" fill="hold" grpId="1" nodeType="withEffect">
                                  <p:stCondLst>
                                    <p:cond delay="0"/>
                                  </p:stCondLst>
                                  <p:childTnLst>
                                    <p:anim calcmode="lin" valueType="num">
                                      <p:cBhvr>
                                        <p:cTn id="122" dur="1000"/>
                                        <p:tgtEl>
                                          <p:spTgt spid="25"/>
                                        </p:tgtEl>
                                        <p:attrNameLst>
                                          <p:attrName>ppt_w</p:attrName>
                                        </p:attrNameLst>
                                      </p:cBhvr>
                                      <p:tavLst>
                                        <p:tav tm="0">
                                          <p:val>
                                            <p:strVal val="ppt_w"/>
                                          </p:val>
                                        </p:tav>
                                        <p:tav tm="100000">
                                          <p:val>
                                            <p:fltVal val="0"/>
                                          </p:val>
                                        </p:tav>
                                      </p:tavLst>
                                    </p:anim>
                                    <p:anim calcmode="lin" valueType="num">
                                      <p:cBhvr>
                                        <p:cTn id="123" dur="1000"/>
                                        <p:tgtEl>
                                          <p:spTgt spid="25"/>
                                        </p:tgtEl>
                                        <p:attrNameLst>
                                          <p:attrName>ppt_h</p:attrName>
                                        </p:attrNameLst>
                                      </p:cBhvr>
                                      <p:tavLst>
                                        <p:tav tm="0">
                                          <p:val>
                                            <p:strVal val="ppt_h"/>
                                          </p:val>
                                        </p:tav>
                                        <p:tav tm="100000">
                                          <p:val>
                                            <p:fltVal val="0"/>
                                          </p:val>
                                        </p:tav>
                                      </p:tavLst>
                                    </p:anim>
                                    <p:animEffect transition="out" filter="fade">
                                      <p:cBhvr>
                                        <p:cTn id="124" dur="1000"/>
                                        <p:tgtEl>
                                          <p:spTgt spid="25"/>
                                        </p:tgtEl>
                                      </p:cBhvr>
                                    </p:animEffect>
                                    <p:set>
                                      <p:cBhvr>
                                        <p:cTn id="125" dur="1" fill="hold">
                                          <p:stCondLst>
                                            <p:cond delay="999"/>
                                          </p:stCondLst>
                                        </p:cTn>
                                        <p:tgtEl>
                                          <p:spTgt spid="25"/>
                                        </p:tgtEl>
                                        <p:attrNameLst>
                                          <p:attrName>style.visibility</p:attrName>
                                        </p:attrNameLst>
                                      </p:cBhvr>
                                      <p:to>
                                        <p:strVal val="hidden"/>
                                      </p:to>
                                    </p:set>
                                  </p:childTnLst>
                                </p:cTn>
                              </p:par>
                            </p:childTnLst>
                          </p:cTn>
                        </p:par>
                        <p:par>
                          <p:cTn id="126" fill="hold">
                            <p:stCondLst>
                              <p:cond delay="1000"/>
                            </p:stCondLst>
                            <p:childTnLst>
                              <p:par>
                                <p:cTn id="127" presetID="22" presetClass="entr" presetSubtype="1" fill="hold" nodeType="after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wipe(up)">
                                      <p:cBhvr>
                                        <p:cTn id="1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1219200"/>
            <a:ext cx="9144000" cy="5715000"/>
            <a:chOff x="0" y="1219200"/>
            <a:chExt cx="9144000" cy="5715000"/>
          </a:xfrm>
        </p:grpSpPr>
        <p:grpSp>
          <p:nvGrpSpPr>
            <p:cNvPr id="19" name="Group 18"/>
            <p:cNvGrpSpPr/>
            <p:nvPr/>
          </p:nvGrpSpPr>
          <p:grpSpPr>
            <a:xfrm>
              <a:off x="0" y="3492910"/>
              <a:ext cx="9144000" cy="3441290"/>
              <a:chOff x="0" y="3416710"/>
              <a:chExt cx="9144000" cy="3441290"/>
            </a:xfrm>
          </p:grpSpPr>
          <p:grpSp>
            <p:nvGrpSpPr>
              <p:cNvPr id="20" name="Group 1"/>
              <p:cNvGrpSpPr/>
              <p:nvPr/>
            </p:nvGrpSpPr>
            <p:grpSpPr>
              <a:xfrm>
                <a:off x="0" y="3416710"/>
                <a:ext cx="9144000" cy="3441290"/>
                <a:chOff x="0" y="3264310"/>
                <a:chExt cx="9144000" cy="3441290"/>
              </a:xfrm>
            </p:grpSpPr>
            <p:pic>
              <p:nvPicPr>
                <p:cNvPr id="25" name="Picture 3"/>
                <p:cNvPicPr>
                  <a:picLocks noChangeAspect="1" noChangeArrowheads="1"/>
                </p:cNvPicPr>
                <p:nvPr/>
              </p:nvPicPr>
              <p:blipFill>
                <a:blip r:embed="rId3" cstate="print"/>
                <a:srcRect l="8712" t="25000" r="9590" b="20313"/>
                <a:stretch>
                  <a:fillRect/>
                </a:stretch>
              </p:blipFill>
              <p:spPr bwMode="auto">
                <a:xfrm>
                  <a:off x="0" y="3264310"/>
                  <a:ext cx="9144000" cy="3441290"/>
                </a:xfrm>
                <a:prstGeom prst="rect">
                  <a:avLst/>
                </a:prstGeom>
                <a:noFill/>
                <a:ln w="9525">
                  <a:noFill/>
                  <a:miter lim="800000"/>
                  <a:headEnd/>
                  <a:tailEnd/>
                </a:ln>
                <a:effectLst/>
              </p:spPr>
            </p:pic>
            <p:sp>
              <p:nvSpPr>
                <p:cNvPr id="28" name="Rectangle 27"/>
                <p:cNvSpPr/>
                <p:nvPr/>
              </p:nvSpPr>
              <p:spPr>
                <a:xfrm>
                  <a:off x="3962400" y="3276600"/>
                  <a:ext cx="518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3"/>
              <p:cNvPicPr>
                <a:picLocks noChangeAspect="1" noChangeArrowheads="1"/>
              </p:cNvPicPr>
              <p:nvPr/>
            </p:nvPicPr>
            <p:blipFill>
              <a:blip r:embed="rId3" cstate="print"/>
              <a:srcRect l="20789" t="63857" r="62871" b="23191"/>
              <a:stretch>
                <a:fillRect/>
              </a:stretch>
            </p:blipFill>
            <p:spPr bwMode="auto">
              <a:xfrm>
                <a:off x="3048000" y="5791200"/>
                <a:ext cx="3429000" cy="1028700"/>
              </a:xfrm>
              <a:prstGeom prst="rect">
                <a:avLst/>
              </a:prstGeom>
              <a:noFill/>
              <a:ln w="9525">
                <a:noFill/>
                <a:miter lim="800000"/>
                <a:headEnd/>
                <a:tailEnd/>
              </a:ln>
              <a:effectLst/>
            </p:spPr>
          </p:pic>
          <p:pic>
            <p:nvPicPr>
              <p:cNvPr id="22" name="Picture 3"/>
              <p:cNvPicPr>
                <a:picLocks noChangeAspect="1" noChangeArrowheads="1"/>
              </p:cNvPicPr>
              <p:nvPr/>
            </p:nvPicPr>
            <p:blipFill>
              <a:blip r:embed="rId3" cstate="print"/>
              <a:srcRect l="20789" t="63857" r="62871" b="23191"/>
              <a:stretch>
                <a:fillRect/>
              </a:stretch>
            </p:blipFill>
            <p:spPr bwMode="auto">
              <a:xfrm>
                <a:off x="6476999" y="6172200"/>
                <a:ext cx="1628775" cy="685800"/>
              </a:xfrm>
              <a:prstGeom prst="rect">
                <a:avLst/>
              </a:prstGeom>
              <a:noFill/>
              <a:ln w="9525">
                <a:noFill/>
                <a:miter lim="800000"/>
                <a:headEnd/>
                <a:tailEnd/>
              </a:ln>
              <a:effectLst/>
            </p:spPr>
          </p:pic>
          <p:pic>
            <p:nvPicPr>
              <p:cNvPr id="23" name="Picture 3"/>
              <p:cNvPicPr>
                <a:picLocks noChangeAspect="1" noChangeArrowheads="1"/>
              </p:cNvPicPr>
              <p:nvPr/>
            </p:nvPicPr>
            <p:blipFill>
              <a:blip r:embed="rId3" cstate="print"/>
              <a:srcRect l="20789" t="63857" r="62871" b="23191"/>
              <a:stretch>
                <a:fillRect/>
              </a:stretch>
            </p:blipFill>
            <p:spPr bwMode="auto">
              <a:xfrm rot="1541162">
                <a:off x="7831492" y="6306789"/>
                <a:ext cx="720646" cy="436957"/>
              </a:xfrm>
              <a:prstGeom prst="rect">
                <a:avLst/>
              </a:prstGeom>
              <a:noFill/>
              <a:ln w="9525">
                <a:noFill/>
                <a:miter lim="800000"/>
                <a:headEnd/>
                <a:tailEnd/>
              </a:ln>
              <a:effectLst/>
            </p:spPr>
          </p:pic>
        </p:grpSp>
        <p:grpSp>
          <p:nvGrpSpPr>
            <p:cNvPr id="26" name="Group 25"/>
            <p:cNvGrpSpPr/>
            <p:nvPr/>
          </p:nvGrpSpPr>
          <p:grpSpPr>
            <a:xfrm>
              <a:off x="130629" y="1219200"/>
              <a:ext cx="9013371" cy="4748893"/>
              <a:chOff x="130629" y="1219200"/>
              <a:chExt cx="9013371" cy="4748893"/>
            </a:xfrm>
          </p:grpSpPr>
          <p:sp>
            <p:nvSpPr>
              <p:cNvPr id="10" name="Rectangle 9"/>
              <p:cNvSpPr/>
              <p:nvPr/>
            </p:nvSpPr>
            <p:spPr>
              <a:xfrm>
                <a:off x="3962400" y="3505200"/>
                <a:ext cx="518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6"/>
              <p:cNvGrpSpPr/>
              <p:nvPr/>
            </p:nvGrpSpPr>
            <p:grpSpPr>
              <a:xfrm>
                <a:off x="130629" y="3788229"/>
                <a:ext cx="7922079" cy="2179864"/>
                <a:chOff x="130629" y="3788229"/>
                <a:chExt cx="7922079" cy="2179864"/>
              </a:xfrm>
            </p:grpSpPr>
            <p:sp>
              <p:nvSpPr>
                <p:cNvPr id="15" name="Freeform 14"/>
                <p:cNvSpPr/>
                <p:nvPr/>
              </p:nvSpPr>
              <p:spPr>
                <a:xfrm>
                  <a:off x="130629" y="3788229"/>
                  <a:ext cx="7922079" cy="2179864"/>
                </a:xfrm>
                <a:custGeom>
                  <a:avLst/>
                  <a:gdLst>
                    <a:gd name="connsiteX0" fmla="*/ 0 w 7922079"/>
                    <a:gd name="connsiteY0" fmla="*/ 0 h 2179864"/>
                    <a:gd name="connsiteX1" fmla="*/ 473528 w 7922079"/>
                    <a:gd name="connsiteY1" fmla="*/ 130628 h 2179864"/>
                    <a:gd name="connsiteX2" fmla="*/ 1061357 w 7922079"/>
                    <a:gd name="connsiteY2" fmla="*/ 653142 h 2179864"/>
                    <a:gd name="connsiteX3" fmla="*/ 1779814 w 7922079"/>
                    <a:gd name="connsiteY3" fmla="*/ 1045028 h 2179864"/>
                    <a:gd name="connsiteX4" fmla="*/ 2563585 w 7922079"/>
                    <a:gd name="connsiteY4" fmla="*/ 1289957 h 2179864"/>
                    <a:gd name="connsiteX5" fmla="*/ 3429000 w 7922079"/>
                    <a:gd name="connsiteY5" fmla="*/ 1518557 h 2179864"/>
                    <a:gd name="connsiteX6" fmla="*/ 4245428 w 7922079"/>
                    <a:gd name="connsiteY6" fmla="*/ 1632857 h 2179864"/>
                    <a:gd name="connsiteX7" fmla="*/ 5763985 w 7922079"/>
                    <a:gd name="connsiteY7" fmla="*/ 1747157 h 2179864"/>
                    <a:gd name="connsiteX8" fmla="*/ 6841671 w 7922079"/>
                    <a:gd name="connsiteY8" fmla="*/ 1828800 h 2179864"/>
                    <a:gd name="connsiteX9" fmla="*/ 7886700 w 7922079"/>
                    <a:gd name="connsiteY9" fmla="*/ 2155371 h 2179864"/>
                    <a:gd name="connsiteX10" fmla="*/ 6629400 w 7922079"/>
                    <a:gd name="connsiteY10" fmla="*/ 1975757 h 2179864"/>
                    <a:gd name="connsiteX11" fmla="*/ 5110842 w 7922079"/>
                    <a:gd name="connsiteY11" fmla="*/ 1943100 h 2179864"/>
                    <a:gd name="connsiteX12" fmla="*/ 3788228 w 7922079"/>
                    <a:gd name="connsiteY12" fmla="*/ 1812471 h 2179864"/>
                    <a:gd name="connsiteX13" fmla="*/ 2481942 w 7922079"/>
                    <a:gd name="connsiteY13" fmla="*/ 1551214 h 2179864"/>
                    <a:gd name="connsiteX14" fmla="*/ 1224642 w 7922079"/>
                    <a:gd name="connsiteY14" fmla="*/ 1045028 h 2179864"/>
                    <a:gd name="connsiteX15" fmla="*/ 457200 w 7922079"/>
                    <a:gd name="connsiteY15" fmla="*/ 522514 h 2179864"/>
                    <a:gd name="connsiteX16" fmla="*/ 48985 w 7922079"/>
                    <a:gd name="connsiteY16" fmla="*/ 16328 h 2179864"/>
                    <a:gd name="connsiteX0" fmla="*/ 0 w 7922079"/>
                    <a:gd name="connsiteY0" fmla="*/ 0 h 2179864"/>
                    <a:gd name="connsiteX1" fmla="*/ 473528 w 7922079"/>
                    <a:gd name="connsiteY1" fmla="*/ 130628 h 2179864"/>
                    <a:gd name="connsiteX2" fmla="*/ 1061357 w 7922079"/>
                    <a:gd name="connsiteY2" fmla="*/ 653142 h 2179864"/>
                    <a:gd name="connsiteX3" fmla="*/ 1779814 w 7922079"/>
                    <a:gd name="connsiteY3" fmla="*/ 1045028 h 2179864"/>
                    <a:gd name="connsiteX4" fmla="*/ 2563585 w 7922079"/>
                    <a:gd name="connsiteY4" fmla="*/ 1289957 h 2179864"/>
                    <a:gd name="connsiteX5" fmla="*/ 3429000 w 7922079"/>
                    <a:gd name="connsiteY5" fmla="*/ 1518557 h 2179864"/>
                    <a:gd name="connsiteX6" fmla="*/ 4245428 w 7922079"/>
                    <a:gd name="connsiteY6" fmla="*/ 1632857 h 2179864"/>
                    <a:gd name="connsiteX7" fmla="*/ 5763985 w 7922079"/>
                    <a:gd name="connsiteY7" fmla="*/ 1747157 h 2179864"/>
                    <a:gd name="connsiteX8" fmla="*/ 6841671 w 7922079"/>
                    <a:gd name="connsiteY8" fmla="*/ 1828800 h 2179864"/>
                    <a:gd name="connsiteX9" fmla="*/ 7886700 w 7922079"/>
                    <a:gd name="connsiteY9" fmla="*/ 2155371 h 2179864"/>
                    <a:gd name="connsiteX10" fmla="*/ 6629400 w 7922079"/>
                    <a:gd name="connsiteY10" fmla="*/ 1975757 h 2179864"/>
                    <a:gd name="connsiteX11" fmla="*/ 5110842 w 7922079"/>
                    <a:gd name="connsiteY11" fmla="*/ 1943100 h 2179864"/>
                    <a:gd name="connsiteX12" fmla="*/ 3788228 w 7922079"/>
                    <a:gd name="connsiteY12" fmla="*/ 1812471 h 2179864"/>
                    <a:gd name="connsiteX13" fmla="*/ 2481942 w 7922079"/>
                    <a:gd name="connsiteY13" fmla="*/ 1551214 h 2179864"/>
                    <a:gd name="connsiteX14" fmla="*/ 1224642 w 7922079"/>
                    <a:gd name="connsiteY14" fmla="*/ 1045028 h 2179864"/>
                    <a:gd name="connsiteX15" fmla="*/ 457200 w 7922079"/>
                    <a:gd name="connsiteY15" fmla="*/ 522514 h 2179864"/>
                    <a:gd name="connsiteX16" fmla="*/ 48985 w 7922079"/>
                    <a:gd name="connsiteY16" fmla="*/ 16328 h 2179864"/>
                    <a:gd name="connsiteX17" fmla="*/ 0 w 7922079"/>
                    <a:gd name="connsiteY17" fmla="*/ 0 h 217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2079" h="2179864">
                      <a:moveTo>
                        <a:pt x="0" y="0"/>
                      </a:moveTo>
                      <a:cubicBezTo>
                        <a:pt x="148317" y="10885"/>
                        <a:pt x="296635" y="21771"/>
                        <a:pt x="473528" y="130628"/>
                      </a:cubicBezTo>
                      <a:cubicBezTo>
                        <a:pt x="650421" y="239485"/>
                        <a:pt x="843643" y="500742"/>
                        <a:pt x="1061357" y="653142"/>
                      </a:cubicBezTo>
                      <a:cubicBezTo>
                        <a:pt x="1279071" y="805542"/>
                        <a:pt x="1529443" y="938892"/>
                        <a:pt x="1779814" y="1045028"/>
                      </a:cubicBezTo>
                      <a:cubicBezTo>
                        <a:pt x="2030185" y="1151164"/>
                        <a:pt x="2288721" y="1211036"/>
                        <a:pt x="2563585" y="1289957"/>
                      </a:cubicBezTo>
                      <a:cubicBezTo>
                        <a:pt x="2838449" y="1368878"/>
                        <a:pt x="3148693" y="1461407"/>
                        <a:pt x="3429000" y="1518557"/>
                      </a:cubicBezTo>
                      <a:cubicBezTo>
                        <a:pt x="3709307" y="1575707"/>
                        <a:pt x="3856264" y="1594757"/>
                        <a:pt x="4245428" y="1632857"/>
                      </a:cubicBezTo>
                      <a:cubicBezTo>
                        <a:pt x="4634592" y="1670957"/>
                        <a:pt x="5763985" y="1747157"/>
                        <a:pt x="5763985" y="1747157"/>
                      </a:cubicBezTo>
                      <a:cubicBezTo>
                        <a:pt x="6196692" y="1779814"/>
                        <a:pt x="6487885" y="1760764"/>
                        <a:pt x="6841671" y="1828800"/>
                      </a:cubicBezTo>
                      <a:cubicBezTo>
                        <a:pt x="7195457" y="1896836"/>
                        <a:pt x="7922079" y="2130878"/>
                        <a:pt x="7886700" y="2155371"/>
                      </a:cubicBezTo>
                      <a:cubicBezTo>
                        <a:pt x="7851321" y="2179864"/>
                        <a:pt x="7092043" y="2011136"/>
                        <a:pt x="6629400" y="1975757"/>
                      </a:cubicBezTo>
                      <a:cubicBezTo>
                        <a:pt x="6166757" y="1940379"/>
                        <a:pt x="5584371" y="1970314"/>
                        <a:pt x="5110842" y="1943100"/>
                      </a:cubicBezTo>
                      <a:cubicBezTo>
                        <a:pt x="4637313" y="1915886"/>
                        <a:pt x="4226378" y="1877785"/>
                        <a:pt x="3788228" y="1812471"/>
                      </a:cubicBezTo>
                      <a:cubicBezTo>
                        <a:pt x="3350078" y="1747157"/>
                        <a:pt x="2909206" y="1679121"/>
                        <a:pt x="2481942" y="1551214"/>
                      </a:cubicBezTo>
                      <a:cubicBezTo>
                        <a:pt x="2054678" y="1423307"/>
                        <a:pt x="1562099" y="1216478"/>
                        <a:pt x="1224642" y="1045028"/>
                      </a:cubicBezTo>
                      <a:cubicBezTo>
                        <a:pt x="887185" y="873578"/>
                        <a:pt x="653143" y="693964"/>
                        <a:pt x="457200" y="522514"/>
                      </a:cubicBezTo>
                      <a:cubicBezTo>
                        <a:pt x="261257" y="351064"/>
                        <a:pt x="155121" y="183696"/>
                        <a:pt x="48985" y="16328"/>
                      </a:cubicBezTo>
                      <a:lnTo>
                        <a:pt x="0" y="0"/>
                      </a:lnTo>
                      <a:close/>
                    </a:path>
                  </a:pathLst>
                </a:custGeom>
                <a:solidFill>
                  <a:schemeClr val="tx2">
                    <a:lumMod val="60000"/>
                    <a:lumOff val="40000"/>
                    <a:alpha val="6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064160" y="5344180"/>
                  <a:ext cx="852798" cy="523220"/>
                </a:xfrm>
                <a:prstGeom prst="rect">
                  <a:avLst/>
                </a:prstGeom>
                <a:noFill/>
              </p:spPr>
              <p:txBody>
                <a:bodyPr wrap="none" rtlCol="0">
                  <a:spAutoFit/>
                </a:bodyPr>
                <a:lstStyle/>
                <a:p>
                  <a:r>
                    <a:rPr lang="en-US" sz="2800" dirty="0" smtClean="0">
                      <a:solidFill>
                        <a:schemeClr val="tx1">
                          <a:lumMod val="75000"/>
                          <a:lumOff val="25000"/>
                        </a:schemeClr>
                      </a:solidFill>
                    </a:rPr>
                    <a:t>river</a:t>
                  </a:r>
                  <a:endParaRPr lang="en-US" sz="2800" dirty="0">
                    <a:solidFill>
                      <a:schemeClr val="tx1">
                        <a:lumMod val="75000"/>
                        <a:lumOff val="25000"/>
                      </a:schemeClr>
                    </a:solidFill>
                  </a:endParaRPr>
                </a:p>
              </p:txBody>
            </p:sp>
          </p:grpSp>
          <p:sp>
            <p:nvSpPr>
              <p:cNvPr id="14" name="Rectangle 13"/>
              <p:cNvSpPr/>
              <p:nvPr/>
            </p:nvSpPr>
            <p:spPr>
              <a:xfrm>
                <a:off x="609600" y="1219200"/>
                <a:ext cx="8534400" cy="1384995"/>
              </a:xfrm>
              <a:prstGeom prst="rect">
                <a:avLst/>
              </a:prstGeom>
            </p:spPr>
            <p:txBody>
              <a:bodyPr wrap="square">
                <a:spAutoFit/>
              </a:bodyPr>
              <a:lstStyle/>
              <a:p>
                <a:pPr>
                  <a:buFont typeface="Arial" pitchFamily="34" charset="0"/>
                  <a:buChar char="•"/>
                </a:pPr>
                <a:r>
                  <a:rPr lang="en-US" sz="2800" dirty="0" smtClean="0"/>
                  <a:t> large, dense rock debris drop to the river bottom first</a:t>
                </a:r>
              </a:p>
              <a:p>
                <a:pPr>
                  <a:buFont typeface="Arial" pitchFamily="34" charset="0"/>
                  <a:buChar char="•"/>
                </a:pPr>
                <a:r>
                  <a:rPr lang="en-US" sz="2800" dirty="0" smtClean="0"/>
                  <a:t> smaller, less dense rock debris next </a:t>
                </a:r>
              </a:p>
              <a:p>
                <a:pPr>
                  <a:buFont typeface="Arial" pitchFamily="34" charset="0"/>
                  <a:buChar char="•"/>
                </a:pPr>
                <a:r>
                  <a:rPr lang="en-US" sz="2800" dirty="0" smtClean="0"/>
                  <a:t> very small particles of suspended sediments last</a:t>
                </a:r>
                <a:endParaRPr lang="en-US" sz="2800" dirty="0"/>
              </a:p>
            </p:txBody>
          </p:sp>
        </p:grpSp>
      </p:grpSp>
      <p:pic>
        <p:nvPicPr>
          <p:cNvPr id="24" name="Picture 2"/>
          <p:cNvPicPr>
            <a:picLocks noChangeAspect="1" noChangeArrowheads="1"/>
          </p:cNvPicPr>
          <p:nvPr/>
        </p:nvPicPr>
        <p:blipFill>
          <a:blip r:embed="rId4" cstate="print"/>
          <a:srcRect l="19291" t="21676" r="41178" b="14574"/>
          <a:stretch>
            <a:fillRect/>
          </a:stretch>
        </p:blipFill>
        <p:spPr bwMode="auto">
          <a:xfrm>
            <a:off x="3886200" y="1295400"/>
            <a:ext cx="5181600" cy="4697984"/>
          </a:xfrm>
          <a:prstGeom prst="rect">
            <a:avLst/>
          </a:prstGeom>
          <a:noFill/>
          <a:ln w="50800">
            <a:solidFill>
              <a:schemeClr val="accent1"/>
            </a:solidFill>
            <a:miter lim="800000"/>
            <a:headEnd/>
            <a:tailEnd/>
          </a:ln>
          <a:effectLst/>
        </p:spPr>
      </p:pic>
      <p:sp useBgFill="1">
        <p:nvSpPr>
          <p:cNvPr id="4" name="TextBox 3"/>
          <p:cNvSpPr txBox="1"/>
          <p:nvPr/>
        </p:nvSpPr>
        <p:spPr>
          <a:xfrm>
            <a:off x="0" y="609600"/>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weathered debris toward the oceans</a:t>
            </a:r>
            <a:endParaRPr lang="en-US" sz="3200" b="1" dirty="0">
              <a:effectLst>
                <a:outerShdw dist="50800" dir="7200000" algn="ctr" rotWithShape="0">
                  <a:schemeClr val="bg1"/>
                </a:outerShdw>
              </a:effectLst>
              <a:cs typeface="Arial" pitchFamily="34" charset="0"/>
            </a:endParaRP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3" name="Group 23"/>
          <p:cNvGrpSpPr/>
          <p:nvPr/>
        </p:nvGrpSpPr>
        <p:grpSpPr>
          <a:xfrm>
            <a:off x="0" y="829727"/>
            <a:ext cx="9144000" cy="6181158"/>
            <a:chOff x="0" y="829727"/>
            <a:chExt cx="9144000" cy="6181158"/>
          </a:xfrm>
        </p:grpSpPr>
        <p:sp>
          <p:nvSpPr>
            <p:cNvPr id="6" name="TextBox 3"/>
            <p:cNvSpPr txBox="1">
              <a:spLocks noChangeArrowheads="1"/>
            </p:cNvSpPr>
            <p:nvPr/>
          </p:nvSpPr>
          <p:spPr bwMode="auto">
            <a:xfrm>
              <a:off x="0" y="6349425"/>
              <a:ext cx="9144000" cy="584775"/>
            </a:xfrm>
            <a:prstGeom prst="rect">
              <a:avLst/>
            </a:prstGeom>
            <a:solidFill>
              <a:schemeClr val="bg1"/>
            </a:solidFill>
            <a:ln w="9525">
              <a:noFill/>
              <a:miter lim="800000"/>
              <a:headEnd/>
              <a:tailEnd/>
            </a:ln>
          </p:spPr>
          <p:txBody>
            <a:bodyPr wrap="square">
              <a:spAutoFit/>
            </a:bodyPr>
            <a:lstStyle/>
            <a:p>
              <a:pPr>
                <a:defRPr/>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rPr>
                <a:t>	   How will this impact the Corps of Discovery?  </a:t>
              </a:r>
            </a:p>
          </p:txBody>
        </p:sp>
        <p:sp>
          <p:nvSpPr>
            <p:cNvPr id="9" name="Curved Up Arrow 8"/>
            <p:cNvSpPr/>
            <p:nvPr/>
          </p:nvSpPr>
          <p:spPr>
            <a:xfrm rot="15720000" flipH="1" flipV="1">
              <a:off x="-2577787" y="3511296"/>
              <a:ext cx="6181158" cy="818019"/>
            </a:xfrm>
            <a:prstGeom prst="curvedUpArrow">
              <a:avLst>
                <a:gd name="adj1" fmla="val 34200"/>
                <a:gd name="adj2" fmla="val 85960"/>
                <a:gd name="adj3" fmla="val 39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7" name="Rectangle 26"/>
          <p:cNvSpPr/>
          <p:nvPr/>
        </p:nvSpPr>
        <p:spPr>
          <a:xfrm>
            <a:off x="0" y="1600200"/>
            <a:ext cx="3886200" cy="4555093"/>
          </a:xfrm>
          <a:prstGeom prst="rect">
            <a:avLst/>
          </a:prstGeom>
        </p:spPr>
        <p:txBody>
          <a:bodyPr wrap="square">
            <a:spAutoFit/>
          </a:bodyPr>
          <a:lstStyle/>
          <a:p>
            <a:pPr marL="228600" indent="-228600">
              <a:buFont typeface="Arial" pitchFamily="34" charset="0"/>
              <a:buChar char="•"/>
            </a:pPr>
            <a:r>
              <a:rPr lang="en-US" sz="2800" dirty="0" smtClean="0"/>
              <a:t>UP-STREAM:  near the headwaters, the river bottom should be large sediments: boulders  and cobbles</a:t>
            </a:r>
          </a:p>
          <a:p>
            <a:pPr marL="228600" indent="-228600">
              <a:buFont typeface="Arial" pitchFamily="34" charset="0"/>
              <a:buChar char="•"/>
            </a:pPr>
            <a:r>
              <a:rPr lang="en-US" sz="2800" dirty="0" smtClean="0"/>
              <a:t>DOWN-STREAM:  near mouth of river, the river bottom should be small sediments: gravels, sands, silts</a:t>
            </a:r>
          </a:p>
          <a:p>
            <a:pPr marL="228600" indent="-228600"/>
            <a:endParaRPr lang="en-US" sz="1000" dirty="0" smtClean="0"/>
          </a:p>
        </p:txBody>
      </p:sp>
      <p:sp>
        <p:nvSpPr>
          <p:cNvPr id="29" name="Freeform 28"/>
          <p:cNvSpPr/>
          <p:nvPr/>
        </p:nvSpPr>
        <p:spPr>
          <a:xfrm>
            <a:off x="5110843" y="3227616"/>
            <a:ext cx="1967593" cy="1570263"/>
          </a:xfrm>
          <a:custGeom>
            <a:avLst/>
            <a:gdLst>
              <a:gd name="connsiteX0" fmla="*/ 16328 w 1967593"/>
              <a:gd name="connsiteY0" fmla="*/ 1785258 h 1929493"/>
              <a:gd name="connsiteX1" fmla="*/ 849086 w 1967593"/>
              <a:gd name="connsiteY1" fmla="*/ 1475015 h 1929493"/>
              <a:gd name="connsiteX2" fmla="*/ 1583871 w 1967593"/>
              <a:gd name="connsiteY2" fmla="*/ 952501 h 1929493"/>
              <a:gd name="connsiteX3" fmla="*/ 1665514 w 1967593"/>
              <a:gd name="connsiteY3" fmla="*/ 625929 h 1929493"/>
              <a:gd name="connsiteX4" fmla="*/ 1420586 w 1967593"/>
              <a:gd name="connsiteY4" fmla="*/ 315686 h 1929493"/>
              <a:gd name="connsiteX5" fmla="*/ 1110343 w 1967593"/>
              <a:gd name="connsiteY5" fmla="*/ 54429 h 1929493"/>
              <a:gd name="connsiteX6" fmla="*/ 1257300 w 1967593"/>
              <a:gd name="connsiteY6" fmla="*/ 54429 h 1929493"/>
              <a:gd name="connsiteX7" fmla="*/ 1747157 w 1967593"/>
              <a:gd name="connsiteY7" fmla="*/ 381001 h 1929493"/>
              <a:gd name="connsiteX8" fmla="*/ 1943100 w 1967593"/>
              <a:gd name="connsiteY8" fmla="*/ 756558 h 1929493"/>
              <a:gd name="connsiteX9" fmla="*/ 1779814 w 1967593"/>
              <a:gd name="connsiteY9" fmla="*/ 1164772 h 1929493"/>
              <a:gd name="connsiteX10" fmla="*/ 816428 w 1967593"/>
              <a:gd name="connsiteY10" fmla="*/ 1752601 h 1929493"/>
              <a:gd name="connsiteX11" fmla="*/ 571500 w 1967593"/>
              <a:gd name="connsiteY11" fmla="*/ 1915886 h 1929493"/>
              <a:gd name="connsiteX12" fmla="*/ 0 w 1967593"/>
              <a:gd name="connsiteY12" fmla="*/ 1834244 h 1929493"/>
              <a:gd name="connsiteX0" fmla="*/ 16328 w 1967593"/>
              <a:gd name="connsiteY0" fmla="*/ 1785258 h 1929493"/>
              <a:gd name="connsiteX1" fmla="*/ 849086 w 1967593"/>
              <a:gd name="connsiteY1" fmla="*/ 1475015 h 1929493"/>
              <a:gd name="connsiteX2" fmla="*/ 1583871 w 1967593"/>
              <a:gd name="connsiteY2" fmla="*/ 952501 h 1929493"/>
              <a:gd name="connsiteX3" fmla="*/ 1665514 w 1967593"/>
              <a:gd name="connsiteY3" fmla="*/ 625929 h 1929493"/>
              <a:gd name="connsiteX4" fmla="*/ 1420586 w 1967593"/>
              <a:gd name="connsiteY4" fmla="*/ 315686 h 1929493"/>
              <a:gd name="connsiteX5" fmla="*/ 1110343 w 1967593"/>
              <a:gd name="connsiteY5" fmla="*/ 54429 h 1929493"/>
              <a:gd name="connsiteX6" fmla="*/ 1257300 w 1967593"/>
              <a:gd name="connsiteY6" fmla="*/ 54429 h 1929493"/>
              <a:gd name="connsiteX7" fmla="*/ 1747157 w 1967593"/>
              <a:gd name="connsiteY7" fmla="*/ 381001 h 1929493"/>
              <a:gd name="connsiteX8" fmla="*/ 1943100 w 1967593"/>
              <a:gd name="connsiteY8" fmla="*/ 756558 h 1929493"/>
              <a:gd name="connsiteX9" fmla="*/ 1779814 w 1967593"/>
              <a:gd name="connsiteY9" fmla="*/ 1164772 h 1929493"/>
              <a:gd name="connsiteX10" fmla="*/ 816428 w 1967593"/>
              <a:gd name="connsiteY10" fmla="*/ 1752601 h 1929493"/>
              <a:gd name="connsiteX11" fmla="*/ 571500 w 1967593"/>
              <a:gd name="connsiteY11" fmla="*/ 1915886 h 1929493"/>
              <a:gd name="connsiteX12" fmla="*/ 0 w 1967593"/>
              <a:gd name="connsiteY12" fmla="*/ 1834244 h 1929493"/>
              <a:gd name="connsiteX13" fmla="*/ 16328 w 1967593"/>
              <a:gd name="connsiteY13" fmla="*/ 1785258 h 1929493"/>
              <a:gd name="connsiteX0" fmla="*/ 16328 w 1967593"/>
              <a:gd name="connsiteY0" fmla="*/ 1741715 h 1885950"/>
              <a:gd name="connsiteX1" fmla="*/ 849086 w 1967593"/>
              <a:gd name="connsiteY1" fmla="*/ 1431472 h 1885950"/>
              <a:gd name="connsiteX2" fmla="*/ 1583871 w 1967593"/>
              <a:gd name="connsiteY2" fmla="*/ 908958 h 1885950"/>
              <a:gd name="connsiteX3" fmla="*/ 1665514 w 1967593"/>
              <a:gd name="connsiteY3" fmla="*/ 582386 h 1885950"/>
              <a:gd name="connsiteX4" fmla="*/ 1420586 w 1967593"/>
              <a:gd name="connsiteY4" fmla="*/ 272143 h 1885950"/>
              <a:gd name="connsiteX5" fmla="*/ 1257300 w 1967593"/>
              <a:gd name="connsiteY5" fmla="*/ 10886 h 1885950"/>
              <a:gd name="connsiteX6" fmla="*/ 1747157 w 1967593"/>
              <a:gd name="connsiteY6" fmla="*/ 337458 h 1885950"/>
              <a:gd name="connsiteX7" fmla="*/ 1943100 w 1967593"/>
              <a:gd name="connsiteY7" fmla="*/ 713015 h 1885950"/>
              <a:gd name="connsiteX8" fmla="*/ 1779814 w 1967593"/>
              <a:gd name="connsiteY8" fmla="*/ 1121229 h 1885950"/>
              <a:gd name="connsiteX9" fmla="*/ 816428 w 1967593"/>
              <a:gd name="connsiteY9" fmla="*/ 1709058 h 1885950"/>
              <a:gd name="connsiteX10" fmla="*/ 571500 w 1967593"/>
              <a:gd name="connsiteY10" fmla="*/ 1872343 h 1885950"/>
              <a:gd name="connsiteX11" fmla="*/ 0 w 1967593"/>
              <a:gd name="connsiteY11" fmla="*/ 1790701 h 1885950"/>
              <a:gd name="connsiteX12" fmla="*/ 16328 w 1967593"/>
              <a:gd name="connsiteY12" fmla="*/ 1741715 h 1885950"/>
              <a:gd name="connsiteX0" fmla="*/ 16328 w 1967593"/>
              <a:gd name="connsiteY0" fmla="*/ 1510393 h 1654628"/>
              <a:gd name="connsiteX1" fmla="*/ 849086 w 1967593"/>
              <a:gd name="connsiteY1" fmla="*/ 1200150 h 1654628"/>
              <a:gd name="connsiteX2" fmla="*/ 1583871 w 1967593"/>
              <a:gd name="connsiteY2" fmla="*/ 677636 h 1654628"/>
              <a:gd name="connsiteX3" fmla="*/ 1665514 w 1967593"/>
              <a:gd name="connsiteY3" fmla="*/ 351064 h 1654628"/>
              <a:gd name="connsiteX4" fmla="*/ 1420586 w 1967593"/>
              <a:gd name="connsiteY4" fmla="*/ 40821 h 1654628"/>
              <a:gd name="connsiteX5" fmla="*/ 1747157 w 1967593"/>
              <a:gd name="connsiteY5" fmla="*/ 106136 h 1654628"/>
              <a:gd name="connsiteX6" fmla="*/ 1943100 w 1967593"/>
              <a:gd name="connsiteY6" fmla="*/ 481693 h 1654628"/>
              <a:gd name="connsiteX7" fmla="*/ 1779814 w 1967593"/>
              <a:gd name="connsiteY7" fmla="*/ 889907 h 1654628"/>
              <a:gd name="connsiteX8" fmla="*/ 816428 w 1967593"/>
              <a:gd name="connsiteY8" fmla="*/ 1477736 h 1654628"/>
              <a:gd name="connsiteX9" fmla="*/ 571500 w 1967593"/>
              <a:gd name="connsiteY9" fmla="*/ 1641021 h 1654628"/>
              <a:gd name="connsiteX10" fmla="*/ 0 w 1967593"/>
              <a:gd name="connsiteY10" fmla="*/ 1559379 h 1654628"/>
              <a:gd name="connsiteX11" fmla="*/ 16328 w 1967593"/>
              <a:gd name="connsiteY11" fmla="*/ 1510393 h 1654628"/>
              <a:gd name="connsiteX0" fmla="*/ 16328 w 1967593"/>
              <a:gd name="connsiteY0" fmla="*/ 1426028 h 1570263"/>
              <a:gd name="connsiteX1" fmla="*/ 849086 w 1967593"/>
              <a:gd name="connsiteY1" fmla="*/ 1115785 h 1570263"/>
              <a:gd name="connsiteX2" fmla="*/ 1583871 w 1967593"/>
              <a:gd name="connsiteY2" fmla="*/ 593271 h 1570263"/>
              <a:gd name="connsiteX3" fmla="*/ 1665514 w 1967593"/>
              <a:gd name="connsiteY3" fmla="*/ 266699 h 1570263"/>
              <a:gd name="connsiteX4" fmla="*/ 1747157 w 1967593"/>
              <a:gd name="connsiteY4" fmla="*/ 21771 h 1570263"/>
              <a:gd name="connsiteX5" fmla="*/ 1943100 w 1967593"/>
              <a:gd name="connsiteY5" fmla="*/ 397328 h 1570263"/>
              <a:gd name="connsiteX6" fmla="*/ 1779814 w 1967593"/>
              <a:gd name="connsiteY6" fmla="*/ 805542 h 1570263"/>
              <a:gd name="connsiteX7" fmla="*/ 816428 w 1967593"/>
              <a:gd name="connsiteY7" fmla="*/ 1393371 h 1570263"/>
              <a:gd name="connsiteX8" fmla="*/ 571500 w 1967593"/>
              <a:gd name="connsiteY8" fmla="*/ 1556656 h 1570263"/>
              <a:gd name="connsiteX9" fmla="*/ 0 w 1967593"/>
              <a:gd name="connsiteY9" fmla="*/ 1475014 h 1570263"/>
              <a:gd name="connsiteX10" fmla="*/ 16328 w 1967593"/>
              <a:gd name="connsiteY10" fmla="*/ 1426028 h 15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593" h="1570263">
                <a:moveTo>
                  <a:pt x="16328" y="1426028"/>
                </a:moveTo>
                <a:cubicBezTo>
                  <a:pt x="302078" y="1340303"/>
                  <a:pt x="587829" y="1254578"/>
                  <a:pt x="849086" y="1115785"/>
                </a:cubicBezTo>
                <a:cubicBezTo>
                  <a:pt x="1110343" y="976992"/>
                  <a:pt x="1447800" y="734785"/>
                  <a:pt x="1583871" y="593271"/>
                </a:cubicBezTo>
                <a:cubicBezTo>
                  <a:pt x="1719942" y="451757"/>
                  <a:pt x="1638300" y="361949"/>
                  <a:pt x="1665514" y="266699"/>
                </a:cubicBezTo>
                <a:cubicBezTo>
                  <a:pt x="1692728" y="171449"/>
                  <a:pt x="1700893" y="0"/>
                  <a:pt x="1747157" y="21771"/>
                </a:cubicBezTo>
                <a:cubicBezTo>
                  <a:pt x="1793421" y="43543"/>
                  <a:pt x="1937657" y="266699"/>
                  <a:pt x="1943100" y="397328"/>
                </a:cubicBezTo>
                <a:cubicBezTo>
                  <a:pt x="1948543" y="527957"/>
                  <a:pt x="1967593" y="639535"/>
                  <a:pt x="1779814" y="805542"/>
                </a:cubicBezTo>
                <a:cubicBezTo>
                  <a:pt x="1592035" y="971549"/>
                  <a:pt x="1017814" y="1268185"/>
                  <a:pt x="816428" y="1393371"/>
                </a:cubicBezTo>
                <a:cubicBezTo>
                  <a:pt x="615042" y="1518557"/>
                  <a:pt x="707571" y="1543049"/>
                  <a:pt x="571500" y="1556656"/>
                </a:cubicBezTo>
                <a:cubicBezTo>
                  <a:pt x="435429" y="1570263"/>
                  <a:pt x="187779" y="1483178"/>
                  <a:pt x="0" y="1475014"/>
                </a:cubicBezTo>
                <a:lnTo>
                  <a:pt x="16328" y="1426028"/>
                </a:lnTo>
                <a:close/>
              </a:path>
            </a:pathLst>
          </a:custGeom>
          <a:blipFill>
            <a:blip r:embed="rId5" cstate="print"/>
            <a:tile tx="0" ty="0" sx="100000" sy="100000" flip="none" algn="tl"/>
          </a:bli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241890" y="1962150"/>
            <a:ext cx="700474" cy="1583765"/>
          </a:xfrm>
          <a:custGeom>
            <a:avLst/>
            <a:gdLst>
              <a:gd name="connsiteX0" fmla="*/ 68036 w 674914"/>
              <a:gd name="connsiteY0" fmla="*/ 1074964 h 1091293"/>
              <a:gd name="connsiteX1" fmla="*/ 2721 w 674914"/>
              <a:gd name="connsiteY1" fmla="*/ 895350 h 1091293"/>
              <a:gd name="connsiteX2" fmla="*/ 84364 w 674914"/>
              <a:gd name="connsiteY2" fmla="*/ 715736 h 1091293"/>
              <a:gd name="connsiteX3" fmla="*/ 361950 w 674914"/>
              <a:gd name="connsiteY3" fmla="*/ 519793 h 1091293"/>
              <a:gd name="connsiteX4" fmla="*/ 541564 w 674914"/>
              <a:gd name="connsiteY4" fmla="*/ 405493 h 1091293"/>
              <a:gd name="connsiteX5" fmla="*/ 557893 w 674914"/>
              <a:gd name="connsiteY5" fmla="*/ 307521 h 1091293"/>
              <a:gd name="connsiteX6" fmla="*/ 361950 w 674914"/>
              <a:gd name="connsiteY6" fmla="*/ 46264 h 1091293"/>
              <a:gd name="connsiteX7" fmla="*/ 427264 w 674914"/>
              <a:gd name="connsiteY7" fmla="*/ 46264 h 1091293"/>
              <a:gd name="connsiteX8" fmla="*/ 639536 w 674914"/>
              <a:gd name="connsiteY8" fmla="*/ 323850 h 1091293"/>
              <a:gd name="connsiteX9" fmla="*/ 623207 w 674914"/>
              <a:gd name="connsiteY9" fmla="*/ 552450 h 1091293"/>
              <a:gd name="connsiteX10" fmla="*/ 329293 w 674914"/>
              <a:gd name="connsiteY10" fmla="*/ 683079 h 1091293"/>
              <a:gd name="connsiteX11" fmla="*/ 68036 w 674914"/>
              <a:gd name="connsiteY11" fmla="*/ 846364 h 1091293"/>
              <a:gd name="connsiteX12" fmla="*/ 263979 w 674914"/>
              <a:gd name="connsiteY12" fmla="*/ 1091293 h 1091293"/>
              <a:gd name="connsiteX0" fmla="*/ 68036 w 721179"/>
              <a:gd name="connsiteY0" fmla="*/ 1074964 h 1548493"/>
              <a:gd name="connsiteX1" fmla="*/ 2721 w 721179"/>
              <a:gd name="connsiteY1" fmla="*/ 895350 h 1548493"/>
              <a:gd name="connsiteX2" fmla="*/ 84364 w 721179"/>
              <a:gd name="connsiteY2" fmla="*/ 715736 h 1548493"/>
              <a:gd name="connsiteX3" fmla="*/ 361950 w 721179"/>
              <a:gd name="connsiteY3" fmla="*/ 519793 h 1548493"/>
              <a:gd name="connsiteX4" fmla="*/ 541564 w 721179"/>
              <a:gd name="connsiteY4" fmla="*/ 405493 h 1548493"/>
              <a:gd name="connsiteX5" fmla="*/ 557893 w 721179"/>
              <a:gd name="connsiteY5" fmla="*/ 307521 h 1548493"/>
              <a:gd name="connsiteX6" fmla="*/ 361950 w 721179"/>
              <a:gd name="connsiteY6" fmla="*/ 46264 h 1548493"/>
              <a:gd name="connsiteX7" fmla="*/ 427264 w 721179"/>
              <a:gd name="connsiteY7" fmla="*/ 46264 h 1548493"/>
              <a:gd name="connsiteX8" fmla="*/ 639536 w 721179"/>
              <a:gd name="connsiteY8" fmla="*/ 323850 h 1548493"/>
              <a:gd name="connsiteX9" fmla="*/ 623207 w 721179"/>
              <a:gd name="connsiteY9" fmla="*/ 552450 h 1548493"/>
              <a:gd name="connsiteX10" fmla="*/ 329293 w 721179"/>
              <a:gd name="connsiteY10" fmla="*/ 683079 h 1548493"/>
              <a:gd name="connsiteX11" fmla="*/ 68036 w 721179"/>
              <a:gd name="connsiteY11" fmla="*/ 846364 h 1548493"/>
              <a:gd name="connsiteX12" fmla="*/ 721179 w 721179"/>
              <a:gd name="connsiteY12" fmla="*/ 1548493 h 1548493"/>
              <a:gd name="connsiteX0" fmla="*/ 68036 w 721179"/>
              <a:gd name="connsiteY0" fmla="*/ 1074964 h 1548493"/>
              <a:gd name="connsiteX1" fmla="*/ 2721 w 721179"/>
              <a:gd name="connsiteY1" fmla="*/ 895350 h 1548493"/>
              <a:gd name="connsiteX2" fmla="*/ 84364 w 721179"/>
              <a:gd name="connsiteY2" fmla="*/ 715736 h 1548493"/>
              <a:gd name="connsiteX3" fmla="*/ 361950 w 721179"/>
              <a:gd name="connsiteY3" fmla="*/ 519793 h 1548493"/>
              <a:gd name="connsiteX4" fmla="*/ 541564 w 721179"/>
              <a:gd name="connsiteY4" fmla="*/ 405493 h 1548493"/>
              <a:gd name="connsiteX5" fmla="*/ 557893 w 721179"/>
              <a:gd name="connsiteY5" fmla="*/ 307521 h 1548493"/>
              <a:gd name="connsiteX6" fmla="*/ 361950 w 721179"/>
              <a:gd name="connsiteY6" fmla="*/ 46264 h 1548493"/>
              <a:gd name="connsiteX7" fmla="*/ 427264 w 721179"/>
              <a:gd name="connsiteY7" fmla="*/ 46264 h 1548493"/>
              <a:gd name="connsiteX8" fmla="*/ 639536 w 721179"/>
              <a:gd name="connsiteY8" fmla="*/ 323850 h 1548493"/>
              <a:gd name="connsiteX9" fmla="*/ 623207 w 721179"/>
              <a:gd name="connsiteY9" fmla="*/ 552450 h 1548493"/>
              <a:gd name="connsiteX10" fmla="*/ 329293 w 721179"/>
              <a:gd name="connsiteY10" fmla="*/ 683079 h 1548493"/>
              <a:gd name="connsiteX11" fmla="*/ 601436 w 721179"/>
              <a:gd name="connsiteY11" fmla="*/ 1303564 h 1548493"/>
              <a:gd name="connsiteX12" fmla="*/ 721179 w 721179"/>
              <a:gd name="connsiteY12" fmla="*/ 1548493 h 1548493"/>
              <a:gd name="connsiteX0" fmla="*/ 68036 w 721179"/>
              <a:gd name="connsiteY0" fmla="*/ 1074964 h 1548493"/>
              <a:gd name="connsiteX1" fmla="*/ 2721 w 721179"/>
              <a:gd name="connsiteY1" fmla="*/ 895350 h 1548493"/>
              <a:gd name="connsiteX2" fmla="*/ 84364 w 721179"/>
              <a:gd name="connsiteY2" fmla="*/ 715736 h 1548493"/>
              <a:gd name="connsiteX3" fmla="*/ 361950 w 721179"/>
              <a:gd name="connsiteY3" fmla="*/ 519793 h 1548493"/>
              <a:gd name="connsiteX4" fmla="*/ 541564 w 721179"/>
              <a:gd name="connsiteY4" fmla="*/ 405493 h 1548493"/>
              <a:gd name="connsiteX5" fmla="*/ 557893 w 721179"/>
              <a:gd name="connsiteY5" fmla="*/ 307521 h 1548493"/>
              <a:gd name="connsiteX6" fmla="*/ 361950 w 721179"/>
              <a:gd name="connsiteY6" fmla="*/ 46264 h 1548493"/>
              <a:gd name="connsiteX7" fmla="*/ 427264 w 721179"/>
              <a:gd name="connsiteY7" fmla="*/ 46264 h 1548493"/>
              <a:gd name="connsiteX8" fmla="*/ 639536 w 721179"/>
              <a:gd name="connsiteY8" fmla="*/ 323850 h 1548493"/>
              <a:gd name="connsiteX9" fmla="*/ 623207 w 721179"/>
              <a:gd name="connsiteY9" fmla="*/ 552450 h 1548493"/>
              <a:gd name="connsiteX10" fmla="*/ 329293 w 721179"/>
              <a:gd name="connsiteY10" fmla="*/ 683079 h 1548493"/>
              <a:gd name="connsiteX11" fmla="*/ 601436 w 721179"/>
              <a:gd name="connsiteY11" fmla="*/ 1303564 h 1548493"/>
              <a:gd name="connsiteX12" fmla="*/ 721179 w 721179"/>
              <a:gd name="connsiteY12" fmla="*/ 1548493 h 1548493"/>
              <a:gd name="connsiteX0" fmla="*/ 68036 w 721179"/>
              <a:gd name="connsiteY0" fmla="*/ 1074964 h 1548493"/>
              <a:gd name="connsiteX1" fmla="*/ 2721 w 721179"/>
              <a:gd name="connsiteY1" fmla="*/ 895350 h 1548493"/>
              <a:gd name="connsiteX2" fmla="*/ 84364 w 721179"/>
              <a:gd name="connsiteY2" fmla="*/ 715736 h 1548493"/>
              <a:gd name="connsiteX3" fmla="*/ 361950 w 721179"/>
              <a:gd name="connsiteY3" fmla="*/ 519793 h 1548493"/>
              <a:gd name="connsiteX4" fmla="*/ 541564 w 721179"/>
              <a:gd name="connsiteY4" fmla="*/ 405493 h 1548493"/>
              <a:gd name="connsiteX5" fmla="*/ 557893 w 721179"/>
              <a:gd name="connsiteY5" fmla="*/ 307521 h 1548493"/>
              <a:gd name="connsiteX6" fmla="*/ 361950 w 721179"/>
              <a:gd name="connsiteY6" fmla="*/ 46264 h 1548493"/>
              <a:gd name="connsiteX7" fmla="*/ 427264 w 721179"/>
              <a:gd name="connsiteY7" fmla="*/ 46264 h 1548493"/>
              <a:gd name="connsiteX8" fmla="*/ 639536 w 721179"/>
              <a:gd name="connsiteY8" fmla="*/ 323850 h 1548493"/>
              <a:gd name="connsiteX9" fmla="*/ 623207 w 721179"/>
              <a:gd name="connsiteY9" fmla="*/ 552450 h 1548493"/>
              <a:gd name="connsiteX10" fmla="*/ 329293 w 721179"/>
              <a:gd name="connsiteY10" fmla="*/ 683079 h 1548493"/>
              <a:gd name="connsiteX11" fmla="*/ 601436 w 721179"/>
              <a:gd name="connsiteY11" fmla="*/ 1303564 h 1548493"/>
              <a:gd name="connsiteX12" fmla="*/ 721179 w 721179"/>
              <a:gd name="connsiteY12" fmla="*/ 1548493 h 1548493"/>
              <a:gd name="connsiteX0" fmla="*/ 136873 w 790016"/>
              <a:gd name="connsiteY0" fmla="*/ 1074964 h 1560179"/>
              <a:gd name="connsiteX1" fmla="*/ 582547 w 790016"/>
              <a:gd name="connsiteY1" fmla="*/ 1530243 h 1560179"/>
              <a:gd name="connsiteX2" fmla="*/ 71558 w 790016"/>
              <a:gd name="connsiteY2" fmla="*/ 895350 h 1560179"/>
              <a:gd name="connsiteX3" fmla="*/ 153201 w 790016"/>
              <a:gd name="connsiteY3" fmla="*/ 715736 h 1560179"/>
              <a:gd name="connsiteX4" fmla="*/ 430787 w 790016"/>
              <a:gd name="connsiteY4" fmla="*/ 519793 h 1560179"/>
              <a:gd name="connsiteX5" fmla="*/ 610401 w 790016"/>
              <a:gd name="connsiteY5" fmla="*/ 405493 h 1560179"/>
              <a:gd name="connsiteX6" fmla="*/ 626730 w 790016"/>
              <a:gd name="connsiteY6" fmla="*/ 307521 h 1560179"/>
              <a:gd name="connsiteX7" fmla="*/ 430787 w 790016"/>
              <a:gd name="connsiteY7" fmla="*/ 46264 h 1560179"/>
              <a:gd name="connsiteX8" fmla="*/ 496101 w 790016"/>
              <a:gd name="connsiteY8" fmla="*/ 46264 h 1560179"/>
              <a:gd name="connsiteX9" fmla="*/ 708373 w 790016"/>
              <a:gd name="connsiteY9" fmla="*/ 323850 h 1560179"/>
              <a:gd name="connsiteX10" fmla="*/ 692044 w 790016"/>
              <a:gd name="connsiteY10" fmla="*/ 552450 h 1560179"/>
              <a:gd name="connsiteX11" fmla="*/ 398130 w 790016"/>
              <a:gd name="connsiteY11" fmla="*/ 683079 h 1560179"/>
              <a:gd name="connsiteX12" fmla="*/ 670273 w 790016"/>
              <a:gd name="connsiteY12" fmla="*/ 1303564 h 1560179"/>
              <a:gd name="connsiteX13" fmla="*/ 790016 w 790016"/>
              <a:gd name="connsiteY13" fmla="*/ 1548493 h 1560179"/>
              <a:gd name="connsiteX0" fmla="*/ 582547 w 790016"/>
              <a:gd name="connsiteY0" fmla="*/ 1530243 h 1548493"/>
              <a:gd name="connsiteX1" fmla="*/ 71558 w 790016"/>
              <a:gd name="connsiteY1" fmla="*/ 895350 h 1548493"/>
              <a:gd name="connsiteX2" fmla="*/ 153201 w 790016"/>
              <a:gd name="connsiteY2" fmla="*/ 715736 h 1548493"/>
              <a:gd name="connsiteX3" fmla="*/ 430787 w 790016"/>
              <a:gd name="connsiteY3" fmla="*/ 519793 h 1548493"/>
              <a:gd name="connsiteX4" fmla="*/ 610401 w 790016"/>
              <a:gd name="connsiteY4" fmla="*/ 405493 h 1548493"/>
              <a:gd name="connsiteX5" fmla="*/ 626730 w 790016"/>
              <a:gd name="connsiteY5" fmla="*/ 307521 h 1548493"/>
              <a:gd name="connsiteX6" fmla="*/ 430787 w 790016"/>
              <a:gd name="connsiteY6" fmla="*/ 46264 h 1548493"/>
              <a:gd name="connsiteX7" fmla="*/ 496101 w 790016"/>
              <a:gd name="connsiteY7" fmla="*/ 46264 h 1548493"/>
              <a:gd name="connsiteX8" fmla="*/ 708373 w 790016"/>
              <a:gd name="connsiteY8" fmla="*/ 323850 h 1548493"/>
              <a:gd name="connsiteX9" fmla="*/ 692044 w 790016"/>
              <a:gd name="connsiteY9" fmla="*/ 552450 h 1548493"/>
              <a:gd name="connsiteX10" fmla="*/ 398130 w 790016"/>
              <a:gd name="connsiteY10" fmla="*/ 683079 h 1548493"/>
              <a:gd name="connsiteX11" fmla="*/ 670273 w 790016"/>
              <a:gd name="connsiteY11" fmla="*/ 1303564 h 1548493"/>
              <a:gd name="connsiteX12" fmla="*/ 790016 w 790016"/>
              <a:gd name="connsiteY12" fmla="*/ 1548493 h 1548493"/>
              <a:gd name="connsiteX0" fmla="*/ 578064 w 785533"/>
              <a:gd name="connsiteY0" fmla="*/ 1530243 h 1609164"/>
              <a:gd name="connsiteX1" fmla="*/ 551170 w 785533"/>
              <a:gd name="connsiteY1" fmla="*/ 1503349 h 1609164"/>
              <a:gd name="connsiteX2" fmla="*/ 67075 w 785533"/>
              <a:gd name="connsiteY2" fmla="*/ 895350 h 1609164"/>
              <a:gd name="connsiteX3" fmla="*/ 148718 w 785533"/>
              <a:gd name="connsiteY3" fmla="*/ 715736 h 1609164"/>
              <a:gd name="connsiteX4" fmla="*/ 426304 w 785533"/>
              <a:gd name="connsiteY4" fmla="*/ 519793 h 1609164"/>
              <a:gd name="connsiteX5" fmla="*/ 605918 w 785533"/>
              <a:gd name="connsiteY5" fmla="*/ 405493 h 1609164"/>
              <a:gd name="connsiteX6" fmla="*/ 622247 w 785533"/>
              <a:gd name="connsiteY6" fmla="*/ 307521 h 1609164"/>
              <a:gd name="connsiteX7" fmla="*/ 426304 w 785533"/>
              <a:gd name="connsiteY7" fmla="*/ 46264 h 1609164"/>
              <a:gd name="connsiteX8" fmla="*/ 491618 w 785533"/>
              <a:gd name="connsiteY8" fmla="*/ 46264 h 1609164"/>
              <a:gd name="connsiteX9" fmla="*/ 703890 w 785533"/>
              <a:gd name="connsiteY9" fmla="*/ 323850 h 1609164"/>
              <a:gd name="connsiteX10" fmla="*/ 687561 w 785533"/>
              <a:gd name="connsiteY10" fmla="*/ 552450 h 1609164"/>
              <a:gd name="connsiteX11" fmla="*/ 393647 w 785533"/>
              <a:gd name="connsiteY11" fmla="*/ 683079 h 1609164"/>
              <a:gd name="connsiteX12" fmla="*/ 665790 w 785533"/>
              <a:gd name="connsiteY12" fmla="*/ 1303564 h 1609164"/>
              <a:gd name="connsiteX13" fmla="*/ 785533 w 785533"/>
              <a:gd name="connsiteY13" fmla="*/ 1548493 h 1609164"/>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683079 h 1583765"/>
              <a:gd name="connsiteX12" fmla="*/ 589590 w 709333"/>
              <a:gd name="connsiteY12" fmla="*/ 1303564 h 1583765"/>
              <a:gd name="connsiteX13" fmla="*/ 709333 w 709333"/>
              <a:gd name="connsiteY13" fmla="*/ 1548493 h 1583765"/>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683079 h 1583765"/>
              <a:gd name="connsiteX12" fmla="*/ 589590 w 709333"/>
              <a:gd name="connsiteY12" fmla="*/ 1303564 h 1583765"/>
              <a:gd name="connsiteX13" fmla="*/ 709333 w 709333"/>
              <a:gd name="connsiteY13" fmla="*/ 1548493 h 1583765"/>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911679 h 1583765"/>
              <a:gd name="connsiteX12" fmla="*/ 589590 w 709333"/>
              <a:gd name="connsiteY12" fmla="*/ 1303564 h 1583765"/>
              <a:gd name="connsiteX13" fmla="*/ 709333 w 709333"/>
              <a:gd name="connsiteY13" fmla="*/ 1548493 h 1583765"/>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911679 h 1583765"/>
              <a:gd name="connsiteX12" fmla="*/ 589590 w 709333"/>
              <a:gd name="connsiteY12" fmla="*/ 1303564 h 1583765"/>
              <a:gd name="connsiteX13" fmla="*/ 709333 w 709333"/>
              <a:gd name="connsiteY13" fmla="*/ 1548493 h 1583765"/>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835479 h 1583765"/>
              <a:gd name="connsiteX12" fmla="*/ 589590 w 709333"/>
              <a:gd name="connsiteY12" fmla="*/ 1303564 h 1583765"/>
              <a:gd name="connsiteX13" fmla="*/ 709333 w 709333"/>
              <a:gd name="connsiteY13" fmla="*/ 1548493 h 1583765"/>
              <a:gd name="connsiteX0" fmla="*/ 501864 w 709333"/>
              <a:gd name="connsiteY0" fmla="*/ 1530243 h 1583765"/>
              <a:gd name="connsiteX1" fmla="*/ 474970 w 709333"/>
              <a:gd name="connsiteY1" fmla="*/ 1503349 h 1583765"/>
              <a:gd name="connsiteX2" fmla="*/ 67075 w 709333"/>
              <a:gd name="connsiteY2" fmla="*/ 1047750 h 1583765"/>
              <a:gd name="connsiteX3" fmla="*/ 72518 w 709333"/>
              <a:gd name="connsiteY3" fmla="*/ 715736 h 1583765"/>
              <a:gd name="connsiteX4" fmla="*/ 350104 w 709333"/>
              <a:gd name="connsiteY4" fmla="*/ 519793 h 1583765"/>
              <a:gd name="connsiteX5" fmla="*/ 529718 w 709333"/>
              <a:gd name="connsiteY5" fmla="*/ 405493 h 1583765"/>
              <a:gd name="connsiteX6" fmla="*/ 546047 w 709333"/>
              <a:gd name="connsiteY6" fmla="*/ 307521 h 1583765"/>
              <a:gd name="connsiteX7" fmla="*/ 350104 w 709333"/>
              <a:gd name="connsiteY7" fmla="*/ 46264 h 1583765"/>
              <a:gd name="connsiteX8" fmla="*/ 415418 w 709333"/>
              <a:gd name="connsiteY8" fmla="*/ 46264 h 1583765"/>
              <a:gd name="connsiteX9" fmla="*/ 627690 w 709333"/>
              <a:gd name="connsiteY9" fmla="*/ 323850 h 1583765"/>
              <a:gd name="connsiteX10" fmla="*/ 611361 w 709333"/>
              <a:gd name="connsiteY10" fmla="*/ 552450 h 1583765"/>
              <a:gd name="connsiteX11" fmla="*/ 317447 w 709333"/>
              <a:gd name="connsiteY11" fmla="*/ 835479 h 1583765"/>
              <a:gd name="connsiteX12" fmla="*/ 589590 w 709333"/>
              <a:gd name="connsiteY12" fmla="*/ 1303564 h 1583765"/>
              <a:gd name="connsiteX13" fmla="*/ 709333 w 709333"/>
              <a:gd name="connsiteY13" fmla="*/ 1548493 h 1583765"/>
              <a:gd name="connsiteX0" fmla="*/ 501864 w 785533"/>
              <a:gd name="connsiteY0" fmla="*/ 1530243 h 1583765"/>
              <a:gd name="connsiteX1" fmla="*/ 474970 w 785533"/>
              <a:gd name="connsiteY1" fmla="*/ 1503349 h 1583765"/>
              <a:gd name="connsiteX2" fmla="*/ 67075 w 785533"/>
              <a:gd name="connsiteY2" fmla="*/ 1047750 h 1583765"/>
              <a:gd name="connsiteX3" fmla="*/ 72518 w 785533"/>
              <a:gd name="connsiteY3" fmla="*/ 715736 h 1583765"/>
              <a:gd name="connsiteX4" fmla="*/ 350104 w 785533"/>
              <a:gd name="connsiteY4" fmla="*/ 519793 h 1583765"/>
              <a:gd name="connsiteX5" fmla="*/ 529718 w 785533"/>
              <a:gd name="connsiteY5" fmla="*/ 405493 h 1583765"/>
              <a:gd name="connsiteX6" fmla="*/ 546047 w 785533"/>
              <a:gd name="connsiteY6" fmla="*/ 307521 h 1583765"/>
              <a:gd name="connsiteX7" fmla="*/ 350104 w 785533"/>
              <a:gd name="connsiteY7" fmla="*/ 46264 h 1583765"/>
              <a:gd name="connsiteX8" fmla="*/ 415418 w 785533"/>
              <a:gd name="connsiteY8" fmla="*/ 46264 h 1583765"/>
              <a:gd name="connsiteX9" fmla="*/ 627690 w 785533"/>
              <a:gd name="connsiteY9" fmla="*/ 323850 h 1583765"/>
              <a:gd name="connsiteX10" fmla="*/ 611361 w 785533"/>
              <a:gd name="connsiteY10" fmla="*/ 552450 h 1583765"/>
              <a:gd name="connsiteX11" fmla="*/ 317447 w 785533"/>
              <a:gd name="connsiteY11" fmla="*/ 835479 h 1583765"/>
              <a:gd name="connsiteX12" fmla="*/ 589590 w 785533"/>
              <a:gd name="connsiteY12" fmla="*/ 1303564 h 1583765"/>
              <a:gd name="connsiteX13" fmla="*/ 785533 w 785533"/>
              <a:gd name="connsiteY13" fmla="*/ 1548493 h 1583765"/>
              <a:gd name="connsiteX0" fmla="*/ 501864 w 785533"/>
              <a:gd name="connsiteY0" fmla="*/ 1530243 h 1583765"/>
              <a:gd name="connsiteX1" fmla="*/ 474970 w 785533"/>
              <a:gd name="connsiteY1" fmla="*/ 1503349 h 1583765"/>
              <a:gd name="connsiteX2" fmla="*/ 67075 w 785533"/>
              <a:gd name="connsiteY2" fmla="*/ 1047750 h 1583765"/>
              <a:gd name="connsiteX3" fmla="*/ 72518 w 785533"/>
              <a:gd name="connsiteY3" fmla="*/ 715736 h 1583765"/>
              <a:gd name="connsiteX4" fmla="*/ 350104 w 785533"/>
              <a:gd name="connsiteY4" fmla="*/ 519793 h 1583765"/>
              <a:gd name="connsiteX5" fmla="*/ 529718 w 785533"/>
              <a:gd name="connsiteY5" fmla="*/ 405493 h 1583765"/>
              <a:gd name="connsiteX6" fmla="*/ 546047 w 785533"/>
              <a:gd name="connsiteY6" fmla="*/ 307521 h 1583765"/>
              <a:gd name="connsiteX7" fmla="*/ 350104 w 785533"/>
              <a:gd name="connsiteY7" fmla="*/ 46264 h 1583765"/>
              <a:gd name="connsiteX8" fmla="*/ 415418 w 785533"/>
              <a:gd name="connsiteY8" fmla="*/ 46264 h 1583765"/>
              <a:gd name="connsiteX9" fmla="*/ 627690 w 785533"/>
              <a:gd name="connsiteY9" fmla="*/ 323850 h 1583765"/>
              <a:gd name="connsiteX10" fmla="*/ 611361 w 785533"/>
              <a:gd name="connsiteY10" fmla="*/ 552450 h 1583765"/>
              <a:gd name="connsiteX11" fmla="*/ 317447 w 785533"/>
              <a:gd name="connsiteY11" fmla="*/ 835479 h 1583765"/>
              <a:gd name="connsiteX12" fmla="*/ 589590 w 785533"/>
              <a:gd name="connsiteY12" fmla="*/ 1303564 h 1583765"/>
              <a:gd name="connsiteX13" fmla="*/ 785533 w 785533"/>
              <a:gd name="connsiteY13" fmla="*/ 1548493 h 1583765"/>
              <a:gd name="connsiteX0" fmla="*/ 501864 w 785533"/>
              <a:gd name="connsiteY0" fmla="*/ 1530243 h 1583765"/>
              <a:gd name="connsiteX1" fmla="*/ 474970 w 785533"/>
              <a:gd name="connsiteY1" fmla="*/ 1503349 h 1583765"/>
              <a:gd name="connsiteX2" fmla="*/ 67075 w 785533"/>
              <a:gd name="connsiteY2" fmla="*/ 1047750 h 1583765"/>
              <a:gd name="connsiteX3" fmla="*/ 72518 w 785533"/>
              <a:gd name="connsiteY3" fmla="*/ 715736 h 1583765"/>
              <a:gd name="connsiteX4" fmla="*/ 350104 w 785533"/>
              <a:gd name="connsiteY4" fmla="*/ 519793 h 1583765"/>
              <a:gd name="connsiteX5" fmla="*/ 529718 w 785533"/>
              <a:gd name="connsiteY5" fmla="*/ 405493 h 1583765"/>
              <a:gd name="connsiteX6" fmla="*/ 546047 w 785533"/>
              <a:gd name="connsiteY6" fmla="*/ 307521 h 1583765"/>
              <a:gd name="connsiteX7" fmla="*/ 350104 w 785533"/>
              <a:gd name="connsiteY7" fmla="*/ 46264 h 1583765"/>
              <a:gd name="connsiteX8" fmla="*/ 415418 w 785533"/>
              <a:gd name="connsiteY8" fmla="*/ 46264 h 1583765"/>
              <a:gd name="connsiteX9" fmla="*/ 627690 w 785533"/>
              <a:gd name="connsiteY9" fmla="*/ 323850 h 1583765"/>
              <a:gd name="connsiteX10" fmla="*/ 611361 w 785533"/>
              <a:gd name="connsiteY10" fmla="*/ 552450 h 1583765"/>
              <a:gd name="connsiteX11" fmla="*/ 317447 w 785533"/>
              <a:gd name="connsiteY11" fmla="*/ 835479 h 1583765"/>
              <a:gd name="connsiteX12" fmla="*/ 589590 w 785533"/>
              <a:gd name="connsiteY12" fmla="*/ 1303564 h 1583765"/>
              <a:gd name="connsiteX13" fmla="*/ 785533 w 785533"/>
              <a:gd name="connsiteY13" fmla="*/ 1548493 h 1583765"/>
              <a:gd name="connsiteX0" fmla="*/ 539270 w 822939"/>
              <a:gd name="connsiteY0" fmla="*/ 1530243 h 1583765"/>
              <a:gd name="connsiteX1" fmla="*/ 512376 w 822939"/>
              <a:gd name="connsiteY1" fmla="*/ 1503349 h 1583765"/>
              <a:gd name="connsiteX2" fmla="*/ 104481 w 822939"/>
              <a:gd name="connsiteY2" fmla="*/ 1047750 h 1583765"/>
              <a:gd name="connsiteX3" fmla="*/ 109924 w 822939"/>
              <a:gd name="connsiteY3" fmla="*/ 715736 h 1583765"/>
              <a:gd name="connsiteX4" fmla="*/ 387510 w 822939"/>
              <a:gd name="connsiteY4" fmla="*/ 519793 h 1583765"/>
              <a:gd name="connsiteX5" fmla="*/ 567124 w 822939"/>
              <a:gd name="connsiteY5" fmla="*/ 405493 h 1583765"/>
              <a:gd name="connsiteX6" fmla="*/ 583453 w 822939"/>
              <a:gd name="connsiteY6" fmla="*/ 307521 h 1583765"/>
              <a:gd name="connsiteX7" fmla="*/ 387510 w 822939"/>
              <a:gd name="connsiteY7" fmla="*/ 46264 h 1583765"/>
              <a:gd name="connsiteX8" fmla="*/ 452824 w 822939"/>
              <a:gd name="connsiteY8" fmla="*/ 46264 h 1583765"/>
              <a:gd name="connsiteX9" fmla="*/ 665096 w 822939"/>
              <a:gd name="connsiteY9" fmla="*/ 323850 h 1583765"/>
              <a:gd name="connsiteX10" fmla="*/ 648767 w 822939"/>
              <a:gd name="connsiteY10" fmla="*/ 552450 h 1583765"/>
              <a:gd name="connsiteX11" fmla="*/ 354853 w 822939"/>
              <a:gd name="connsiteY11" fmla="*/ 835479 h 1583765"/>
              <a:gd name="connsiteX12" fmla="*/ 626996 w 822939"/>
              <a:gd name="connsiteY12" fmla="*/ 1303564 h 1583765"/>
              <a:gd name="connsiteX13" fmla="*/ 822939 w 822939"/>
              <a:gd name="connsiteY13" fmla="*/ 1548493 h 1583765"/>
              <a:gd name="connsiteX0" fmla="*/ 539270 w 700474"/>
              <a:gd name="connsiteY0" fmla="*/ 1530243 h 1583765"/>
              <a:gd name="connsiteX1" fmla="*/ 512376 w 700474"/>
              <a:gd name="connsiteY1" fmla="*/ 1503349 h 1583765"/>
              <a:gd name="connsiteX2" fmla="*/ 104481 w 700474"/>
              <a:gd name="connsiteY2" fmla="*/ 1047750 h 1583765"/>
              <a:gd name="connsiteX3" fmla="*/ 109924 w 700474"/>
              <a:gd name="connsiteY3" fmla="*/ 715736 h 1583765"/>
              <a:gd name="connsiteX4" fmla="*/ 387510 w 700474"/>
              <a:gd name="connsiteY4" fmla="*/ 519793 h 1583765"/>
              <a:gd name="connsiteX5" fmla="*/ 567124 w 700474"/>
              <a:gd name="connsiteY5" fmla="*/ 405493 h 1583765"/>
              <a:gd name="connsiteX6" fmla="*/ 583453 w 700474"/>
              <a:gd name="connsiteY6" fmla="*/ 307521 h 1583765"/>
              <a:gd name="connsiteX7" fmla="*/ 387510 w 700474"/>
              <a:gd name="connsiteY7" fmla="*/ 46264 h 1583765"/>
              <a:gd name="connsiteX8" fmla="*/ 452824 w 700474"/>
              <a:gd name="connsiteY8" fmla="*/ 46264 h 1583765"/>
              <a:gd name="connsiteX9" fmla="*/ 665096 w 700474"/>
              <a:gd name="connsiteY9" fmla="*/ 323850 h 1583765"/>
              <a:gd name="connsiteX10" fmla="*/ 648767 w 700474"/>
              <a:gd name="connsiteY10" fmla="*/ 552450 h 1583765"/>
              <a:gd name="connsiteX11" fmla="*/ 354853 w 700474"/>
              <a:gd name="connsiteY11" fmla="*/ 835479 h 1583765"/>
              <a:gd name="connsiteX12" fmla="*/ 626996 w 700474"/>
              <a:gd name="connsiteY12" fmla="*/ 1303564 h 158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474" h="1583765">
                <a:moveTo>
                  <a:pt x="539270" y="1530243"/>
                </a:moveTo>
                <a:cubicBezTo>
                  <a:pt x="534788" y="1525761"/>
                  <a:pt x="584841" y="1583765"/>
                  <a:pt x="512376" y="1503349"/>
                </a:cubicBezTo>
                <a:cubicBezTo>
                  <a:pt x="439911" y="1422934"/>
                  <a:pt x="171556" y="1179019"/>
                  <a:pt x="104481" y="1047750"/>
                </a:cubicBezTo>
                <a:cubicBezTo>
                  <a:pt x="37406" y="916481"/>
                  <a:pt x="0" y="835105"/>
                  <a:pt x="109924" y="715736"/>
                </a:cubicBezTo>
                <a:cubicBezTo>
                  <a:pt x="157095" y="627743"/>
                  <a:pt x="311310" y="571500"/>
                  <a:pt x="387510" y="519793"/>
                </a:cubicBezTo>
                <a:cubicBezTo>
                  <a:pt x="463710" y="468086"/>
                  <a:pt x="534467" y="440872"/>
                  <a:pt x="567124" y="405493"/>
                </a:cubicBezTo>
                <a:cubicBezTo>
                  <a:pt x="599781" y="370114"/>
                  <a:pt x="613389" y="367392"/>
                  <a:pt x="583453" y="307521"/>
                </a:cubicBezTo>
                <a:cubicBezTo>
                  <a:pt x="553517" y="247650"/>
                  <a:pt x="409281" y="89807"/>
                  <a:pt x="387510" y="46264"/>
                </a:cubicBezTo>
                <a:cubicBezTo>
                  <a:pt x="365739" y="2721"/>
                  <a:pt x="406560" y="0"/>
                  <a:pt x="452824" y="46264"/>
                </a:cubicBezTo>
                <a:cubicBezTo>
                  <a:pt x="499088" y="92528"/>
                  <a:pt x="632439" y="239486"/>
                  <a:pt x="665096" y="323850"/>
                </a:cubicBezTo>
                <a:cubicBezTo>
                  <a:pt x="697753" y="408214"/>
                  <a:pt x="700474" y="467179"/>
                  <a:pt x="648767" y="552450"/>
                </a:cubicBezTo>
                <a:cubicBezTo>
                  <a:pt x="597060" y="637721"/>
                  <a:pt x="437242" y="709653"/>
                  <a:pt x="354853" y="835479"/>
                </a:cubicBezTo>
                <a:cubicBezTo>
                  <a:pt x="444714" y="1001647"/>
                  <a:pt x="548982" y="1184728"/>
                  <a:pt x="626996" y="1303564"/>
                </a:cubicBezTo>
              </a:path>
            </a:pathLst>
          </a:custGeom>
          <a:blipFill>
            <a:blip r:embed="rId6" cstate="print"/>
            <a:tile tx="0" ty="0" sx="100000" sy="100000" flip="none" algn="tl"/>
          </a:blip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0" y="6172200"/>
            <a:ext cx="9144000" cy="677108"/>
          </a:xfrm>
          <a:prstGeom prst="rect">
            <a:avLst/>
          </a:prstGeom>
          <a:solidFill>
            <a:schemeClr val="bg1"/>
          </a:solidFill>
        </p:spPr>
        <p:txBody>
          <a:bodyPr wrap="square" rtlCol="0">
            <a:spAutoFit/>
          </a:bodyPr>
          <a:lstStyle/>
          <a:p>
            <a:r>
              <a:rPr lang="en-US" sz="3800" b="1" dirty="0" smtClean="0">
                <a:effectLst>
                  <a:outerShdw dist="50800" dir="7200000" algn="ctr" rotWithShape="0">
                    <a:schemeClr val="bg1"/>
                  </a:outerShdw>
                </a:effectLst>
                <a:cs typeface="Arial" pitchFamily="34" charset="0"/>
              </a:rPr>
              <a:t>		    We’ll investigate this phenomena</a:t>
            </a:r>
            <a:endParaRPr lang="en-US" sz="3800" b="1" dirty="0">
              <a:effectLst>
                <a:outerShdw dist="50800" dir="7200000" algn="ctr" rotWithShape="0">
                  <a:schemeClr val="bg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bg/>
                                          </p:spTgt>
                                        </p:tgtEl>
                                        <p:attrNameLst>
                                          <p:attrName>style.visibility</p:attrName>
                                        </p:attrNameLst>
                                      </p:cBhvr>
                                      <p:to>
                                        <p:strVal val="visible"/>
                                      </p:to>
                                    </p:set>
                                    <p:animEffect transition="in" filter="fade">
                                      <p:cBhvr>
                                        <p:cTn id="16" dur="1000"/>
                                        <p:tgtEl>
                                          <p:spTgt spid="27">
                                            <p:bg/>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1000"/>
                                        <p:tgtEl>
                                          <p:spTgt spid="27">
                                            <p:txEl>
                                              <p:pRg st="0" end="0"/>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2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1000"/>
                                        <p:tgtEl>
                                          <p:spTgt spid="27">
                                            <p:txEl>
                                              <p:pRg st="1" end="1"/>
                                            </p:tx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2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3"/>
                                        </p:tgtEl>
                                      </p:cBhvr>
                                    </p:animEffect>
                                    <p:set>
                                      <p:cBhvr>
                                        <p:cTn id="37" dur="1" fill="hold">
                                          <p:stCondLst>
                                            <p:cond delay="999"/>
                                          </p:stCondLst>
                                        </p:cTn>
                                        <p:tgtEl>
                                          <p:spTgt spid="3"/>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1000" fill="hold"/>
                                        <p:tgtEl>
                                          <p:spTgt spid="32"/>
                                        </p:tgtEl>
                                        <p:attrNameLst>
                                          <p:attrName>ppt_w</p:attrName>
                                        </p:attrNameLst>
                                      </p:cBhvr>
                                      <p:tavLst>
                                        <p:tav tm="0">
                                          <p:val>
                                            <p:fltVal val="0"/>
                                          </p:val>
                                        </p:tav>
                                        <p:tav tm="100000">
                                          <p:val>
                                            <p:strVal val="#ppt_w"/>
                                          </p:val>
                                        </p:tav>
                                      </p:tavLst>
                                    </p:anim>
                                    <p:anim calcmode="lin" valueType="num">
                                      <p:cBhvr>
                                        <p:cTn id="41" dur="1000" fill="hold"/>
                                        <p:tgtEl>
                                          <p:spTgt spid="32"/>
                                        </p:tgtEl>
                                        <p:attrNameLst>
                                          <p:attrName>ppt_h</p:attrName>
                                        </p:attrNameLst>
                                      </p:cBhvr>
                                      <p:tavLst>
                                        <p:tav tm="0">
                                          <p:val>
                                            <p:fltVal val="0"/>
                                          </p:val>
                                        </p:tav>
                                        <p:tav tm="100000">
                                          <p:val>
                                            <p:strVal val="#ppt_h"/>
                                          </p:val>
                                        </p:tav>
                                      </p:tavLst>
                                    </p:anim>
                                    <p:animEffect transition="in" filter="fade">
                                      <p:cBhvr>
                                        <p:cTn id="4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allAtOnce" animBg="1"/>
      <p:bldP spid="29" grpId="0" animBg="1"/>
      <p:bldP spid="30" grpId="0"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477328"/>
          </a:xfrm>
          <a:prstGeom prst="rect">
            <a:avLst/>
          </a:prstGeom>
        </p:spPr>
        <p:txBody>
          <a:bodyPr wrap="square">
            <a:spAutoFit/>
          </a:bodyPr>
          <a:lstStyle/>
          <a:p>
            <a:r>
              <a:rPr lang="en-US" dirty="0" smtClean="0">
                <a:hlinkClick r:id="rId3"/>
              </a:rPr>
              <a:t>https://www.davis.k12.ut.us/cms/lib09/UT01001306/Centricity/domain/10573/7th%20grade/Sediment%20Sorting%20PPT.pdf</a:t>
            </a:r>
            <a:endParaRPr lang="en-US" dirty="0" smtClean="0"/>
          </a:p>
          <a:p>
            <a:r>
              <a:rPr lang="en-US" dirty="0" smtClean="0"/>
              <a:t>Rivers, streams, and oceans carry sediments and deposit them on the basis of density and size and shape.  Large, round, dense sediments deposit first; small, flat, less dense sediments second; finally small particles of suspended sediment fall.</a:t>
            </a:r>
          </a:p>
        </p:txBody>
      </p:sp>
      <p:grpSp>
        <p:nvGrpSpPr>
          <p:cNvPr id="2" name="Group 3"/>
          <p:cNvGrpSpPr/>
          <p:nvPr/>
        </p:nvGrpSpPr>
        <p:grpSpPr>
          <a:xfrm>
            <a:off x="0" y="3962400"/>
            <a:ext cx="8763000" cy="2895600"/>
            <a:chOff x="0" y="3264310"/>
            <a:chExt cx="9144000" cy="3441290"/>
          </a:xfrm>
        </p:grpSpPr>
        <p:pic>
          <p:nvPicPr>
            <p:cNvPr id="5" name="Picture 3"/>
            <p:cNvPicPr>
              <a:picLocks noChangeAspect="1" noChangeArrowheads="1"/>
            </p:cNvPicPr>
            <p:nvPr/>
          </p:nvPicPr>
          <p:blipFill>
            <a:blip r:embed="rId4" cstate="print"/>
            <a:srcRect l="8712" t="25000" r="9590" b="20313"/>
            <a:stretch>
              <a:fillRect/>
            </a:stretch>
          </p:blipFill>
          <p:spPr bwMode="auto">
            <a:xfrm>
              <a:off x="0" y="3264310"/>
              <a:ext cx="9144000" cy="3441290"/>
            </a:xfrm>
            <a:prstGeom prst="rect">
              <a:avLst/>
            </a:prstGeom>
            <a:noFill/>
            <a:ln w="9525">
              <a:noFill/>
              <a:miter lim="800000"/>
              <a:headEnd/>
              <a:tailEnd/>
            </a:ln>
            <a:effectLst/>
          </p:spPr>
        </p:pic>
        <p:sp>
          <p:nvSpPr>
            <p:cNvPr id="6" name="Rectangle 5"/>
            <p:cNvSpPr/>
            <p:nvPr/>
          </p:nvSpPr>
          <p:spPr>
            <a:xfrm>
              <a:off x="3962400" y="3276600"/>
              <a:ext cx="5181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3"/>
          <p:cNvPicPr>
            <a:picLocks noChangeAspect="1" noChangeArrowheads="1"/>
          </p:cNvPicPr>
          <p:nvPr/>
        </p:nvPicPr>
        <p:blipFill>
          <a:blip r:embed="rId4" cstate="print"/>
          <a:srcRect l="20789" t="63857" r="62871" b="23191"/>
          <a:stretch>
            <a:fillRect/>
          </a:stretch>
        </p:blipFill>
        <p:spPr bwMode="auto">
          <a:xfrm>
            <a:off x="3048000" y="6019800"/>
            <a:ext cx="3048000" cy="685800"/>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20789" t="63857" r="62871" b="23191"/>
          <a:stretch>
            <a:fillRect/>
          </a:stretch>
        </p:blipFill>
        <p:spPr bwMode="auto">
          <a:xfrm>
            <a:off x="6477000" y="6400800"/>
            <a:ext cx="1447800" cy="4572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l="20789" t="63857" r="62871" b="23191"/>
          <a:stretch>
            <a:fillRect/>
          </a:stretch>
        </p:blipFill>
        <p:spPr bwMode="auto">
          <a:xfrm rot="1541162">
            <a:off x="7633743" y="6419088"/>
            <a:ext cx="640574" cy="29130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l="19291" t="21676" r="41178" b="13996"/>
          <a:stretch>
            <a:fillRect/>
          </a:stretch>
        </p:blipFill>
        <p:spPr bwMode="auto">
          <a:xfrm>
            <a:off x="4800600" y="1524000"/>
            <a:ext cx="3962400" cy="3625175"/>
          </a:xfrm>
          <a:prstGeom prst="rect">
            <a:avLst/>
          </a:prstGeom>
          <a:noFill/>
          <a:ln w="50800">
            <a:solidFill>
              <a:schemeClr val="accent1"/>
            </a:solid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sp useBgFill="1">
        <p:nvSpPr>
          <p:cNvPr id="9"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3"/>
          <p:cNvSpPr txBox="1">
            <a:spLocks noChangeArrowheads="1"/>
          </p:cNvSpPr>
          <p:nvPr/>
        </p:nvSpPr>
        <p:spPr bwMode="auto">
          <a:xfrm>
            <a:off x="3429000" y="0"/>
            <a:ext cx="5562600" cy="1016000"/>
          </a:xfrm>
          <a:prstGeom prst="rect">
            <a:avLst/>
          </a:prstGeom>
          <a:no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p:nvSpPr>
          <p:cNvPr id="17" name="TextBox 3"/>
          <p:cNvSpPr txBox="1">
            <a:spLocks noChangeArrowheads="1"/>
          </p:cNvSpPr>
          <p:nvPr/>
        </p:nvSpPr>
        <p:spPr bwMode="auto">
          <a:xfrm>
            <a:off x="0" y="1014948"/>
            <a:ext cx="9144000" cy="3785652"/>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a:p>
            <a:pPr>
              <a:defRPr/>
            </a:pPr>
            <a:r>
              <a:rPr lang="en-US" sz="4000" b="1" dirty="0" smtClean="0">
                <a:solidFill>
                  <a:schemeClr val="accent1">
                    <a:lumMod val="75000"/>
                  </a:schemeClr>
                </a:solidFill>
                <a:effectLst>
                  <a:outerShdw dist="50800" dir="5400000" algn="ctr" rotWithShape="0">
                    <a:schemeClr val="tx1"/>
                  </a:outerShdw>
                </a:effectLst>
              </a:rPr>
              <a:t>	      - Landforms</a:t>
            </a:r>
          </a:p>
          <a:p>
            <a:pPr>
              <a:defRPr/>
            </a:pPr>
            <a:r>
              <a:rPr lang="en-US" sz="4000" b="1" dirty="0" smtClean="0">
                <a:solidFill>
                  <a:schemeClr val="accent1">
                    <a:lumMod val="75000"/>
                  </a:schemeClr>
                </a:solidFill>
                <a:effectLst>
                  <a:outerShdw dist="50800" dir="5400000" algn="ctr" rotWithShape="0">
                    <a:schemeClr val="tx1"/>
                  </a:outerShdw>
                </a:effectLst>
              </a:rPr>
              <a:t>	      - Rivers</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Native Americans</a:t>
            </a:r>
          </a:p>
          <a:p>
            <a:pPr>
              <a:defRPr/>
            </a:pPr>
            <a:r>
              <a:rPr lang="en-US" sz="4000" b="1" dirty="0" smtClean="0">
                <a:solidFill>
                  <a:schemeClr val="accent1">
                    <a:lumMod val="75000"/>
                  </a:schemeClr>
                </a:solidFill>
                <a:effectLst>
                  <a:outerShdw dist="50800" dir="5400000" algn="ctr" rotWithShape="0">
                    <a:schemeClr val="tx1"/>
                  </a:outerShdw>
                </a:effectLst>
              </a:rPr>
              <a:t>	      - European Americans</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6" name="TextBox 3"/>
          <p:cNvSpPr txBox="1">
            <a:spLocks noChangeArrowheads="1"/>
          </p:cNvSpPr>
          <p:nvPr/>
        </p:nvSpPr>
        <p:spPr bwMode="auto">
          <a:xfrm>
            <a:off x="0" y="1044714"/>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p:txBody>
      </p:sp>
      <p:sp>
        <p:nvSpPr>
          <p:cNvPr id="14" name="Oval 13"/>
          <p:cNvSpPr/>
          <p:nvPr/>
        </p:nvSpPr>
        <p:spPr>
          <a:xfrm>
            <a:off x="609600" y="914400"/>
            <a:ext cx="61722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childTnLst>
                          </p:cTn>
                        </p:par>
                        <p:par>
                          <p:cTn id="8" fill="hold">
                            <p:stCondLst>
                              <p:cond delay="0"/>
                            </p:stCondLst>
                            <p:childTnLst>
                              <p:par>
                                <p:cTn id="9" presetID="22" presetClass="entr" presetSubtype="1" fill="hold" grpId="0" nodeType="afterEffect">
                                  <p:stCondLst>
                                    <p:cond delay="0"/>
                                  </p:stCondLst>
                                  <p:childTnLst>
                                    <p:set>
                                      <p:cBhvr>
                                        <p:cTn id="10" dur="1" fill="hold">
                                          <p:stCondLst>
                                            <p:cond delay="0"/>
                                          </p:stCondLst>
                                        </p:cTn>
                                        <p:tgtEl>
                                          <p:spTgt spid="17">
                                            <p:bg/>
                                          </p:spTgt>
                                        </p:tgtEl>
                                        <p:attrNameLst>
                                          <p:attrName>style.visibility</p:attrName>
                                        </p:attrNameLst>
                                      </p:cBhvr>
                                      <p:to>
                                        <p:strVal val="visible"/>
                                      </p:to>
                                    </p:set>
                                    <p:animEffect transition="in" filter="wipe(up)">
                                      <p:cBhvr>
                                        <p:cTn id="11" dur="16000"/>
                                        <p:tgtEl>
                                          <p:spTgt spid="17">
                                            <p:bg/>
                                          </p:spTgt>
                                        </p:tgtEl>
                                      </p:cBhvr>
                                    </p:animEffect>
                                  </p:childTnLst>
                                </p:cTn>
                              </p:par>
                              <p:par>
                                <p:cTn id="12" presetID="22" presetClass="entr" presetSubtype="8" fill="hold" nodeType="withEffect">
                                  <p:stCondLst>
                                    <p:cond delay="100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1000"/>
                                        <p:tgtEl>
                                          <p:spTgt spid="17">
                                            <p:txEl>
                                              <p:pRg st="0" end="0"/>
                                            </p:txEl>
                                          </p:spTgt>
                                        </p:tgtEl>
                                      </p:cBhvr>
                                    </p:animEffect>
                                  </p:childTnLst>
                                </p:cTn>
                              </p:par>
                              <p:par>
                                <p:cTn id="15" presetID="22" presetClass="entr" presetSubtype="8" fill="hold" nodeType="withEffect">
                                  <p:stCondLst>
                                    <p:cond delay="400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1000"/>
                                        <p:tgtEl>
                                          <p:spTgt spid="17">
                                            <p:txEl>
                                              <p:pRg st="1" end="1"/>
                                            </p:txEl>
                                          </p:spTgt>
                                        </p:tgtEl>
                                      </p:cBhvr>
                                    </p:animEffect>
                                  </p:childTnLst>
                                </p:cTn>
                              </p:par>
                              <p:par>
                                <p:cTn id="18" presetID="22" presetClass="entr" presetSubtype="8" fill="hold" nodeType="withEffect">
                                  <p:stCondLst>
                                    <p:cond delay="700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wipe(left)">
                                      <p:cBhvr>
                                        <p:cTn id="20" dur="1000"/>
                                        <p:tgtEl>
                                          <p:spTgt spid="17">
                                            <p:txEl>
                                              <p:pRg st="2" end="2"/>
                                            </p:txEl>
                                          </p:spTgt>
                                        </p:tgtEl>
                                      </p:cBhvr>
                                    </p:animEffect>
                                  </p:childTnLst>
                                </p:cTn>
                              </p:par>
                              <p:par>
                                <p:cTn id="21" presetID="22" presetClass="entr" presetSubtype="8" fill="hold" nodeType="withEffect">
                                  <p:stCondLst>
                                    <p:cond delay="10000"/>
                                  </p:stCondLst>
                                  <p:childTnLst>
                                    <p:set>
                                      <p:cBhvr>
                                        <p:cTn id="22" dur="1" fill="hold">
                                          <p:stCondLst>
                                            <p:cond delay="0"/>
                                          </p:stCondLst>
                                        </p:cTn>
                                        <p:tgtEl>
                                          <p:spTgt spid="17">
                                            <p:txEl>
                                              <p:pRg st="3" end="3"/>
                                            </p:txEl>
                                          </p:spTgt>
                                        </p:tgtEl>
                                        <p:attrNameLst>
                                          <p:attrName>style.visibility</p:attrName>
                                        </p:attrNameLst>
                                      </p:cBhvr>
                                      <p:to>
                                        <p:strVal val="visible"/>
                                      </p:to>
                                    </p:set>
                                    <p:animEffect transition="in" filter="wipe(left)">
                                      <p:cBhvr>
                                        <p:cTn id="23" dur="1000"/>
                                        <p:tgtEl>
                                          <p:spTgt spid="17">
                                            <p:txEl>
                                              <p:pRg st="3" end="3"/>
                                            </p:txEl>
                                          </p:spTgt>
                                        </p:tgtEl>
                                      </p:cBhvr>
                                    </p:animEffect>
                                  </p:childTnLst>
                                </p:cTn>
                              </p:par>
                              <p:par>
                                <p:cTn id="24" presetID="22" presetClass="entr" presetSubtype="8" fill="hold" nodeType="withEffect">
                                  <p:stCondLst>
                                    <p:cond delay="13000"/>
                                  </p:stCondLst>
                                  <p:childTnLst>
                                    <p:set>
                                      <p:cBhvr>
                                        <p:cTn id="25" dur="1" fill="hold">
                                          <p:stCondLst>
                                            <p:cond delay="0"/>
                                          </p:stCondLst>
                                        </p:cTn>
                                        <p:tgtEl>
                                          <p:spTgt spid="17">
                                            <p:txEl>
                                              <p:pRg st="4" end="4"/>
                                            </p:txEl>
                                          </p:spTgt>
                                        </p:tgtEl>
                                        <p:attrNameLst>
                                          <p:attrName>style.visibility</p:attrName>
                                        </p:attrNameLst>
                                      </p:cBhvr>
                                      <p:to>
                                        <p:strVal val="visible"/>
                                      </p:to>
                                    </p:set>
                                    <p:animEffect transition="in" filter="wipe(left)">
                                      <p:cBhvr>
                                        <p:cTn id="26" dur="1000"/>
                                        <p:tgtEl>
                                          <p:spTgt spid="17">
                                            <p:txEl>
                                              <p:pRg st="4" end="4"/>
                                            </p:txEl>
                                          </p:spTgt>
                                        </p:tgtEl>
                                      </p:cBhvr>
                                    </p:animEffect>
                                  </p:childTnLst>
                                </p:cTn>
                              </p:par>
                              <p:par>
                                <p:cTn id="27" presetID="22" presetClass="entr" presetSubtype="8" fill="hold" nodeType="withEffect">
                                  <p:stCondLst>
                                    <p:cond delay="16000"/>
                                  </p:stCondLst>
                                  <p:childTnLst>
                                    <p:set>
                                      <p:cBhvr>
                                        <p:cTn id="28" dur="1" fill="hold">
                                          <p:stCondLst>
                                            <p:cond delay="0"/>
                                          </p:stCondLst>
                                        </p:cTn>
                                        <p:tgtEl>
                                          <p:spTgt spid="17">
                                            <p:txEl>
                                              <p:pRg st="5" end="5"/>
                                            </p:txEl>
                                          </p:spTgt>
                                        </p:tgtEl>
                                        <p:attrNameLst>
                                          <p:attrName>style.visibility</p:attrName>
                                        </p:attrNameLst>
                                      </p:cBhvr>
                                      <p:to>
                                        <p:strVal val="visible"/>
                                      </p:to>
                                    </p:set>
                                    <p:animEffect transition="in" filter="wipe(left)">
                                      <p:cBhvr>
                                        <p:cTn id="29" dur="1000"/>
                                        <p:tgtEl>
                                          <p:spTgt spid="1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7">
                                            <p:txEl>
                                              <p:pRg st="0" end="0"/>
                                            </p:txEl>
                                          </p:spTgt>
                                        </p:tgtEl>
                                      </p:cBhvr>
                                    </p:animEffect>
                                    <p:set>
                                      <p:cBhvr>
                                        <p:cTn id="39" dur="1" fill="hold">
                                          <p:stCondLst>
                                            <p:cond delay="999"/>
                                          </p:stCondLst>
                                        </p:cTn>
                                        <p:tgtEl>
                                          <p:spTgt spid="17">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7">
                                            <p:txEl>
                                              <p:pRg st="1" end="1"/>
                                            </p:txEl>
                                          </p:spTgt>
                                        </p:tgtEl>
                                      </p:cBhvr>
                                    </p:animEffect>
                                    <p:set>
                                      <p:cBhvr>
                                        <p:cTn id="42" dur="1" fill="hold">
                                          <p:stCondLst>
                                            <p:cond delay="999"/>
                                          </p:stCondLst>
                                        </p:cTn>
                                        <p:tgtEl>
                                          <p:spTgt spid="17">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7">
                                            <p:txEl>
                                              <p:pRg st="2" end="2"/>
                                            </p:txEl>
                                          </p:spTgt>
                                        </p:tgtEl>
                                      </p:cBhvr>
                                    </p:animEffect>
                                    <p:set>
                                      <p:cBhvr>
                                        <p:cTn id="45" dur="1" fill="hold">
                                          <p:stCondLst>
                                            <p:cond delay="999"/>
                                          </p:stCondLst>
                                        </p:cTn>
                                        <p:tgtEl>
                                          <p:spTgt spid="17">
                                            <p:txEl>
                                              <p:pRg st="2" end="2"/>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7">
                                            <p:txEl>
                                              <p:pRg st="3" end="3"/>
                                            </p:txEl>
                                          </p:spTgt>
                                        </p:tgtEl>
                                      </p:cBhvr>
                                    </p:animEffect>
                                    <p:set>
                                      <p:cBhvr>
                                        <p:cTn id="48" dur="1" fill="hold">
                                          <p:stCondLst>
                                            <p:cond delay="999"/>
                                          </p:stCondLst>
                                        </p:cTn>
                                        <p:tgtEl>
                                          <p:spTgt spid="17">
                                            <p:txEl>
                                              <p:pRg st="3" end="3"/>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7">
                                            <p:txEl>
                                              <p:pRg st="4" end="4"/>
                                            </p:txEl>
                                          </p:spTgt>
                                        </p:tgtEl>
                                      </p:cBhvr>
                                    </p:animEffect>
                                    <p:set>
                                      <p:cBhvr>
                                        <p:cTn id="51" dur="1" fill="hold">
                                          <p:stCondLst>
                                            <p:cond delay="999"/>
                                          </p:stCondLst>
                                        </p:cTn>
                                        <p:tgtEl>
                                          <p:spTgt spid="17">
                                            <p:txEl>
                                              <p:pRg st="4" end="4"/>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7">
                                            <p:txEl>
                                              <p:pRg st="5" end="5"/>
                                            </p:txEl>
                                          </p:spTgt>
                                        </p:tgtEl>
                                      </p:cBhvr>
                                    </p:animEffect>
                                    <p:set>
                                      <p:cBhvr>
                                        <p:cTn id="54" dur="1" fill="hold">
                                          <p:stCondLst>
                                            <p:cond delay="999"/>
                                          </p:stCondLst>
                                        </p:cTn>
                                        <p:tgtEl>
                                          <p:spTgt spid="17">
                                            <p:txEl>
                                              <p:pRg st="5" end="5"/>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7">
                                            <p:bg/>
                                          </p:spTgt>
                                        </p:tgtEl>
                                      </p:cBhvr>
                                    </p:animEffect>
                                    <p:set>
                                      <p:cBhvr>
                                        <p:cTn id="57" dur="1" fill="hold">
                                          <p:stCondLst>
                                            <p:cond delay="999"/>
                                          </p:stCondLst>
                                        </p:cTn>
                                        <p:tgtEl>
                                          <p:spTgt spid="17">
                                            <p:bg/>
                                          </p:spTgt>
                                        </p:tgtEl>
                                        <p:attrNameLst>
                                          <p:attrName>style.visibility</p:attrName>
                                        </p:attrNameLst>
                                      </p:cBhvr>
                                      <p:to>
                                        <p:strVal val="hidden"/>
                                      </p:to>
                                    </p:set>
                                  </p:childTnLst>
                                </p:cTn>
                              </p:par>
                              <p:par>
                                <p:cTn id="58" presetID="1" presetClass="entr" presetSubtype="0" fill="hold" grpId="2" nodeType="withEffect">
                                  <p:stCondLst>
                                    <p:cond delay="0"/>
                                  </p:stCondLst>
                                  <p:childTnLst>
                                    <p:set>
                                      <p:cBhvr>
                                        <p:cTn id="59" dur="1" fill="hold">
                                          <p:stCondLst>
                                            <p:cond delay="0"/>
                                          </p:stCondLst>
                                        </p:cTn>
                                        <p:tgtEl>
                                          <p:spTgt spid="16">
                                            <p:txEl>
                                              <p:pRg st="0" end="0"/>
                                            </p:txEl>
                                          </p:spTgt>
                                        </p:tgtEl>
                                        <p:attrNameLst>
                                          <p:attrName>style.visibility</p:attrName>
                                        </p:attrNameLst>
                                      </p:cBhvr>
                                      <p:to>
                                        <p:strVal val="visible"/>
                                      </p:to>
                                    </p:set>
                                  </p:childTnLst>
                                </p:cTn>
                              </p:par>
                              <p:par>
                                <p:cTn id="60" presetID="64" presetClass="path" presetSubtype="0" accel="50000" decel="50000" fill="hold" grpId="3" nodeType="withEffect">
                                  <p:stCondLst>
                                    <p:cond delay="0"/>
                                  </p:stCondLst>
                                  <p:childTnLst>
                                    <p:animMotion origin="layout" path="M 2.77778E-7 -2.22222E-6 L 0.11267 -0.11458 " pathEditMode="relative" rAng="0" ptsTypes="AA">
                                      <p:cBhvr>
                                        <p:cTn id="61" dur="1000" fill="hold"/>
                                        <p:tgtEl>
                                          <p:spTgt spid="16">
                                            <p:txEl>
                                              <p:pRg st="0" end="0"/>
                                            </p:txEl>
                                          </p:spTgt>
                                        </p:tgtEl>
                                        <p:attrNameLst>
                                          <p:attrName>ppt_x</p:attrName>
                                          <p:attrName>ppt_y</p:attrName>
                                        </p:attrNameLst>
                                      </p:cBhvr>
                                      <p:rCtr x="56" y="-57"/>
                                    </p:animMotion>
                                  </p:childTnLst>
                                </p:cTn>
                              </p:par>
                              <p:par>
                                <p:cTn id="62" presetID="10" presetClass="exit" presetSubtype="0" fill="hold" grpId="1" nodeType="with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par>
                                <p:cTn id="65" presetID="10" presetClass="entr" presetSubtype="0" fill="hold" grpId="0" nodeType="withEffect">
                                  <p:stCondLst>
                                    <p:cond delay="50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childTnLst>
                                </p:cTn>
                              </p:par>
                              <p:par>
                                <p:cTn id="68" presetID="10" presetClass="exit" presetSubtype="0" fill="hold" grpId="4" nodeType="withEffect">
                                  <p:stCondLst>
                                    <p:cond delay="500"/>
                                  </p:stCondLst>
                                  <p:childTnLst>
                                    <p:animEffect transition="out" filter="fade">
                                      <p:cBhvr>
                                        <p:cTn id="69" dur="1000"/>
                                        <p:tgtEl>
                                          <p:spTgt spid="16">
                                            <p:txEl>
                                              <p:pRg st="0" end="0"/>
                                            </p:txEl>
                                          </p:spTgt>
                                        </p:tgtEl>
                                      </p:cBhvr>
                                    </p:animEffect>
                                    <p:set>
                                      <p:cBhvr>
                                        <p:cTn id="70" dur="1" fill="hold">
                                          <p:stCondLst>
                                            <p:cond delay="999"/>
                                          </p:stCondLst>
                                        </p:cTn>
                                        <p:tgtEl>
                                          <p:spTgt spid="16">
                                            <p:txEl>
                                              <p:pRg st="0" end="0"/>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10"/>
                                        </p:tgtEl>
                                      </p:cBhvr>
                                    </p:animEffect>
                                    <p:set>
                                      <p:cBhvr>
                                        <p:cTn id="7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build="allAtOnce" animBg="1"/>
      <p:bldP spid="17" grpId="1" uiExpand="1" build="allAtOnce" animBg="1"/>
      <p:bldP spid="15" grpId="0" animBg="1"/>
      <p:bldP spid="16" grpId="2" build="allAtOnce"/>
      <p:bldP spid="16" grpId="3" uiExpand="1" build="allAtOnce"/>
      <p:bldP spid="16" grpId="4" build="allAtOnce"/>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2" cstate="print"/>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cstate="print">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10"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74"/>
          <p:cNvGrpSpPr/>
          <p:nvPr/>
        </p:nvGrpSpPr>
        <p:grpSpPr>
          <a:xfrm>
            <a:off x="4751614" y="2087336"/>
            <a:ext cx="1616529" cy="3970564"/>
            <a:chOff x="4751614" y="2087336"/>
            <a:chExt cx="1616529" cy="3970564"/>
          </a:xfrm>
        </p:grpSpPr>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74"/>
          <p:cNvGrpSpPr/>
          <p:nvPr/>
        </p:nvGrpSpPr>
        <p:grpSpPr>
          <a:xfrm>
            <a:off x="391886" y="1240971"/>
            <a:ext cx="1910442" cy="1679122"/>
            <a:chOff x="391886" y="1240971"/>
            <a:chExt cx="1910442" cy="1679122"/>
          </a:xfrm>
        </p:grpSpPr>
        <p:sp>
          <p:nvSpPr>
            <p:cNvPr id="68" name="Freeform 6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Freeform 6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78" name="TextBox 77"/>
          <p:cNvSpPr txBox="1"/>
          <p:nvPr/>
        </p:nvSpPr>
        <p:spPr>
          <a:xfrm>
            <a:off x="0" y="609600"/>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weathered debris toward the oceans</a:t>
            </a:r>
            <a:endParaRPr lang="en-US" sz="3200" b="1" dirty="0">
              <a:effectLst>
                <a:outerShdw dist="50800" dir="7200000" algn="ctr" rotWithShape="0">
                  <a:schemeClr val="bg1"/>
                </a:outerShdw>
              </a:effectLst>
              <a:cs typeface="Arial" pitchFamily="34" charset="0"/>
            </a:endParaRPr>
          </a:p>
        </p:txBody>
      </p:sp>
      <p:sp>
        <p:nvSpPr>
          <p:cNvPr id="75" name="Freeform 74"/>
          <p:cNvSpPr/>
          <p:nvPr/>
        </p:nvSpPr>
        <p:spPr>
          <a:xfrm>
            <a:off x="5896178" y="3314422"/>
            <a:ext cx="1322614" cy="994837"/>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828800 w 1951264"/>
              <a:gd name="connsiteY0" fmla="*/ 476250 h 1015093"/>
              <a:gd name="connsiteX1" fmla="*/ 1943100 w 1951264"/>
              <a:gd name="connsiteY1" fmla="*/ 312964 h 1015093"/>
              <a:gd name="connsiteX2" fmla="*/ 1779814 w 1951264"/>
              <a:gd name="connsiteY2" fmla="*/ 214993 h 1015093"/>
              <a:gd name="connsiteX3" fmla="*/ 1322614 w 1951264"/>
              <a:gd name="connsiteY3" fmla="*/ 19050 h 1015093"/>
              <a:gd name="connsiteX4" fmla="*/ 1322614 w 1951264"/>
              <a:gd name="connsiteY4" fmla="*/ 100693 h 1015093"/>
              <a:gd name="connsiteX5" fmla="*/ 1322614 w 1951264"/>
              <a:gd name="connsiteY5" fmla="*/ 280307 h 1015093"/>
              <a:gd name="connsiteX6" fmla="*/ 1208314 w 1951264"/>
              <a:gd name="connsiteY6" fmla="*/ 623207 h 1015093"/>
              <a:gd name="connsiteX7" fmla="*/ 947057 w 1951264"/>
              <a:gd name="connsiteY7" fmla="*/ 541564 h 1015093"/>
              <a:gd name="connsiteX8" fmla="*/ 702129 w 1951264"/>
              <a:gd name="connsiteY8" fmla="*/ 476250 h 1015093"/>
              <a:gd name="connsiteX9" fmla="*/ 620486 w 1951264"/>
              <a:gd name="connsiteY9" fmla="*/ 639536 h 1015093"/>
              <a:gd name="connsiteX10" fmla="*/ 440872 w 1951264"/>
              <a:gd name="connsiteY10" fmla="*/ 721179 h 1015093"/>
              <a:gd name="connsiteX11" fmla="*/ 277586 w 1951264"/>
              <a:gd name="connsiteY11" fmla="*/ 737507 h 1015093"/>
              <a:gd name="connsiteX12" fmla="*/ 179614 w 1951264"/>
              <a:gd name="connsiteY12" fmla="*/ 819150 h 1015093"/>
              <a:gd name="connsiteX13" fmla="*/ 0 w 1951264"/>
              <a:gd name="connsiteY13" fmla="*/ 1015093 h 1015093"/>
              <a:gd name="connsiteX0" fmla="*/ 1828800 w 1951264"/>
              <a:gd name="connsiteY0" fmla="*/ 468086 h 1006929"/>
              <a:gd name="connsiteX1" fmla="*/ 1943100 w 1951264"/>
              <a:gd name="connsiteY1" fmla="*/ 304800 h 1006929"/>
              <a:gd name="connsiteX2" fmla="*/ 1779814 w 1951264"/>
              <a:gd name="connsiteY2" fmla="*/ 206829 h 1006929"/>
              <a:gd name="connsiteX3" fmla="*/ 1322614 w 1951264"/>
              <a:gd name="connsiteY3" fmla="*/ 10886 h 1006929"/>
              <a:gd name="connsiteX4" fmla="*/ 1322614 w 1951264"/>
              <a:gd name="connsiteY4" fmla="*/ 272143 h 1006929"/>
              <a:gd name="connsiteX5" fmla="*/ 1208314 w 1951264"/>
              <a:gd name="connsiteY5" fmla="*/ 615043 h 1006929"/>
              <a:gd name="connsiteX6" fmla="*/ 947057 w 1951264"/>
              <a:gd name="connsiteY6" fmla="*/ 533400 h 1006929"/>
              <a:gd name="connsiteX7" fmla="*/ 702129 w 1951264"/>
              <a:gd name="connsiteY7" fmla="*/ 468086 h 1006929"/>
              <a:gd name="connsiteX8" fmla="*/ 620486 w 1951264"/>
              <a:gd name="connsiteY8" fmla="*/ 631372 h 1006929"/>
              <a:gd name="connsiteX9" fmla="*/ 440872 w 1951264"/>
              <a:gd name="connsiteY9" fmla="*/ 713015 h 1006929"/>
              <a:gd name="connsiteX10" fmla="*/ 277586 w 1951264"/>
              <a:gd name="connsiteY10" fmla="*/ 729343 h 1006929"/>
              <a:gd name="connsiteX11" fmla="*/ 179614 w 1951264"/>
              <a:gd name="connsiteY11" fmla="*/ 810986 h 1006929"/>
              <a:gd name="connsiteX12" fmla="*/ 0 w 1951264"/>
              <a:gd name="connsiteY12" fmla="*/ 1006929 h 1006929"/>
              <a:gd name="connsiteX0" fmla="*/ 1828800 w 1864178"/>
              <a:gd name="connsiteY0" fmla="*/ 468086 h 1006929"/>
              <a:gd name="connsiteX1" fmla="*/ 1779814 w 1864178"/>
              <a:gd name="connsiteY1" fmla="*/ 206829 h 1006929"/>
              <a:gd name="connsiteX2" fmla="*/ 1322614 w 1864178"/>
              <a:gd name="connsiteY2" fmla="*/ 10886 h 1006929"/>
              <a:gd name="connsiteX3" fmla="*/ 1322614 w 1864178"/>
              <a:gd name="connsiteY3" fmla="*/ 272143 h 1006929"/>
              <a:gd name="connsiteX4" fmla="*/ 1208314 w 1864178"/>
              <a:gd name="connsiteY4" fmla="*/ 615043 h 1006929"/>
              <a:gd name="connsiteX5" fmla="*/ 947057 w 1864178"/>
              <a:gd name="connsiteY5" fmla="*/ 533400 h 1006929"/>
              <a:gd name="connsiteX6" fmla="*/ 702129 w 1864178"/>
              <a:gd name="connsiteY6" fmla="*/ 468086 h 1006929"/>
              <a:gd name="connsiteX7" fmla="*/ 620486 w 1864178"/>
              <a:gd name="connsiteY7" fmla="*/ 631372 h 1006929"/>
              <a:gd name="connsiteX8" fmla="*/ 440872 w 1864178"/>
              <a:gd name="connsiteY8" fmla="*/ 713015 h 1006929"/>
              <a:gd name="connsiteX9" fmla="*/ 277586 w 1864178"/>
              <a:gd name="connsiteY9" fmla="*/ 729343 h 1006929"/>
              <a:gd name="connsiteX10" fmla="*/ 179614 w 1864178"/>
              <a:gd name="connsiteY10" fmla="*/ 810986 h 1006929"/>
              <a:gd name="connsiteX11" fmla="*/ 0 w 1864178"/>
              <a:gd name="connsiteY11" fmla="*/ 1006929 h 1006929"/>
              <a:gd name="connsiteX0" fmla="*/ 1779814 w 1779814"/>
              <a:gd name="connsiteY0" fmla="*/ 206829 h 1006929"/>
              <a:gd name="connsiteX1" fmla="*/ 1322614 w 1779814"/>
              <a:gd name="connsiteY1" fmla="*/ 10886 h 1006929"/>
              <a:gd name="connsiteX2" fmla="*/ 1322614 w 1779814"/>
              <a:gd name="connsiteY2" fmla="*/ 272143 h 1006929"/>
              <a:gd name="connsiteX3" fmla="*/ 1208314 w 1779814"/>
              <a:gd name="connsiteY3" fmla="*/ 615043 h 1006929"/>
              <a:gd name="connsiteX4" fmla="*/ 947057 w 1779814"/>
              <a:gd name="connsiteY4" fmla="*/ 533400 h 1006929"/>
              <a:gd name="connsiteX5" fmla="*/ 702129 w 1779814"/>
              <a:gd name="connsiteY5" fmla="*/ 468086 h 1006929"/>
              <a:gd name="connsiteX6" fmla="*/ 620486 w 1779814"/>
              <a:gd name="connsiteY6" fmla="*/ 631372 h 1006929"/>
              <a:gd name="connsiteX7" fmla="*/ 440872 w 1779814"/>
              <a:gd name="connsiteY7" fmla="*/ 713015 h 1006929"/>
              <a:gd name="connsiteX8" fmla="*/ 277586 w 1779814"/>
              <a:gd name="connsiteY8" fmla="*/ 729343 h 1006929"/>
              <a:gd name="connsiteX9" fmla="*/ 179614 w 1779814"/>
              <a:gd name="connsiteY9" fmla="*/ 810986 h 1006929"/>
              <a:gd name="connsiteX10" fmla="*/ 0 w 1779814"/>
              <a:gd name="connsiteY10" fmla="*/ 1006929 h 1006929"/>
              <a:gd name="connsiteX0" fmla="*/ 1322614 w 1341664"/>
              <a:gd name="connsiteY0" fmla="*/ 0 h 996043"/>
              <a:gd name="connsiteX1" fmla="*/ 1322614 w 1341664"/>
              <a:gd name="connsiteY1" fmla="*/ 261257 h 996043"/>
              <a:gd name="connsiteX2" fmla="*/ 1208314 w 1341664"/>
              <a:gd name="connsiteY2" fmla="*/ 604157 h 996043"/>
              <a:gd name="connsiteX3" fmla="*/ 947057 w 1341664"/>
              <a:gd name="connsiteY3" fmla="*/ 522514 h 996043"/>
              <a:gd name="connsiteX4" fmla="*/ 702129 w 1341664"/>
              <a:gd name="connsiteY4" fmla="*/ 457200 h 996043"/>
              <a:gd name="connsiteX5" fmla="*/ 620486 w 1341664"/>
              <a:gd name="connsiteY5" fmla="*/ 620486 h 996043"/>
              <a:gd name="connsiteX6" fmla="*/ 440872 w 1341664"/>
              <a:gd name="connsiteY6" fmla="*/ 702129 h 996043"/>
              <a:gd name="connsiteX7" fmla="*/ 277586 w 1341664"/>
              <a:gd name="connsiteY7" fmla="*/ 718457 h 996043"/>
              <a:gd name="connsiteX8" fmla="*/ 179614 w 1341664"/>
              <a:gd name="connsiteY8" fmla="*/ 800100 h 996043"/>
              <a:gd name="connsiteX9" fmla="*/ 0 w 1341664"/>
              <a:gd name="connsiteY9" fmla="*/ 996043 h 996043"/>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107651 h 842437"/>
              <a:gd name="connsiteX1" fmla="*/ 1208314 w 1322614"/>
              <a:gd name="connsiteY1" fmla="*/ 450551 h 842437"/>
              <a:gd name="connsiteX2" fmla="*/ 947057 w 1322614"/>
              <a:gd name="connsiteY2" fmla="*/ 368908 h 842437"/>
              <a:gd name="connsiteX3" fmla="*/ 702129 w 1322614"/>
              <a:gd name="connsiteY3" fmla="*/ 303594 h 842437"/>
              <a:gd name="connsiteX4" fmla="*/ 620486 w 1322614"/>
              <a:gd name="connsiteY4" fmla="*/ 466880 h 842437"/>
              <a:gd name="connsiteX5" fmla="*/ 440872 w 1322614"/>
              <a:gd name="connsiteY5" fmla="*/ 548523 h 842437"/>
              <a:gd name="connsiteX6" fmla="*/ 277586 w 1322614"/>
              <a:gd name="connsiteY6" fmla="*/ 564851 h 842437"/>
              <a:gd name="connsiteX7" fmla="*/ 179614 w 1322614"/>
              <a:gd name="connsiteY7" fmla="*/ 646494 h 842437"/>
              <a:gd name="connsiteX8" fmla="*/ 0 w 1322614"/>
              <a:gd name="connsiteY8" fmla="*/ 842437 h 842437"/>
              <a:gd name="connsiteX0" fmla="*/ 1322614 w 1322614"/>
              <a:gd name="connsiteY0" fmla="*/ 107651 h 994837"/>
              <a:gd name="connsiteX1" fmla="*/ 1208314 w 1322614"/>
              <a:gd name="connsiteY1" fmla="*/ 602951 h 994837"/>
              <a:gd name="connsiteX2" fmla="*/ 947057 w 1322614"/>
              <a:gd name="connsiteY2" fmla="*/ 521308 h 994837"/>
              <a:gd name="connsiteX3" fmla="*/ 702129 w 1322614"/>
              <a:gd name="connsiteY3" fmla="*/ 455994 h 994837"/>
              <a:gd name="connsiteX4" fmla="*/ 620486 w 1322614"/>
              <a:gd name="connsiteY4" fmla="*/ 619280 h 994837"/>
              <a:gd name="connsiteX5" fmla="*/ 440872 w 1322614"/>
              <a:gd name="connsiteY5" fmla="*/ 700923 h 994837"/>
              <a:gd name="connsiteX6" fmla="*/ 277586 w 1322614"/>
              <a:gd name="connsiteY6" fmla="*/ 717251 h 994837"/>
              <a:gd name="connsiteX7" fmla="*/ 179614 w 1322614"/>
              <a:gd name="connsiteY7" fmla="*/ 798894 h 994837"/>
              <a:gd name="connsiteX8" fmla="*/ 0 w 1322614"/>
              <a:gd name="connsiteY8" fmla="*/ 994837 h 9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614" h="994837">
                <a:moveTo>
                  <a:pt x="1322614" y="107651"/>
                </a:moveTo>
                <a:cubicBezTo>
                  <a:pt x="1259194" y="0"/>
                  <a:pt x="1270907" y="534008"/>
                  <a:pt x="1208314" y="602951"/>
                </a:cubicBezTo>
                <a:cubicBezTo>
                  <a:pt x="1145721" y="671894"/>
                  <a:pt x="1031421" y="545801"/>
                  <a:pt x="947057" y="521308"/>
                </a:cubicBezTo>
                <a:cubicBezTo>
                  <a:pt x="862693" y="496815"/>
                  <a:pt x="756557" y="439665"/>
                  <a:pt x="702129" y="455994"/>
                </a:cubicBezTo>
                <a:cubicBezTo>
                  <a:pt x="647701" y="472323"/>
                  <a:pt x="664029" y="578459"/>
                  <a:pt x="620486" y="619280"/>
                </a:cubicBezTo>
                <a:cubicBezTo>
                  <a:pt x="576943" y="660102"/>
                  <a:pt x="498022" y="684595"/>
                  <a:pt x="440872" y="700923"/>
                </a:cubicBezTo>
                <a:cubicBezTo>
                  <a:pt x="383722" y="717252"/>
                  <a:pt x="321129" y="700923"/>
                  <a:pt x="277586" y="717251"/>
                </a:cubicBezTo>
                <a:cubicBezTo>
                  <a:pt x="234043" y="733579"/>
                  <a:pt x="225878" y="752630"/>
                  <a:pt x="179614" y="798894"/>
                </a:cubicBezTo>
                <a:cubicBezTo>
                  <a:pt x="133350" y="845158"/>
                  <a:pt x="66675" y="919997"/>
                  <a:pt x="0" y="994837"/>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3795235" y="2058964"/>
            <a:ext cx="2041072" cy="2269671"/>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9960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1072" h="2269671">
                <a:moveTo>
                  <a:pt x="2041072" y="2269671"/>
                </a:moveTo>
                <a:cubicBezTo>
                  <a:pt x="1985918" y="2236772"/>
                  <a:pt x="1941467" y="2038713"/>
                  <a:pt x="1862546" y="1996077"/>
                </a:cubicBezTo>
                <a:cubicBezTo>
                  <a:pt x="1783625" y="1953441"/>
                  <a:pt x="1649367" y="2046272"/>
                  <a:pt x="1567543" y="2013857"/>
                </a:cubicBezTo>
                <a:cubicBezTo>
                  <a:pt x="1485719" y="1981442"/>
                  <a:pt x="1423307" y="1831522"/>
                  <a:pt x="1371600" y="1801586"/>
                </a:cubicBezTo>
                <a:cubicBezTo>
                  <a:pt x="1319893" y="1771650"/>
                  <a:pt x="1292678" y="1820636"/>
                  <a:pt x="1257300" y="1834243"/>
                </a:cubicBezTo>
                <a:cubicBezTo>
                  <a:pt x="1221922" y="1847850"/>
                  <a:pt x="1211036" y="1907721"/>
                  <a:pt x="1159329" y="1883228"/>
                </a:cubicBezTo>
                <a:cubicBezTo>
                  <a:pt x="1107622" y="1858735"/>
                  <a:pt x="985157" y="1760764"/>
                  <a:pt x="947057" y="1687286"/>
                </a:cubicBezTo>
                <a:cubicBezTo>
                  <a:pt x="908957" y="1613808"/>
                  <a:pt x="947058" y="1534886"/>
                  <a:pt x="930729" y="1442357"/>
                </a:cubicBezTo>
                <a:cubicBezTo>
                  <a:pt x="914401" y="1349828"/>
                  <a:pt x="881743" y="1200150"/>
                  <a:pt x="849086" y="1132114"/>
                </a:cubicBezTo>
                <a:cubicBezTo>
                  <a:pt x="816429" y="1064078"/>
                  <a:pt x="783772" y="1050471"/>
                  <a:pt x="734786" y="1034143"/>
                </a:cubicBezTo>
                <a:cubicBezTo>
                  <a:pt x="685800" y="1017815"/>
                  <a:pt x="609600" y="1039586"/>
                  <a:pt x="555172" y="1034143"/>
                </a:cubicBezTo>
                <a:cubicBezTo>
                  <a:pt x="500744" y="1028700"/>
                  <a:pt x="457201" y="1055915"/>
                  <a:pt x="408215" y="1001486"/>
                </a:cubicBezTo>
                <a:cubicBezTo>
                  <a:pt x="359229" y="947057"/>
                  <a:pt x="299357" y="759278"/>
                  <a:pt x="261257" y="707571"/>
                </a:cubicBezTo>
                <a:cubicBezTo>
                  <a:pt x="223157" y="655864"/>
                  <a:pt x="195943" y="715736"/>
                  <a:pt x="179615" y="691243"/>
                </a:cubicBezTo>
                <a:cubicBezTo>
                  <a:pt x="163287" y="666750"/>
                  <a:pt x="166008" y="634093"/>
                  <a:pt x="163286" y="560614"/>
                </a:cubicBezTo>
                <a:cubicBezTo>
                  <a:pt x="160564" y="487135"/>
                  <a:pt x="179615" y="337457"/>
                  <a:pt x="163286" y="250371"/>
                </a:cubicBezTo>
                <a:cubicBezTo>
                  <a:pt x="146958" y="163285"/>
                  <a:pt x="92529" y="76200"/>
                  <a:pt x="65315" y="38100"/>
                </a:cubicBezTo>
                <a:cubicBezTo>
                  <a:pt x="38101" y="0"/>
                  <a:pt x="2721" y="24492"/>
                  <a:pt x="0" y="21771"/>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1870343" y="1778265"/>
            <a:ext cx="1883777" cy="866723"/>
          </a:xfrm>
          <a:custGeom>
            <a:avLst/>
            <a:gdLst>
              <a:gd name="connsiteX0" fmla="*/ 1925320 w 1925320"/>
              <a:gd name="connsiteY0" fmla="*/ 59267 h 506307"/>
              <a:gd name="connsiteX1" fmla="*/ 1762760 w 1925320"/>
              <a:gd name="connsiteY1" fmla="*/ 8467 h 506307"/>
              <a:gd name="connsiteX2" fmla="*/ 1539240 w 1925320"/>
              <a:gd name="connsiteY2" fmla="*/ 110067 h 506307"/>
              <a:gd name="connsiteX3" fmla="*/ 1315720 w 1925320"/>
              <a:gd name="connsiteY3" fmla="*/ 272627 h 506307"/>
              <a:gd name="connsiteX4" fmla="*/ 939800 w 1925320"/>
              <a:gd name="connsiteY4" fmla="*/ 343747 h 506307"/>
              <a:gd name="connsiteX5" fmla="*/ 777240 w 1925320"/>
              <a:gd name="connsiteY5" fmla="*/ 425027 h 506307"/>
              <a:gd name="connsiteX6" fmla="*/ 553720 w 1925320"/>
              <a:gd name="connsiteY6" fmla="*/ 323427 h 506307"/>
              <a:gd name="connsiteX7" fmla="*/ 289560 w 1925320"/>
              <a:gd name="connsiteY7" fmla="*/ 313267 h 506307"/>
              <a:gd name="connsiteX8" fmla="*/ 147320 w 1925320"/>
              <a:gd name="connsiteY8" fmla="*/ 485987 h 506307"/>
              <a:gd name="connsiteX9" fmla="*/ 35560 w 1925320"/>
              <a:gd name="connsiteY9" fmla="*/ 435187 h 506307"/>
              <a:gd name="connsiteX10" fmla="*/ 5080 w 1925320"/>
              <a:gd name="connsiteY10" fmla="*/ 252307 h 506307"/>
              <a:gd name="connsiteX11" fmla="*/ 5080 w 1925320"/>
              <a:gd name="connsiteY11" fmla="*/ 38947 h 506307"/>
              <a:gd name="connsiteX0" fmla="*/ 1925320 w 1925320"/>
              <a:gd name="connsiteY0" fmla="*/ 486833 h 552873"/>
              <a:gd name="connsiteX1" fmla="*/ 1762760 w 1925320"/>
              <a:gd name="connsiteY1" fmla="*/ 55033 h 552873"/>
              <a:gd name="connsiteX2" fmla="*/ 1539240 w 1925320"/>
              <a:gd name="connsiteY2" fmla="*/ 156633 h 552873"/>
              <a:gd name="connsiteX3" fmla="*/ 1315720 w 1925320"/>
              <a:gd name="connsiteY3" fmla="*/ 319193 h 552873"/>
              <a:gd name="connsiteX4" fmla="*/ 939800 w 1925320"/>
              <a:gd name="connsiteY4" fmla="*/ 390313 h 552873"/>
              <a:gd name="connsiteX5" fmla="*/ 777240 w 1925320"/>
              <a:gd name="connsiteY5" fmla="*/ 471593 h 552873"/>
              <a:gd name="connsiteX6" fmla="*/ 553720 w 1925320"/>
              <a:gd name="connsiteY6" fmla="*/ 369993 h 552873"/>
              <a:gd name="connsiteX7" fmla="*/ 289560 w 1925320"/>
              <a:gd name="connsiteY7" fmla="*/ 359833 h 552873"/>
              <a:gd name="connsiteX8" fmla="*/ 147320 w 1925320"/>
              <a:gd name="connsiteY8" fmla="*/ 532553 h 552873"/>
              <a:gd name="connsiteX9" fmla="*/ 35560 w 1925320"/>
              <a:gd name="connsiteY9" fmla="*/ 481753 h 552873"/>
              <a:gd name="connsiteX10" fmla="*/ 5080 w 1925320"/>
              <a:gd name="connsiteY10" fmla="*/ 298873 h 552873"/>
              <a:gd name="connsiteX11" fmla="*/ 5080 w 1925320"/>
              <a:gd name="connsiteY11" fmla="*/ 85513 h 552873"/>
              <a:gd name="connsiteX0" fmla="*/ 1925320 w 1925320"/>
              <a:gd name="connsiteY0" fmla="*/ 401320 h 467360"/>
              <a:gd name="connsiteX1" fmla="*/ 1762760 w 1925320"/>
              <a:gd name="connsiteY1" fmla="*/ 350520 h 467360"/>
              <a:gd name="connsiteX2" fmla="*/ 1539240 w 1925320"/>
              <a:gd name="connsiteY2" fmla="*/ 71120 h 467360"/>
              <a:gd name="connsiteX3" fmla="*/ 1315720 w 1925320"/>
              <a:gd name="connsiteY3" fmla="*/ 233680 h 467360"/>
              <a:gd name="connsiteX4" fmla="*/ 939800 w 1925320"/>
              <a:gd name="connsiteY4" fmla="*/ 304800 h 467360"/>
              <a:gd name="connsiteX5" fmla="*/ 777240 w 1925320"/>
              <a:gd name="connsiteY5" fmla="*/ 386080 h 467360"/>
              <a:gd name="connsiteX6" fmla="*/ 553720 w 1925320"/>
              <a:gd name="connsiteY6" fmla="*/ 284480 h 467360"/>
              <a:gd name="connsiteX7" fmla="*/ 289560 w 1925320"/>
              <a:gd name="connsiteY7" fmla="*/ 274320 h 467360"/>
              <a:gd name="connsiteX8" fmla="*/ 147320 w 1925320"/>
              <a:gd name="connsiteY8" fmla="*/ 447040 h 467360"/>
              <a:gd name="connsiteX9" fmla="*/ 35560 w 1925320"/>
              <a:gd name="connsiteY9" fmla="*/ 396240 h 467360"/>
              <a:gd name="connsiteX10" fmla="*/ 5080 w 1925320"/>
              <a:gd name="connsiteY10" fmla="*/ 213360 h 467360"/>
              <a:gd name="connsiteX11" fmla="*/ 5080 w 1925320"/>
              <a:gd name="connsiteY11" fmla="*/ 0 h 467360"/>
              <a:gd name="connsiteX0" fmla="*/ 1925320 w 1925320"/>
              <a:gd name="connsiteY0" fmla="*/ 401320 h 467360"/>
              <a:gd name="connsiteX1" fmla="*/ 1762760 w 1925320"/>
              <a:gd name="connsiteY1" fmla="*/ 350520 h 467360"/>
              <a:gd name="connsiteX2" fmla="*/ 1315720 w 1925320"/>
              <a:gd name="connsiteY2" fmla="*/ 233680 h 467360"/>
              <a:gd name="connsiteX3" fmla="*/ 939800 w 1925320"/>
              <a:gd name="connsiteY3" fmla="*/ 304800 h 467360"/>
              <a:gd name="connsiteX4" fmla="*/ 777240 w 1925320"/>
              <a:gd name="connsiteY4" fmla="*/ 386080 h 467360"/>
              <a:gd name="connsiteX5" fmla="*/ 553720 w 1925320"/>
              <a:gd name="connsiteY5" fmla="*/ 284480 h 467360"/>
              <a:gd name="connsiteX6" fmla="*/ 289560 w 1925320"/>
              <a:gd name="connsiteY6" fmla="*/ 274320 h 467360"/>
              <a:gd name="connsiteX7" fmla="*/ 147320 w 1925320"/>
              <a:gd name="connsiteY7" fmla="*/ 447040 h 467360"/>
              <a:gd name="connsiteX8" fmla="*/ 35560 w 1925320"/>
              <a:gd name="connsiteY8" fmla="*/ 396240 h 467360"/>
              <a:gd name="connsiteX9" fmla="*/ 5080 w 1925320"/>
              <a:gd name="connsiteY9" fmla="*/ 213360 h 467360"/>
              <a:gd name="connsiteX10" fmla="*/ 5080 w 1925320"/>
              <a:gd name="connsiteY10" fmla="*/ 0 h 467360"/>
              <a:gd name="connsiteX0" fmla="*/ 1925320 w 1925320"/>
              <a:gd name="connsiteY0" fmla="*/ 401320 h 467360"/>
              <a:gd name="connsiteX1" fmla="*/ 1762760 w 1925320"/>
              <a:gd name="connsiteY1" fmla="*/ 350520 h 467360"/>
              <a:gd name="connsiteX2" fmla="*/ 1334756 w 1925320"/>
              <a:gd name="connsiteY2" fmla="*/ 275900 h 467360"/>
              <a:gd name="connsiteX3" fmla="*/ 1315720 w 1925320"/>
              <a:gd name="connsiteY3" fmla="*/ 233680 h 467360"/>
              <a:gd name="connsiteX4" fmla="*/ 939800 w 1925320"/>
              <a:gd name="connsiteY4" fmla="*/ 304800 h 467360"/>
              <a:gd name="connsiteX5" fmla="*/ 777240 w 1925320"/>
              <a:gd name="connsiteY5" fmla="*/ 386080 h 467360"/>
              <a:gd name="connsiteX6" fmla="*/ 553720 w 1925320"/>
              <a:gd name="connsiteY6" fmla="*/ 284480 h 467360"/>
              <a:gd name="connsiteX7" fmla="*/ 289560 w 1925320"/>
              <a:gd name="connsiteY7" fmla="*/ 274320 h 467360"/>
              <a:gd name="connsiteX8" fmla="*/ 147320 w 1925320"/>
              <a:gd name="connsiteY8" fmla="*/ 447040 h 467360"/>
              <a:gd name="connsiteX9" fmla="*/ 35560 w 1925320"/>
              <a:gd name="connsiteY9" fmla="*/ 396240 h 467360"/>
              <a:gd name="connsiteX10" fmla="*/ 5080 w 1925320"/>
              <a:gd name="connsiteY10" fmla="*/ 213360 h 467360"/>
              <a:gd name="connsiteX11" fmla="*/ 5080 w 1925320"/>
              <a:gd name="connsiteY11" fmla="*/ 0 h 467360"/>
              <a:gd name="connsiteX0" fmla="*/ 1925320 w 1925320"/>
              <a:gd name="connsiteY0" fmla="*/ 401320 h 467360"/>
              <a:gd name="connsiteX1" fmla="*/ 1762760 w 1925320"/>
              <a:gd name="connsiteY1" fmla="*/ 350520 h 467360"/>
              <a:gd name="connsiteX2" fmla="*/ 1334756 w 1925320"/>
              <a:gd name="connsiteY2" fmla="*/ 275900 h 467360"/>
              <a:gd name="connsiteX3" fmla="*/ 1315720 w 1925320"/>
              <a:gd name="connsiteY3" fmla="*/ 233680 h 467360"/>
              <a:gd name="connsiteX4" fmla="*/ 777240 w 1925320"/>
              <a:gd name="connsiteY4" fmla="*/ 386080 h 467360"/>
              <a:gd name="connsiteX5" fmla="*/ 553720 w 1925320"/>
              <a:gd name="connsiteY5" fmla="*/ 284480 h 467360"/>
              <a:gd name="connsiteX6" fmla="*/ 289560 w 1925320"/>
              <a:gd name="connsiteY6" fmla="*/ 274320 h 467360"/>
              <a:gd name="connsiteX7" fmla="*/ 147320 w 1925320"/>
              <a:gd name="connsiteY7" fmla="*/ 447040 h 467360"/>
              <a:gd name="connsiteX8" fmla="*/ 35560 w 1925320"/>
              <a:gd name="connsiteY8" fmla="*/ 396240 h 467360"/>
              <a:gd name="connsiteX9" fmla="*/ 5080 w 1925320"/>
              <a:gd name="connsiteY9" fmla="*/ 213360 h 467360"/>
              <a:gd name="connsiteX10" fmla="*/ 5080 w 1925320"/>
              <a:gd name="connsiteY10" fmla="*/ 0 h 467360"/>
              <a:gd name="connsiteX0" fmla="*/ 1951567 w 1951567"/>
              <a:gd name="connsiteY0" fmla="*/ 401320 h 695960"/>
              <a:gd name="connsiteX1" fmla="*/ 1789007 w 1951567"/>
              <a:gd name="connsiteY1" fmla="*/ 350520 h 695960"/>
              <a:gd name="connsiteX2" fmla="*/ 1361003 w 1951567"/>
              <a:gd name="connsiteY2" fmla="*/ 275900 h 695960"/>
              <a:gd name="connsiteX3" fmla="*/ 1341967 w 1951567"/>
              <a:gd name="connsiteY3" fmla="*/ 233680 h 695960"/>
              <a:gd name="connsiteX4" fmla="*/ 803487 w 1951567"/>
              <a:gd name="connsiteY4" fmla="*/ 386080 h 695960"/>
              <a:gd name="connsiteX5" fmla="*/ 579967 w 1951567"/>
              <a:gd name="connsiteY5" fmla="*/ 284480 h 695960"/>
              <a:gd name="connsiteX6" fmla="*/ 315807 w 1951567"/>
              <a:gd name="connsiteY6" fmla="*/ 274320 h 695960"/>
              <a:gd name="connsiteX7" fmla="*/ 402167 w 1951567"/>
              <a:gd name="connsiteY7" fmla="*/ 675640 h 695960"/>
              <a:gd name="connsiteX8" fmla="*/ 61807 w 1951567"/>
              <a:gd name="connsiteY8" fmla="*/ 396240 h 695960"/>
              <a:gd name="connsiteX9" fmla="*/ 31327 w 1951567"/>
              <a:gd name="connsiteY9" fmla="*/ 213360 h 695960"/>
              <a:gd name="connsiteX10" fmla="*/ 31327 w 1951567"/>
              <a:gd name="connsiteY10" fmla="*/ 0 h 695960"/>
              <a:gd name="connsiteX0" fmla="*/ 1951567 w 1951567"/>
              <a:gd name="connsiteY0" fmla="*/ 401320 h 694267"/>
              <a:gd name="connsiteX1" fmla="*/ 1789007 w 1951567"/>
              <a:gd name="connsiteY1" fmla="*/ 350520 h 694267"/>
              <a:gd name="connsiteX2" fmla="*/ 1361003 w 1951567"/>
              <a:gd name="connsiteY2" fmla="*/ 275900 h 694267"/>
              <a:gd name="connsiteX3" fmla="*/ 1341967 w 1951567"/>
              <a:gd name="connsiteY3" fmla="*/ 233680 h 694267"/>
              <a:gd name="connsiteX4" fmla="*/ 803487 w 1951567"/>
              <a:gd name="connsiteY4" fmla="*/ 386080 h 694267"/>
              <a:gd name="connsiteX5" fmla="*/ 579967 w 1951567"/>
              <a:gd name="connsiteY5" fmla="*/ 284480 h 694267"/>
              <a:gd name="connsiteX6" fmla="*/ 402167 w 1951567"/>
              <a:gd name="connsiteY6" fmla="*/ 675640 h 694267"/>
              <a:gd name="connsiteX7" fmla="*/ 61807 w 1951567"/>
              <a:gd name="connsiteY7" fmla="*/ 396240 h 694267"/>
              <a:gd name="connsiteX8" fmla="*/ 31327 w 1951567"/>
              <a:gd name="connsiteY8" fmla="*/ 213360 h 694267"/>
              <a:gd name="connsiteX9" fmla="*/ 31327 w 1951567"/>
              <a:gd name="connsiteY9" fmla="*/ 0 h 694267"/>
              <a:gd name="connsiteX0" fmla="*/ 1950720 w 1950720"/>
              <a:gd name="connsiteY0" fmla="*/ 401320 h 930487"/>
              <a:gd name="connsiteX1" fmla="*/ 1788160 w 1950720"/>
              <a:gd name="connsiteY1" fmla="*/ 350520 h 930487"/>
              <a:gd name="connsiteX2" fmla="*/ 1360156 w 1950720"/>
              <a:gd name="connsiteY2" fmla="*/ 275900 h 930487"/>
              <a:gd name="connsiteX3" fmla="*/ 1341120 w 1950720"/>
              <a:gd name="connsiteY3" fmla="*/ 233680 h 930487"/>
              <a:gd name="connsiteX4" fmla="*/ 802640 w 1950720"/>
              <a:gd name="connsiteY4" fmla="*/ 386080 h 930487"/>
              <a:gd name="connsiteX5" fmla="*/ 579120 w 1950720"/>
              <a:gd name="connsiteY5" fmla="*/ 284480 h 930487"/>
              <a:gd name="connsiteX6" fmla="*/ 401320 w 1950720"/>
              <a:gd name="connsiteY6" fmla="*/ 675640 h 930487"/>
              <a:gd name="connsiteX7" fmla="*/ 213360 w 1950720"/>
              <a:gd name="connsiteY7" fmla="*/ 853440 h 930487"/>
              <a:gd name="connsiteX8" fmla="*/ 30480 w 1950720"/>
              <a:gd name="connsiteY8" fmla="*/ 213360 h 930487"/>
              <a:gd name="connsiteX9" fmla="*/ 30480 w 1950720"/>
              <a:gd name="connsiteY9" fmla="*/ 0 h 930487"/>
              <a:gd name="connsiteX0" fmla="*/ 1950720 w 1950720"/>
              <a:gd name="connsiteY0" fmla="*/ 401320 h 930487"/>
              <a:gd name="connsiteX1" fmla="*/ 1788160 w 1950720"/>
              <a:gd name="connsiteY1" fmla="*/ 350520 h 930487"/>
              <a:gd name="connsiteX2" fmla="*/ 1360156 w 1950720"/>
              <a:gd name="connsiteY2" fmla="*/ 275900 h 930487"/>
              <a:gd name="connsiteX3" fmla="*/ 1341120 w 1950720"/>
              <a:gd name="connsiteY3" fmla="*/ 233680 h 930487"/>
              <a:gd name="connsiteX4" fmla="*/ 802640 w 1950720"/>
              <a:gd name="connsiteY4" fmla="*/ 386080 h 930487"/>
              <a:gd name="connsiteX5" fmla="*/ 579120 w 1950720"/>
              <a:gd name="connsiteY5" fmla="*/ 284480 h 930487"/>
              <a:gd name="connsiteX6" fmla="*/ 401320 w 1950720"/>
              <a:gd name="connsiteY6" fmla="*/ 675640 h 930487"/>
              <a:gd name="connsiteX7" fmla="*/ 213360 w 1950720"/>
              <a:gd name="connsiteY7" fmla="*/ 853440 h 930487"/>
              <a:gd name="connsiteX8" fmla="*/ 30480 w 1950720"/>
              <a:gd name="connsiteY8" fmla="*/ 213360 h 930487"/>
              <a:gd name="connsiteX9" fmla="*/ 30480 w 1950720"/>
              <a:gd name="connsiteY9" fmla="*/ 0 h 930487"/>
              <a:gd name="connsiteX0" fmla="*/ 1920240 w 1920240"/>
              <a:gd name="connsiteY0" fmla="*/ 401320 h 966047"/>
              <a:gd name="connsiteX1" fmla="*/ 1757680 w 1920240"/>
              <a:gd name="connsiteY1" fmla="*/ 350520 h 966047"/>
              <a:gd name="connsiteX2" fmla="*/ 1329676 w 1920240"/>
              <a:gd name="connsiteY2" fmla="*/ 275900 h 966047"/>
              <a:gd name="connsiteX3" fmla="*/ 1310640 w 1920240"/>
              <a:gd name="connsiteY3" fmla="*/ 233680 h 966047"/>
              <a:gd name="connsiteX4" fmla="*/ 772160 w 1920240"/>
              <a:gd name="connsiteY4" fmla="*/ 386080 h 966047"/>
              <a:gd name="connsiteX5" fmla="*/ 548640 w 1920240"/>
              <a:gd name="connsiteY5" fmla="*/ 284480 h 966047"/>
              <a:gd name="connsiteX6" fmla="*/ 370840 w 1920240"/>
              <a:gd name="connsiteY6" fmla="*/ 675640 h 966047"/>
              <a:gd name="connsiteX7" fmla="*/ 182880 w 1920240"/>
              <a:gd name="connsiteY7" fmla="*/ 853440 h 966047"/>
              <a:gd name="connsiteX8" fmla="*/ 0 w 1920240"/>
              <a:gd name="connsiteY8" fmla="*/ 0 h 966047"/>
              <a:gd name="connsiteX0" fmla="*/ 1748367 w 1748367"/>
              <a:gd name="connsiteY0" fmla="*/ 186003 h 876883"/>
              <a:gd name="connsiteX1" fmla="*/ 1585807 w 1748367"/>
              <a:gd name="connsiteY1" fmla="*/ 135203 h 876883"/>
              <a:gd name="connsiteX2" fmla="*/ 1157803 w 1748367"/>
              <a:gd name="connsiteY2" fmla="*/ 60583 h 876883"/>
              <a:gd name="connsiteX3" fmla="*/ 1138767 w 1748367"/>
              <a:gd name="connsiteY3" fmla="*/ 18363 h 876883"/>
              <a:gd name="connsiteX4" fmla="*/ 600287 w 1748367"/>
              <a:gd name="connsiteY4" fmla="*/ 170763 h 876883"/>
              <a:gd name="connsiteX5" fmla="*/ 376767 w 1748367"/>
              <a:gd name="connsiteY5" fmla="*/ 69163 h 876883"/>
              <a:gd name="connsiteX6" fmla="*/ 198967 w 1748367"/>
              <a:gd name="connsiteY6" fmla="*/ 460323 h 876883"/>
              <a:gd name="connsiteX7" fmla="*/ 11007 w 1748367"/>
              <a:gd name="connsiteY7" fmla="*/ 638123 h 876883"/>
              <a:gd name="connsiteX8" fmla="*/ 132927 w 1748367"/>
              <a:gd name="connsiteY8" fmla="*/ 699083 h 876883"/>
              <a:gd name="connsiteX0" fmla="*/ 1737360 w 1737360"/>
              <a:gd name="connsiteY0" fmla="*/ 186003 h 638123"/>
              <a:gd name="connsiteX1" fmla="*/ 1574800 w 1737360"/>
              <a:gd name="connsiteY1" fmla="*/ 135203 h 638123"/>
              <a:gd name="connsiteX2" fmla="*/ 1146796 w 1737360"/>
              <a:gd name="connsiteY2" fmla="*/ 60583 h 638123"/>
              <a:gd name="connsiteX3" fmla="*/ 1127760 w 1737360"/>
              <a:gd name="connsiteY3" fmla="*/ 18363 h 638123"/>
              <a:gd name="connsiteX4" fmla="*/ 589280 w 1737360"/>
              <a:gd name="connsiteY4" fmla="*/ 170763 h 638123"/>
              <a:gd name="connsiteX5" fmla="*/ 365760 w 1737360"/>
              <a:gd name="connsiteY5" fmla="*/ 69163 h 638123"/>
              <a:gd name="connsiteX6" fmla="*/ 187960 w 1737360"/>
              <a:gd name="connsiteY6" fmla="*/ 460323 h 638123"/>
              <a:gd name="connsiteX7" fmla="*/ 0 w 1737360"/>
              <a:gd name="connsiteY7" fmla="*/ 638123 h 638123"/>
              <a:gd name="connsiteX0" fmla="*/ 1737360 w 1737360"/>
              <a:gd name="connsiteY0" fmla="*/ 186003 h 866723"/>
              <a:gd name="connsiteX1" fmla="*/ 1574800 w 1737360"/>
              <a:gd name="connsiteY1" fmla="*/ 135203 h 866723"/>
              <a:gd name="connsiteX2" fmla="*/ 1146796 w 1737360"/>
              <a:gd name="connsiteY2" fmla="*/ 60583 h 866723"/>
              <a:gd name="connsiteX3" fmla="*/ 1127760 w 1737360"/>
              <a:gd name="connsiteY3" fmla="*/ 18363 h 866723"/>
              <a:gd name="connsiteX4" fmla="*/ 589280 w 1737360"/>
              <a:gd name="connsiteY4" fmla="*/ 170763 h 866723"/>
              <a:gd name="connsiteX5" fmla="*/ 365760 w 1737360"/>
              <a:gd name="connsiteY5" fmla="*/ 69163 h 866723"/>
              <a:gd name="connsiteX6" fmla="*/ 187960 w 1737360"/>
              <a:gd name="connsiteY6" fmla="*/ 460323 h 866723"/>
              <a:gd name="connsiteX7" fmla="*/ 0 w 1737360"/>
              <a:gd name="connsiteY7" fmla="*/ 866723 h 866723"/>
              <a:gd name="connsiteX0" fmla="*/ 1737360 w 1737360"/>
              <a:gd name="connsiteY0" fmla="*/ 186003 h 866723"/>
              <a:gd name="connsiteX1" fmla="*/ 1574800 w 1737360"/>
              <a:gd name="connsiteY1" fmla="*/ 135203 h 866723"/>
              <a:gd name="connsiteX2" fmla="*/ 1146796 w 1737360"/>
              <a:gd name="connsiteY2" fmla="*/ 60583 h 866723"/>
              <a:gd name="connsiteX3" fmla="*/ 1127760 w 1737360"/>
              <a:gd name="connsiteY3" fmla="*/ 18363 h 866723"/>
              <a:gd name="connsiteX4" fmla="*/ 589280 w 1737360"/>
              <a:gd name="connsiteY4" fmla="*/ 170763 h 866723"/>
              <a:gd name="connsiteX5" fmla="*/ 365760 w 1737360"/>
              <a:gd name="connsiteY5" fmla="*/ 69163 h 866723"/>
              <a:gd name="connsiteX6" fmla="*/ 187960 w 1737360"/>
              <a:gd name="connsiteY6" fmla="*/ 460323 h 866723"/>
              <a:gd name="connsiteX7" fmla="*/ 0 w 1737360"/>
              <a:gd name="connsiteY7" fmla="*/ 866723 h 866723"/>
              <a:gd name="connsiteX0" fmla="*/ 1857819 w 1857819"/>
              <a:gd name="connsiteY0" fmla="*/ 186003 h 866723"/>
              <a:gd name="connsiteX1" fmla="*/ 1695259 w 1857819"/>
              <a:gd name="connsiteY1" fmla="*/ 135203 h 866723"/>
              <a:gd name="connsiteX2" fmla="*/ 1267255 w 1857819"/>
              <a:gd name="connsiteY2" fmla="*/ 60583 h 866723"/>
              <a:gd name="connsiteX3" fmla="*/ 1248219 w 1857819"/>
              <a:gd name="connsiteY3" fmla="*/ 18363 h 866723"/>
              <a:gd name="connsiteX4" fmla="*/ 709739 w 1857819"/>
              <a:gd name="connsiteY4" fmla="*/ 170763 h 866723"/>
              <a:gd name="connsiteX5" fmla="*/ 486219 w 1857819"/>
              <a:gd name="connsiteY5" fmla="*/ 69163 h 866723"/>
              <a:gd name="connsiteX6" fmla="*/ 308419 w 1857819"/>
              <a:gd name="connsiteY6" fmla="*/ 460323 h 866723"/>
              <a:gd name="connsiteX7" fmla="*/ 120459 w 1857819"/>
              <a:gd name="connsiteY7" fmla="*/ 866723 h 866723"/>
              <a:gd name="connsiteX0" fmla="*/ 1705419 w 1705419"/>
              <a:gd name="connsiteY0" fmla="*/ 186003 h 866723"/>
              <a:gd name="connsiteX1" fmla="*/ 1542859 w 1705419"/>
              <a:gd name="connsiteY1" fmla="*/ 135203 h 866723"/>
              <a:gd name="connsiteX2" fmla="*/ 1114855 w 1705419"/>
              <a:gd name="connsiteY2" fmla="*/ 60583 h 866723"/>
              <a:gd name="connsiteX3" fmla="*/ 1095819 w 1705419"/>
              <a:gd name="connsiteY3" fmla="*/ 18363 h 866723"/>
              <a:gd name="connsiteX4" fmla="*/ 557339 w 1705419"/>
              <a:gd name="connsiteY4" fmla="*/ 170763 h 866723"/>
              <a:gd name="connsiteX5" fmla="*/ 333819 w 1705419"/>
              <a:gd name="connsiteY5" fmla="*/ 69163 h 866723"/>
              <a:gd name="connsiteX6" fmla="*/ 156019 w 1705419"/>
              <a:gd name="connsiteY6" fmla="*/ 460323 h 866723"/>
              <a:gd name="connsiteX7" fmla="*/ 120459 w 1705419"/>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3777" h="866723">
                <a:moveTo>
                  <a:pt x="1883777" y="186003"/>
                </a:moveTo>
                <a:cubicBezTo>
                  <a:pt x="1834670" y="156369"/>
                  <a:pt x="1822817" y="163143"/>
                  <a:pt x="1721217" y="135203"/>
                </a:cubicBezTo>
                <a:cubicBezTo>
                  <a:pt x="1648190" y="114300"/>
                  <a:pt x="1367719" y="80056"/>
                  <a:pt x="1293213" y="60583"/>
                </a:cubicBezTo>
                <a:cubicBezTo>
                  <a:pt x="1218707" y="41110"/>
                  <a:pt x="1367096" y="0"/>
                  <a:pt x="1274177" y="18363"/>
                </a:cubicBezTo>
                <a:cubicBezTo>
                  <a:pt x="1181258" y="36726"/>
                  <a:pt x="862697" y="162296"/>
                  <a:pt x="735697" y="170763"/>
                </a:cubicBezTo>
                <a:cubicBezTo>
                  <a:pt x="608697" y="179230"/>
                  <a:pt x="579064" y="20903"/>
                  <a:pt x="512177" y="69163"/>
                </a:cubicBezTo>
                <a:cubicBezTo>
                  <a:pt x="445290" y="117423"/>
                  <a:pt x="369937" y="327396"/>
                  <a:pt x="334377" y="460323"/>
                </a:cubicBezTo>
                <a:cubicBezTo>
                  <a:pt x="194984" y="592413"/>
                  <a:pt x="0" y="682904"/>
                  <a:pt x="298817" y="866723"/>
                </a:cubicBezTo>
              </a:path>
            </a:pathLst>
          </a:custGeom>
          <a:ln w="101600">
            <a:solidFill>
              <a:srgbClr val="FF0000"/>
            </a:solidFill>
            <a:prstDash val="sysDot"/>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81000" y="1752601"/>
            <a:ext cx="1530062" cy="861274"/>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827131 w 1402773"/>
              <a:gd name="connsiteY4" fmla="*/ 41068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12882"/>
              <a:gd name="connsiteX1" fmla="*/ 1091046 w 1402773"/>
              <a:gd name="connsiteY1" fmla="*/ 270164 h 312882"/>
              <a:gd name="connsiteX2" fmla="*/ 845128 w 1402773"/>
              <a:gd name="connsiteY2" fmla="*/ 45028 h 312882"/>
              <a:gd name="connsiteX3" fmla="*/ 827131 w 1402773"/>
              <a:gd name="connsiteY3" fmla="*/ 41068 h 312882"/>
              <a:gd name="connsiteX4" fmla="*/ 696191 w 1402773"/>
              <a:gd name="connsiteY4" fmla="*/ 207818 h 312882"/>
              <a:gd name="connsiteX5" fmla="*/ 602673 w 1402773"/>
              <a:gd name="connsiteY5" fmla="*/ 290946 h 312882"/>
              <a:gd name="connsiteX6" fmla="*/ 332509 w 1402773"/>
              <a:gd name="connsiteY6" fmla="*/ 259773 h 312882"/>
              <a:gd name="connsiteX7" fmla="*/ 197428 w 1402773"/>
              <a:gd name="connsiteY7" fmla="*/ 249382 h 312882"/>
              <a:gd name="connsiteX8" fmla="*/ 124691 w 1402773"/>
              <a:gd name="connsiteY8" fmla="*/ 228600 h 312882"/>
              <a:gd name="connsiteX9" fmla="*/ 155864 w 1402773"/>
              <a:gd name="connsiteY9" fmla="*/ 93518 h 312882"/>
              <a:gd name="connsiteX10" fmla="*/ 0 w 1402773"/>
              <a:gd name="connsiteY10" fmla="*/ 0 h 312882"/>
              <a:gd name="connsiteX0" fmla="*/ 1402773 w 1402773"/>
              <a:gd name="connsiteY0" fmla="*/ 319892 h 483837"/>
              <a:gd name="connsiteX1" fmla="*/ 1091046 w 1402773"/>
              <a:gd name="connsiteY1" fmla="*/ 441119 h 483837"/>
              <a:gd name="connsiteX2" fmla="*/ 845128 w 1402773"/>
              <a:gd name="connsiteY2" fmla="*/ 63583 h 483837"/>
              <a:gd name="connsiteX3" fmla="*/ 827131 w 1402773"/>
              <a:gd name="connsiteY3" fmla="*/ 59623 h 483837"/>
              <a:gd name="connsiteX4" fmla="*/ 696191 w 1402773"/>
              <a:gd name="connsiteY4" fmla="*/ 226373 h 483837"/>
              <a:gd name="connsiteX5" fmla="*/ 602673 w 1402773"/>
              <a:gd name="connsiteY5" fmla="*/ 309501 h 483837"/>
              <a:gd name="connsiteX6" fmla="*/ 332509 w 1402773"/>
              <a:gd name="connsiteY6" fmla="*/ 278328 h 483837"/>
              <a:gd name="connsiteX7" fmla="*/ 197428 w 1402773"/>
              <a:gd name="connsiteY7" fmla="*/ 267937 h 483837"/>
              <a:gd name="connsiteX8" fmla="*/ 124691 w 1402773"/>
              <a:gd name="connsiteY8" fmla="*/ 247155 h 483837"/>
              <a:gd name="connsiteX9" fmla="*/ 155864 w 1402773"/>
              <a:gd name="connsiteY9" fmla="*/ 112073 h 483837"/>
              <a:gd name="connsiteX10" fmla="*/ 0 w 1402773"/>
              <a:gd name="connsiteY10" fmla="*/ 18555 h 483837"/>
              <a:gd name="connsiteX0" fmla="*/ 1402773 w 1402773"/>
              <a:gd name="connsiteY0" fmla="*/ 439801 h 603746"/>
              <a:gd name="connsiteX1" fmla="*/ 1091046 w 1402773"/>
              <a:gd name="connsiteY1" fmla="*/ 561028 h 603746"/>
              <a:gd name="connsiteX2" fmla="*/ 845128 w 1402773"/>
              <a:gd name="connsiteY2" fmla="*/ 183492 h 603746"/>
              <a:gd name="connsiteX3" fmla="*/ 522331 w 1402773"/>
              <a:gd name="connsiteY3" fmla="*/ 27132 h 603746"/>
              <a:gd name="connsiteX4" fmla="*/ 696191 w 1402773"/>
              <a:gd name="connsiteY4" fmla="*/ 346282 h 603746"/>
              <a:gd name="connsiteX5" fmla="*/ 602673 w 1402773"/>
              <a:gd name="connsiteY5" fmla="*/ 429410 h 603746"/>
              <a:gd name="connsiteX6" fmla="*/ 332509 w 1402773"/>
              <a:gd name="connsiteY6" fmla="*/ 398237 h 603746"/>
              <a:gd name="connsiteX7" fmla="*/ 197428 w 1402773"/>
              <a:gd name="connsiteY7" fmla="*/ 387846 h 603746"/>
              <a:gd name="connsiteX8" fmla="*/ 124691 w 1402773"/>
              <a:gd name="connsiteY8" fmla="*/ 367064 h 603746"/>
              <a:gd name="connsiteX9" fmla="*/ 155864 w 1402773"/>
              <a:gd name="connsiteY9" fmla="*/ 231982 h 603746"/>
              <a:gd name="connsiteX10" fmla="*/ 0 w 1402773"/>
              <a:gd name="connsiteY10" fmla="*/ 138464 h 603746"/>
              <a:gd name="connsiteX0" fmla="*/ 1402773 w 1402773"/>
              <a:gd name="connsiteY0" fmla="*/ 448460 h 638465"/>
              <a:gd name="connsiteX1" fmla="*/ 1091046 w 1402773"/>
              <a:gd name="connsiteY1" fmla="*/ 569687 h 638465"/>
              <a:gd name="connsiteX2" fmla="*/ 522331 w 1402773"/>
              <a:gd name="connsiteY2" fmla="*/ 35791 h 638465"/>
              <a:gd name="connsiteX3" fmla="*/ 696191 w 1402773"/>
              <a:gd name="connsiteY3" fmla="*/ 354941 h 638465"/>
              <a:gd name="connsiteX4" fmla="*/ 602673 w 1402773"/>
              <a:gd name="connsiteY4" fmla="*/ 438069 h 638465"/>
              <a:gd name="connsiteX5" fmla="*/ 332509 w 1402773"/>
              <a:gd name="connsiteY5" fmla="*/ 406896 h 638465"/>
              <a:gd name="connsiteX6" fmla="*/ 197428 w 1402773"/>
              <a:gd name="connsiteY6" fmla="*/ 396505 h 638465"/>
              <a:gd name="connsiteX7" fmla="*/ 124691 w 1402773"/>
              <a:gd name="connsiteY7" fmla="*/ 375723 h 638465"/>
              <a:gd name="connsiteX8" fmla="*/ 155864 w 1402773"/>
              <a:gd name="connsiteY8" fmla="*/ 240641 h 638465"/>
              <a:gd name="connsiteX9" fmla="*/ 0 w 1402773"/>
              <a:gd name="connsiteY9" fmla="*/ 147123 h 638465"/>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55864 w 1402773"/>
              <a:gd name="connsiteY7" fmla="*/ 93518 h 465942"/>
              <a:gd name="connsiteX8" fmla="*/ 0 w 1402773"/>
              <a:gd name="connsiteY8"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197428 w 1402773"/>
              <a:gd name="connsiteY5" fmla="*/ 249382 h 465942"/>
              <a:gd name="connsiteX6" fmla="*/ 155864 w 1402773"/>
              <a:gd name="connsiteY6" fmla="*/ 93518 h 465942"/>
              <a:gd name="connsiteX7" fmla="*/ 0 w 1402773"/>
              <a:gd name="connsiteY7"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197428 w 1402773"/>
              <a:gd name="connsiteY4" fmla="*/ 249382 h 465942"/>
              <a:gd name="connsiteX5" fmla="*/ 155864 w 1402773"/>
              <a:gd name="connsiteY5" fmla="*/ 93518 h 465942"/>
              <a:gd name="connsiteX6" fmla="*/ 0 w 1402773"/>
              <a:gd name="connsiteY6" fmla="*/ 0 h 465942"/>
              <a:gd name="connsiteX0" fmla="*/ 1402773 w 1402773"/>
              <a:gd name="connsiteY0" fmla="*/ 755567 h 755567"/>
              <a:gd name="connsiteX1" fmla="*/ 1091046 w 1402773"/>
              <a:gd name="connsiteY1" fmla="*/ 422564 h 755567"/>
              <a:gd name="connsiteX2" fmla="*/ 903331 w 1402773"/>
              <a:gd name="connsiteY2" fmla="*/ 41068 h 755567"/>
              <a:gd name="connsiteX3" fmla="*/ 696191 w 1402773"/>
              <a:gd name="connsiteY3" fmla="*/ 207818 h 755567"/>
              <a:gd name="connsiteX4" fmla="*/ 197428 w 1402773"/>
              <a:gd name="connsiteY4" fmla="*/ 249382 h 755567"/>
              <a:gd name="connsiteX5" fmla="*/ 155864 w 1402773"/>
              <a:gd name="connsiteY5" fmla="*/ 93518 h 755567"/>
              <a:gd name="connsiteX6" fmla="*/ 0 w 1402773"/>
              <a:gd name="connsiteY6" fmla="*/ 0 h 755567"/>
              <a:gd name="connsiteX0" fmla="*/ 1402773 w 1482477"/>
              <a:gd name="connsiteY0" fmla="*/ 755567 h 855678"/>
              <a:gd name="connsiteX1" fmla="*/ 1091046 w 1482477"/>
              <a:gd name="connsiteY1" fmla="*/ 422564 h 855678"/>
              <a:gd name="connsiteX2" fmla="*/ 903331 w 1482477"/>
              <a:gd name="connsiteY2" fmla="*/ 41068 h 855678"/>
              <a:gd name="connsiteX3" fmla="*/ 696191 w 1482477"/>
              <a:gd name="connsiteY3" fmla="*/ 207818 h 855678"/>
              <a:gd name="connsiteX4" fmla="*/ 197428 w 1482477"/>
              <a:gd name="connsiteY4" fmla="*/ 249382 h 855678"/>
              <a:gd name="connsiteX5" fmla="*/ 155864 w 1482477"/>
              <a:gd name="connsiteY5" fmla="*/ 93518 h 855678"/>
              <a:gd name="connsiteX6" fmla="*/ 0 w 1482477"/>
              <a:gd name="connsiteY6" fmla="*/ 0 h 85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477" h="855678">
                <a:moveTo>
                  <a:pt x="1402773" y="755567"/>
                </a:moveTo>
                <a:cubicBezTo>
                  <a:pt x="1482477" y="855678"/>
                  <a:pt x="1174286" y="541647"/>
                  <a:pt x="1091046" y="422564"/>
                </a:cubicBezTo>
                <a:cubicBezTo>
                  <a:pt x="1007806" y="303481"/>
                  <a:pt x="961119" y="173112"/>
                  <a:pt x="903331" y="41068"/>
                </a:cubicBezTo>
                <a:cubicBezTo>
                  <a:pt x="709185" y="105540"/>
                  <a:pt x="813841" y="173099"/>
                  <a:pt x="696191" y="207818"/>
                </a:cubicBezTo>
                <a:cubicBezTo>
                  <a:pt x="578541" y="242537"/>
                  <a:pt x="287483" y="268432"/>
                  <a:pt x="197428" y="249382"/>
                </a:cubicBezTo>
                <a:cubicBezTo>
                  <a:pt x="167987" y="221673"/>
                  <a:pt x="188769" y="135082"/>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9" name="Group 88"/>
          <p:cNvGrpSpPr/>
          <p:nvPr/>
        </p:nvGrpSpPr>
        <p:grpSpPr>
          <a:xfrm>
            <a:off x="3962400" y="2667000"/>
            <a:ext cx="919274" cy="905686"/>
            <a:chOff x="-457200" y="3200400"/>
            <a:chExt cx="2221579" cy="2415163"/>
          </a:xfrm>
        </p:grpSpPr>
        <p:pic>
          <p:nvPicPr>
            <p:cNvPr id="90"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91" name="Freeform 90"/>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3429000" y="2133600"/>
            <a:ext cx="919274" cy="905686"/>
            <a:chOff x="-457200" y="3200400"/>
            <a:chExt cx="2221579" cy="2415163"/>
          </a:xfrm>
        </p:grpSpPr>
        <p:pic>
          <p:nvPicPr>
            <p:cNvPr id="93"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94" name="Freeform 9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5" name="Group 94"/>
          <p:cNvGrpSpPr/>
          <p:nvPr/>
        </p:nvGrpSpPr>
        <p:grpSpPr>
          <a:xfrm>
            <a:off x="2895600" y="1371600"/>
            <a:ext cx="919274" cy="905686"/>
            <a:chOff x="-457200" y="3200400"/>
            <a:chExt cx="2221579" cy="2415163"/>
          </a:xfrm>
        </p:grpSpPr>
        <p:pic>
          <p:nvPicPr>
            <p:cNvPr id="96"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97" name="Freeform 96"/>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Group 97"/>
          <p:cNvGrpSpPr/>
          <p:nvPr/>
        </p:nvGrpSpPr>
        <p:grpSpPr>
          <a:xfrm>
            <a:off x="457200" y="1676400"/>
            <a:ext cx="919274" cy="905686"/>
            <a:chOff x="-457200" y="3200400"/>
            <a:chExt cx="2221579" cy="2415163"/>
          </a:xfrm>
        </p:grpSpPr>
        <p:pic>
          <p:nvPicPr>
            <p:cNvPr id="99"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100" name="Freeform 99"/>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Group 100"/>
          <p:cNvGrpSpPr/>
          <p:nvPr/>
        </p:nvGrpSpPr>
        <p:grpSpPr>
          <a:xfrm>
            <a:off x="1676400" y="2057400"/>
            <a:ext cx="919274" cy="905686"/>
            <a:chOff x="-457200" y="3200400"/>
            <a:chExt cx="2221579" cy="2415163"/>
          </a:xfrm>
        </p:grpSpPr>
        <p:pic>
          <p:nvPicPr>
            <p:cNvPr id="102"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103" name="Freeform 10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a:off x="-81074" y="1532714"/>
            <a:ext cx="919274" cy="905686"/>
            <a:chOff x="-457200" y="3200400"/>
            <a:chExt cx="2221579" cy="2415163"/>
          </a:xfrm>
        </p:grpSpPr>
        <p:pic>
          <p:nvPicPr>
            <p:cNvPr id="105" name="Picture 4" descr="https://encrypted-tbn0.gstatic.com/shopping?q=tbn:ANd9GcSi3IbGHoJf0GfRyxwQnDs60fuamdiUr7Gfqw38c6zep7R6rs4&amp;usqp=CAE"/>
            <p:cNvPicPr>
              <a:picLocks noChangeAspect="1" noChangeArrowheads="1"/>
            </p:cNvPicPr>
            <p:nvPr/>
          </p:nvPicPr>
          <p:blipFill>
            <a:blip r:embed="rId4" cstate="print"/>
            <a:srcRect t="16667" r="2110" b="7143"/>
            <a:stretch>
              <a:fillRect/>
            </a:stretch>
          </p:blipFill>
          <p:spPr bwMode="auto">
            <a:xfrm>
              <a:off x="-457200" y="3200400"/>
              <a:ext cx="2221579" cy="2415163"/>
            </a:xfrm>
            <a:prstGeom prst="rect">
              <a:avLst/>
            </a:prstGeom>
            <a:noFill/>
          </p:spPr>
        </p:pic>
        <p:sp>
          <p:nvSpPr>
            <p:cNvPr id="106" name="Freeform 10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TextBox 58"/>
          <p:cNvSpPr txBox="1"/>
          <p:nvPr/>
        </p:nvSpPr>
        <p:spPr>
          <a:xfrm>
            <a:off x="0" y="6180892"/>
            <a:ext cx="9220200" cy="677108"/>
          </a:xfrm>
          <a:prstGeom prst="rect">
            <a:avLst/>
          </a:prstGeom>
          <a:solidFill>
            <a:schemeClr val="bg1"/>
          </a:solidFill>
        </p:spPr>
        <p:txBody>
          <a:bodyPr wrap="square" rtlCol="0">
            <a:spAutoFit/>
          </a:bodyPr>
          <a:lstStyle/>
          <a:p>
            <a:r>
              <a:rPr lang="en-US" sz="3800" b="1" dirty="0" smtClean="0">
                <a:effectLst>
                  <a:outerShdw dist="50800" dir="7200000" algn="ctr" rotWithShape="0">
                    <a:schemeClr val="bg1"/>
                  </a:outerShdw>
                </a:effectLst>
                <a:cs typeface="Arial" pitchFamily="34" charset="0"/>
              </a:rPr>
              <a:t>		    We’ll investigate this phenomena</a:t>
            </a:r>
            <a:endParaRPr lang="en-US" sz="3800" b="1" dirty="0">
              <a:effectLst>
                <a:outerShdw dist="50800" dir="7200000" algn="ctr" rotWithShape="0">
                  <a:schemeClr val="bg1"/>
                </a:outerShdw>
              </a:effectLst>
              <a:cs typeface="Arial" pitchFamily="34" charset="0"/>
            </a:endParaRPr>
          </a:p>
        </p:txBody>
      </p:sp>
      <p:grpSp>
        <p:nvGrpSpPr>
          <p:cNvPr id="85" name="Group 84"/>
          <p:cNvGrpSpPr/>
          <p:nvPr/>
        </p:nvGrpSpPr>
        <p:grpSpPr>
          <a:xfrm>
            <a:off x="0" y="4419600"/>
            <a:ext cx="2209800" cy="2438400"/>
            <a:chOff x="-457200" y="3200400"/>
            <a:chExt cx="2209800" cy="2438400"/>
          </a:xfrm>
        </p:grpSpPr>
        <p:pic>
          <p:nvPicPr>
            <p:cNvPr id="1028" name="Picture 4" descr="https://encrypted-tbn0.gstatic.com/shopping?q=tbn:ANd9GcSi3IbGHoJf0GfRyxwQnDs60fuamdiUr7Gfqw38c6zep7R6rs4&amp;usqp=CAE"/>
            <p:cNvPicPr preferRelativeResize="0">
              <a:picLocks noChangeAspect="1" noChangeArrowheads="1"/>
            </p:cNvPicPr>
            <p:nvPr/>
          </p:nvPicPr>
          <p:blipFill>
            <a:blip r:embed="rId4" cstate="print"/>
            <a:srcRect t="16667" r="2110" b="7143"/>
            <a:stretch>
              <a:fillRect/>
            </a:stretch>
          </p:blipFill>
          <p:spPr bwMode="auto">
            <a:xfrm>
              <a:off x="-457200" y="3200400"/>
              <a:ext cx="2209800" cy="2438400"/>
            </a:xfrm>
            <a:prstGeom prst="rect">
              <a:avLst/>
            </a:prstGeom>
            <a:noFill/>
          </p:spPr>
        </p:pic>
        <p:sp>
          <p:nvSpPr>
            <p:cNvPr id="74" name="Freeform 7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5"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53"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 calcmode="lin" valueType="num">
                                      <p:cBhvr>
                                        <p:cTn id="10" dur="1000" fill="hold"/>
                                        <p:tgtEl>
                                          <p:spTgt spid="85"/>
                                        </p:tgtEl>
                                        <p:attrNameLst>
                                          <p:attrName>ppt_w</p:attrName>
                                        </p:attrNameLst>
                                      </p:cBhvr>
                                      <p:tavLst>
                                        <p:tav tm="0">
                                          <p:val>
                                            <p:fltVal val="0"/>
                                          </p:val>
                                        </p:tav>
                                        <p:tav tm="100000">
                                          <p:val>
                                            <p:strVal val="#ppt_w"/>
                                          </p:val>
                                        </p:tav>
                                      </p:tavLst>
                                    </p:anim>
                                    <p:anim calcmode="lin" valueType="num">
                                      <p:cBhvr>
                                        <p:cTn id="11" dur="1000" fill="hold"/>
                                        <p:tgtEl>
                                          <p:spTgt spid="85"/>
                                        </p:tgtEl>
                                        <p:attrNameLst>
                                          <p:attrName>ppt_h</p:attrName>
                                        </p:attrNameLst>
                                      </p:cBhvr>
                                      <p:tavLst>
                                        <p:tav tm="0">
                                          <p:val>
                                            <p:fltVal val="0"/>
                                          </p:val>
                                        </p:tav>
                                        <p:tav tm="100000">
                                          <p:val>
                                            <p:strVal val="#ppt_h"/>
                                          </p:val>
                                        </p:tav>
                                      </p:tavLst>
                                    </p:anim>
                                    <p:animEffect transition="in" filter="fade">
                                      <p:cBhvr>
                                        <p:cTn id="12" dur="10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right)">
                                      <p:cBhvr>
                                        <p:cTn id="17" dur="2000"/>
                                        <p:tgtEl>
                                          <p:spTgt spid="75"/>
                                        </p:tgtEl>
                                      </p:cBhvr>
                                    </p:animEffect>
                                  </p:childTnLst>
                                </p:cTn>
                              </p:par>
                            </p:childTnLst>
                          </p:cTn>
                        </p:par>
                        <p:par>
                          <p:cTn id="18" fill="hold">
                            <p:stCondLst>
                              <p:cond delay="2000"/>
                            </p:stCondLst>
                            <p:childTnLst>
                              <p:par>
                                <p:cTn id="19" presetID="22" presetClass="entr" presetSubtype="2"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right)">
                                      <p:cBhvr>
                                        <p:cTn id="21" dur="2000"/>
                                        <p:tgtEl>
                                          <p:spTgt spid="77"/>
                                        </p:tgtEl>
                                      </p:cBhvr>
                                    </p:animEffect>
                                  </p:childTnLst>
                                </p:cTn>
                              </p:par>
                              <p:par>
                                <p:cTn id="22" presetID="6" presetClass="emph" presetSubtype="0" fill="hold" nodeType="withEffect">
                                  <p:stCondLst>
                                    <p:cond delay="0"/>
                                  </p:stCondLst>
                                  <p:childTnLst>
                                    <p:animScale>
                                      <p:cBhvr>
                                        <p:cTn id="23" dur="500" fill="hold"/>
                                        <p:tgtEl>
                                          <p:spTgt spid="85"/>
                                        </p:tgtEl>
                                      </p:cBhvr>
                                      <p:by x="37000" y="37000"/>
                                    </p:animScale>
                                  </p:childTnLst>
                                </p:cTn>
                              </p:par>
                              <p:par>
                                <p:cTn id="24" presetID="64" presetClass="path" presetSubtype="0" fill="hold" nodeType="withEffect">
                                  <p:stCondLst>
                                    <p:cond delay="0"/>
                                  </p:stCondLst>
                                  <p:childTnLst>
                                    <p:animMotion origin="layout" path="M -3.33333E-6 -2.22222E-6 L 0.4375 -0.24444 " pathEditMode="relative" rAng="0" ptsTypes="AA">
                                      <p:cBhvr>
                                        <p:cTn id="25" dur="500" fill="hold"/>
                                        <p:tgtEl>
                                          <p:spTgt spid="85"/>
                                        </p:tgtEl>
                                        <p:attrNameLst>
                                          <p:attrName>ppt_x</p:attrName>
                                          <p:attrName>ppt_y</p:attrName>
                                        </p:attrNameLst>
                                      </p:cBhvr>
                                      <p:rCtr x="219" y="-122"/>
                                    </p:animMotion>
                                  </p:childTnLst>
                                </p:cTn>
                              </p:par>
                              <p:par>
                                <p:cTn id="26" presetID="53" presetClass="entr" presetSubtype="0" fill="hold" nodeType="withEffect">
                                  <p:stCondLst>
                                    <p:cond delay="1000"/>
                                  </p:stCondLst>
                                  <p:childTnLst>
                                    <p:set>
                                      <p:cBhvr>
                                        <p:cTn id="27" dur="1" fill="hold">
                                          <p:stCondLst>
                                            <p:cond delay="0"/>
                                          </p:stCondLst>
                                        </p:cTn>
                                        <p:tgtEl>
                                          <p:spTgt spid="89"/>
                                        </p:tgtEl>
                                        <p:attrNameLst>
                                          <p:attrName>style.visibility</p:attrName>
                                        </p:attrNameLst>
                                      </p:cBhvr>
                                      <p:to>
                                        <p:strVal val="visible"/>
                                      </p:to>
                                    </p:set>
                                    <p:anim calcmode="lin" valueType="num">
                                      <p:cBhvr>
                                        <p:cTn id="28" dur="1000" fill="hold"/>
                                        <p:tgtEl>
                                          <p:spTgt spid="89"/>
                                        </p:tgtEl>
                                        <p:attrNameLst>
                                          <p:attrName>ppt_w</p:attrName>
                                        </p:attrNameLst>
                                      </p:cBhvr>
                                      <p:tavLst>
                                        <p:tav tm="0">
                                          <p:val>
                                            <p:fltVal val="0"/>
                                          </p:val>
                                        </p:tav>
                                        <p:tav tm="100000">
                                          <p:val>
                                            <p:strVal val="#ppt_w"/>
                                          </p:val>
                                        </p:tav>
                                      </p:tavLst>
                                    </p:anim>
                                    <p:anim calcmode="lin" valueType="num">
                                      <p:cBhvr>
                                        <p:cTn id="29" dur="1000" fill="hold"/>
                                        <p:tgtEl>
                                          <p:spTgt spid="89"/>
                                        </p:tgtEl>
                                        <p:attrNameLst>
                                          <p:attrName>ppt_h</p:attrName>
                                        </p:attrNameLst>
                                      </p:cBhvr>
                                      <p:tavLst>
                                        <p:tav tm="0">
                                          <p:val>
                                            <p:fltVal val="0"/>
                                          </p:val>
                                        </p:tav>
                                        <p:tav tm="100000">
                                          <p:val>
                                            <p:strVal val="#ppt_h"/>
                                          </p:val>
                                        </p:tav>
                                      </p:tavLst>
                                    </p:anim>
                                    <p:animEffect transition="in" filter="fade">
                                      <p:cBhvr>
                                        <p:cTn id="30" dur="1000"/>
                                        <p:tgtEl>
                                          <p:spTgt spid="89"/>
                                        </p:tgtEl>
                                      </p:cBhvr>
                                    </p:animEffect>
                                  </p:childTnLst>
                                </p:cTn>
                              </p:par>
                              <p:par>
                                <p:cTn id="31" presetID="53" presetClass="entr" presetSubtype="0" fill="hold" nodeType="withEffect">
                                  <p:stCondLst>
                                    <p:cond delay="2000"/>
                                  </p:stCondLst>
                                  <p:childTnLst>
                                    <p:set>
                                      <p:cBhvr>
                                        <p:cTn id="32" dur="1" fill="hold">
                                          <p:stCondLst>
                                            <p:cond delay="0"/>
                                          </p:stCondLst>
                                        </p:cTn>
                                        <p:tgtEl>
                                          <p:spTgt spid="92"/>
                                        </p:tgtEl>
                                        <p:attrNameLst>
                                          <p:attrName>style.visibility</p:attrName>
                                        </p:attrNameLst>
                                      </p:cBhvr>
                                      <p:to>
                                        <p:strVal val="visible"/>
                                      </p:to>
                                    </p:set>
                                    <p:anim calcmode="lin" valueType="num">
                                      <p:cBhvr>
                                        <p:cTn id="33" dur="1000" fill="hold"/>
                                        <p:tgtEl>
                                          <p:spTgt spid="92"/>
                                        </p:tgtEl>
                                        <p:attrNameLst>
                                          <p:attrName>ppt_w</p:attrName>
                                        </p:attrNameLst>
                                      </p:cBhvr>
                                      <p:tavLst>
                                        <p:tav tm="0">
                                          <p:val>
                                            <p:fltVal val="0"/>
                                          </p:val>
                                        </p:tav>
                                        <p:tav tm="100000">
                                          <p:val>
                                            <p:strVal val="#ppt_w"/>
                                          </p:val>
                                        </p:tav>
                                      </p:tavLst>
                                    </p:anim>
                                    <p:anim calcmode="lin" valueType="num">
                                      <p:cBhvr>
                                        <p:cTn id="34" dur="1000" fill="hold"/>
                                        <p:tgtEl>
                                          <p:spTgt spid="92"/>
                                        </p:tgtEl>
                                        <p:attrNameLst>
                                          <p:attrName>ppt_h</p:attrName>
                                        </p:attrNameLst>
                                      </p:cBhvr>
                                      <p:tavLst>
                                        <p:tav tm="0">
                                          <p:val>
                                            <p:fltVal val="0"/>
                                          </p:val>
                                        </p:tav>
                                        <p:tav tm="100000">
                                          <p:val>
                                            <p:strVal val="#ppt_h"/>
                                          </p:val>
                                        </p:tav>
                                      </p:tavLst>
                                    </p:anim>
                                    <p:animEffect transition="in" filter="fade">
                                      <p:cBhvr>
                                        <p:cTn id="35" dur="1000"/>
                                        <p:tgtEl>
                                          <p:spTgt spid="92"/>
                                        </p:tgtEl>
                                      </p:cBhvr>
                                    </p:animEffect>
                                  </p:childTnLst>
                                </p:cTn>
                              </p:par>
                            </p:childTnLst>
                          </p:cTn>
                        </p:par>
                        <p:par>
                          <p:cTn id="36" fill="hold">
                            <p:stCondLst>
                              <p:cond delay="5000"/>
                            </p:stCondLst>
                            <p:childTnLst>
                              <p:par>
                                <p:cTn id="37" presetID="22" presetClass="entr" presetSubtype="2"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ipe(right)">
                                      <p:cBhvr>
                                        <p:cTn id="39" dur="2000"/>
                                        <p:tgtEl>
                                          <p:spTgt spid="79"/>
                                        </p:tgtEl>
                                      </p:cBhvr>
                                    </p:animEffect>
                                  </p:childTnLst>
                                </p:cTn>
                              </p:par>
                              <p:par>
                                <p:cTn id="40" presetID="53" presetClass="entr" presetSubtype="0" fill="hold" nodeType="withEffect">
                                  <p:stCondLst>
                                    <p:cond delay="500"/>
                                  </p:stCondLst>
                                  <p:childTnLst>
                                    <p:set>
                                      <p:cBhvr>
                                        <p:cTn id="41" dur="1" fill="hold">
                                          <p:stCondLst>
                                            <p:cond delay="0"/>
                                          </p:stCondLst>
                                        </p:cTn>
                                        <p:tgtEl>
                                          <p:spTgt spid="95"/>
                                        </p:tgtEl>
                                        <p:attrNameLst>
                                          <p:attrName>style.visibility</p:attrName>
                                        </p:attrNameLst>
                                      </p:cBhvr>
                                      <p:to>
                                        <p:strVal val="visible"/>
                                      </p:to>
                                    </p:set>
                                    <p:anim calcmode="lin" valueType="num">
                                      <p:cBhvr>
                                        <p:cTn id="42" dur="1000" fill="hold"/>
                                        <p:tgtEl>
                                          <p:spTgt spid="95"/>
                                        </p:tgtEl>
                                        <p:attrNameLst>
                                          <p:attrName>ppt_w</p:attrName>
                                        </p:attrNameLst>
                                      </p:cBhvr>
                                      <p:tavLst>
                                        <p:tav tm="0">
                                          <p:val>
                                            <p:fltVal val="0"/>
                                          </p:val>
                                        </p:tav>
                                        <p:tav tm="100000">
                                          <p:val>
                                            <p:strVal val="#ppt_w"/>
                                          </p:val>
                                        </p:tav>
                                      </p:tavLst>
                                    </p:anim>
                                    <p:anim calcmode="lin" valueType="num">
                                      <p:cBhvr>
                                        <p:cTn id="43" dur="1000" fill="hold"/>
                                        <p:tgtEl>
                                          <p:spTgt spid="95"/>
                                        </p:tgtEl>
                                        <p:attrNameLst>
                                          <p:attrName>ppt_h</p:attrName>
                                        </p:attrNameLst>
                                      </p:cBhvr>
                                      <p:tavLst>
                                        <p:tav tm="0">
                                          <p:val>
                                            <p:fltVal val="0"/>
                                          </p:val>
                                        </p:tav>
                                        <p:tav tm="100000">
                                          <p:val>
                                            <p:strVal val="#ppt_h"/>
                                          </p:val>
                                        </p:tav>
                                      </p:tavLst>
                                    </p:anim>
                                    <p:animEffect transition="in" filter="fade">
                                      <p:cBhvr>
                                        <p:cTn id="44" dur="1000"/>
                                        <p:tgtEl>
                                          <p:spTgt spid="95"/>
                                        </p:tgtEl>
                                      </p:cBhvr>
                                    </p:animEffect>
                                  </p:childTnLst>
                                </p:cTn>
                              </p:par>
                              <p:par>
                                <p:cTn id="45" presetID="53" presetClass="entr" presetSubtype="0" fill="hold" nodeType="withEffect">
                                  <p:stCondLst>
                                    <p:cond delay="1500"/>
                                  </p:stCondLst>
                                  <p:childTnLst>
                                    <p:set>
                                      <p:cBhvr>
                                        <p:cTn id="46" dur="1" fill="hold">
                                          <p:stCondLst>
                                            <p:cond delay="0"/>
                                          </p:stCondLst>
                                        </p:cTn>
                                        <p:tgtEl>
                                          <p:spTgt spid="101"/>
                                        </p:tgtEl>
                                        <p:attrNameLst>
                                          <p:attrName>style.visibility</p:attrName>
                                        </p:attrNameLst>
                                      </p:cBhvr>
                                      <p:to>
                                        <p:strVal val="visible"/>
                                      </p:to>
                                    </p:set>
                                    <p:anim calcmode="lin" valueType="num">
                                      <p:cBhvr>
                                        <p:cTn id="47" dur="1000" fill="hold"/>
                                        <p:tgtEl>
                                          <p:spTgt spid="101"/>
                                        </p:tgtEl>
                                        <p:attrNameLst>
                                          <p:attrName>ppt_w</p:attrName>
                                        </p:attrNameLst>
                                      </p:cBhvr>
                                      <p:tavLst>
                                        <p:tav tm="0">
                                          <p:val>
                                            <p:fltVal val="0"/>
                                          </p:val>
                                        </p:tav>
                                        <p:tav tm="100000">
                                          <p:val>
                                            <p:strVal val="#ppt_w"/>
                                          </p:val>
                                        </p:tav>
                                      </p:tavLst>
                                    </p:anim>
                                    <p:anim calcmode="lin" valueType="num">
                                      <p:cBhvr>
                                        <p:cTn id="48" dur="1000" fill="hold"/>
                                        <p:tgtEl>
                                          <p:spTgt spid="101"/>
                                        </p:tgtEl>
                                        <p:attrNameLst>
                                          <p:attrName>ppt_h</p:attrName>
                                        </p:attrNameLst>
                                      </p:cBhvr>
                                      <p:tavLst>
                                        <p:tav tm="0">
                                          <p:val>
                                            <p:fltVal val="0"/>
                                          </p:val>
                                        </p:tav>
                                        <p:tav tm="100000">
                                          <p:val>
                                            <p:strVal val="#ppt_h"/>
                                          </p:val>
                                        </p:tav>
                                      </p:tavLst>
                                    </p:anim>
                                    <p:animEffect transition="in" filter="fade">
                                      <p:cBhvr>
                                        <p:cTn id="49" dur="1000"/>
                                        <p:tgtEl>
                                          <p:spTgt spid="101"/>
                                        </p:tgtEl>
                                      </p:cBhvr>
                                    </p:animEffect>
                                  </p:childTnLst>
                                </p:cTn>
                              </p:par>
                            </p:childTnLst>
                          </p:cTn>
                        </p:par>
                        <p:par>
                          <p:cTn id="50" fill="hold">
                            <p:stCondLst>
                              <p:cond delay="7500"/>
                            </p:stCondLst>
                            <p:childTnLst>
                              <p:par>
                                <p:cTn id="51" presetID="22" presetClass="entr" presetSubtype="2" fill="hold" grpId="0" nodeType="after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wipe(right)">
                                      <p:cBhvr>
                                        <p:cTn id="53" dur="2000"/>
                                        <p:tgtEl>
                                          <p:spTgt spid="83"/>
                                        </p:tgtEl>
                                      </p:cBhvr>
                                    </p:animEffect>
                                  </p:childTnLst>
                                </p:cTn>
                              </p:par>
                              <p:par>
                                <p:cTn id="54" presetID="53" presetClass="entr" presetSubtype="0" fill="hold" nodeType="withEffect">
                                  <p:stCondLst>
                                    <p:cond delay="0"/>
                                  </p:stCondLst>
                                  <p:childTnLst>
                                    <p:set>
                                      <p:cBhvr>
                                        <p:cTn id="55" dur="1" fill="hold">
                                          <p:stCondLst>
                                            <p:cond delay="0"/>
                                          </p:stCondLst>
                                        </p:cTn>
                                        <p:tgtEl>
                                          <p:spTgt spid="98"/>
                                        </p:tgtEl>
                                        <p:attrNameLst>
                                          <p:attrName>style.visibility</p:attrName>
                                        </p:attrNameLst>
                                      </p:cBhvr>
                                      <p:to>
                                        <p:strVal val="visible"/>
                                      </p:to>
                                    </p:set>
                                    <p:anim calcmode="lin" valueType="num">
                                      <p:cBhvr>
                                        <p:cTn id="56" dur="1000" fill="hold"/>
                                        <p:tgtEl>
                                          <p:spTgt spid="98"/>
                                        </p:tgtEl>
                                        <p:attrNameLst>
                                          <p:attrName>ppt_w</p:attrName>
                                        </p:attrNameLst>
                                      </p:cBhvr>
                                      <p:tavLst>
                                        <p:tav tm="0">
                                          <p:val>
                                            <p:fltVal val="0"/>
                                          </p:val>
                                        </p:tav>
                                        <p:tav tm="100000">
                                          <p:val>
                                            <p:strVal val="#ppt_w"/>
                                          </p:val>
                                        </p:tav>
                                      </p:tavLst>
                                    </p:anim>
                                    <p:anim calcmode="lin" valueType="num">
                                      <p:cBhvr>
                                        <p:cTn id="57" dur="1000" fill="hold"/>
                                        <p:tgtEl>
                                          <p:spTgt spid="98"/>
                                        </p:tgtEl>
                                        <p:attrNameLst>
                                          <p:attrName>ppt_h</p:attrName>
                                        </p:attrNameLst>
                                      </p:cBhvr>
                                      <p:tavLst>
                                        <p:tav tm="0">
                                          <p:val>
                                            <p:fltVal val="0"/>
                                          </p:val>
                                        </p:tav>
                                        <p:tav tm="100000">
                                          <p:val>
                                            <p:strVal val="#ppt_h"/>
                                          </p:val>
                                        </p:tav>
                                      </p:tavLst>
                                    </p:anim>
                                    <p:animEffect transition="in" filter="fade">
                                      <p:cBhvr>
                                        <p:cTn id="58" dur="1000"/>
                                        <p:tgtEl>
                                          <p:spTgt spid="98"/>
                                        </p:tgtEl>
                                      </p:cBhvr>
                                    </p:animEffect>
                                  </p:childTnLst>
                                </p:cTn>
                              </p:par>
                              <p:par>
                                <p:cTn id="59" presetID="53" presetClass="entr" presetSubtype="0" fill="hold" nodeType="withEffect">
                                  <p:stCondLst>
                                    <p:cond delay="1500"/>
                                  </p:stCondLst>
                                  <p:childTnLst>
                                    <p:set>
                                      <p:cBhvr>
                                        <p:cTn id="60" dur="1" fill="hold">
                                          <p:stCondLst>
                                            <p:cond delay="0"/>
                                          </p:stCondLst>
                                        </p:cTn>
                                        <p:tgtEl>
                                          <p:spTgt spid="104"/>
                                        </p:tgtEl>
                                        <p:attrNameLst>
                                          <p:attrName>style.visibility</p:attrName>
                                        </p:attrNameLst>
                                      </p:cBhvr>
                                      <p:to>
                                        <p:strVal val="visible"/>
                                      </p:to>
                                    </p:set>
                                    <p:anim calcmode="lin" valueType="num">
                                      <p:cBhvr>
                                        <p:cTn id="61" dur="1000" fill="hold"/>
                                        <p:tgtEl>
                                          <p:spTgt spid="104"/>
                                        </p:tgtEl>
                                        <p:attrNameLst>
                                          <p:attrName>ppt_w</p:attrName>
                                        </p:attrNameLst>
                                      </p:cBhvr>
                                      <p:tavLst>
                                        <p:tav tm="0">
                                          <p:val>
                                            <p:fltVal val="0"/>
                                          </p:val>
                                        </p:tav>
                                        <p:tav tm="100000">
                                          <p:val>
                                            <p:strVal val="#ppt_w"/>
                                          </p:val>
                                        </p:tav>
                                      </p:tavLst>
                                    </p:anim>
                                    <p:anim calcmode="lin" valueType="num">
                                      <p:cBhvr>
                                        <p:cTn id="62" dur="1000" fill="hold"/>
                                        <p:tgtEl>
                                          <p:spTgt spid="104"/>
                                        </p:tgtEl>
                                        <p:attrNameLst>
                                          <p:attrName>ppt_h</p:attrName>
                                        </p:attrNameLst>
                                      </p:cBhvr>
                                      <p:tavLst>
                                        <p:tav tm="0">
                                          <p:val>
                                            <p:fltVal val="0"/>
                                          </p:val>
                                        </p:tav>
                                        <p:tav tm="100000">
                                          <p:val>
                                            <p:strVal val="#ppt_h"/>
                                          </p:val>
                                        </p:tav>
                                      </p:tavLst>
                                    </p:anim>
                                    <p:animEffect transition="in" filter="fade">
                                      <p:cBhvr>
                                        <p:cTn id="63"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9" grpId="0" animBg="1"/>
      <p:bldP spid="8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52651"/>
            <a:ext cx="9142044" cy="5857749"/>
          </a:xfrm>
          <a:prstGeom prst="rect">
            <a:avLst/>
          </a:prstGeom>
          <a:noFill/>
        </p:spPr>
      </p:pic>
      <p:sp>
        <p:nvSpPr>
          <p:cNvPr id="87" name="TextBox 3"/>
          <p:cNvSpPr txBox="1">
            <a:spLocks noChangeArrowheads="1"/>
          </p:cNvSpPr>
          <p:nvPr/>
        </p:nvSpPr>
        <p:spPr bwMode="auto">
          <a:xfrm>
            <a:off x="152400" y="3581400"/>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Native Americans</a:t>
            </a:r>
          </a:p>
        </p:txBody>
      </p:sp>
      <p:sp>
        <p:nvSpPr>
          <p:cNvPr id="88" name="Oval 87"/>
          <p:cNvSpPr/>
          <p:nvPr/>
        </p:nvSpPr>
        <p:spPr>
          <a:xfrm>
            <a:off x="685800" y="2971800"/>
            <a:ext cx="67056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9"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905000"/>
            <a:ext cx="609600" cy="577279"/>
          </a:xfrm>
          <a:prstGeom prst="rect">
            <a:avLst/>
          </a:prstGeom>
          <a:noFill/>
        </p:spPr>
      </p:pic>
      <p:pic>
        <p:nvPicPr>
          <p:cNvPr id="90"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2438400"/>
            <a:ext cx="609600" cy="577279"/>
          </a:xfrm>
          <a:prstGeom prst="rect">
            <a:avLst/>
          </a:prstGeom>
          <a:noFill/>
        </p:spPr>
      </p:pic>
      <p:sp useBgFill="1">
        <p:nvSpPr>
          <p:cNvPr id="9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79" name="Group 78"/>
          <p:cNvGrpSpPr/>
          <p:nvPr/>
        </p:nvGrpSpPr>
        <p:grpSpPr>
          <a:xfrm>
            <a:off x="0" y="0"/>
            <a:ext cx="9144000" cy="4953000"/>
            <a:chOff x="-152400" y="-152400"/>
            <a:chExt cx="9144000" cy="4953000"/>
          </a:xfrm>
          <a:noFill/>
        </p:grpSpPr>
        <p:sp useBgFill="1">
          <p:nvSpPr>
            <p:cNvPr id="83"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5"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86"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a:p>
              <a:pPr>
                <a:defRPr/>
              </a:pPr>
              <a:r>
                <a:rPr lang="en-US" sz="4000" b="1" dirty="0" smtClean="0">
                  <a:solidFill>
                    <a:schemeClr val="accent1">
                      <a:lumMod val="75000"/>
                    </a:schemeClr>
                  </a:solidFill>
                  <a:effectLst>
                    <a:outerShdw dist="50800" dir="5400000" algn="ctr" rotWithShape="0">
                      <a:schemeClr val="tx1"/>
                    </a:outerShdw>
                  </a:effectLst>
                </a:rPr>
                <a:t>	      - Landforms</a:t>
              </a:r>
            </a:p>
            <a:p>
              <a:pPr>
                <a:defRPr/>
              </a:pPr>
              <a:r>
                <a:rPr lang="en-US" sz="4000" b="1" dirty="0" smtClean="0">
                  <a:solidFill>
                    <a:schemeClr val="accent1">
                      <a:lumMod val="75000"/>
                    </a:schemeClr>
                  </a:solidFill>
                  <a:effectLst>
                    <a:outerShdw dist="50800" dir="5400000" algn="ctr" rotWithShape="0">
                      <a:schemeClr val="tx1"/>
                    </a:outerShdw>
                  </a:effectLst>
                </a:rPr>
                <a:t>	      - Rivers</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Native Americans</a:t>
              </a:r>
            </a:p>
            <a:p>
              <a:pPr>
                <a:defRPr/>
              </a:pPr>
              <a:r>
                <a:rPr lang="en-US" sz="4000" b="1" dirty="0" smtClean="0">
                  <a:solidFill>
                    <a:schemeClr val="accent1">
                      <a:lumMod val="75000"/>
                    </a:schemeClr>
                  </a:solidFill>
                  <a:effectLst>
                    <a:outerShdw dist="50800" dir="5400000" algn="ctr" rotWithShape="0">
                      <a:schemeClr val="tx1"/>
                    </a:outerShdw>
                  </a:effectLst>
                </a:rPr>
                <a:t>	      - European Americans</a:t>
              </a:r>
            </a:p>
          </p:txBody>
        </p:sp>
      </p:grpSp>
      <p:grpSp>
        <p:nvGrpSpPr>
          <p:cNvPr id="12" name="Group 11"/>
          <p:cNvGrpSpPr/>
          <p:nvPr/>
        </p:nvGrpSpPr>
        <p:grpSpPr>
          <a:xfrm>
            <a:off x="-81074" y="0"/>
            <a:ext cx="9301274" cy="7010400"/>
            <a:chOff x="-81074" y="0"/>
            <a:chExt cx="9301274" cy="7010400"/>
          </a:xfrm>
        </p:grpSpPr>
        <p:grpSp>
          <p:nvGrpSpPr>
            <p:cNvPr id="13" name="Group 22"/>
            <p:cNvGrpSpPr/>
            <p:nvPr/>
          </p:nvGrpSpPr>
          <p:grpSpPr>
            <a:xfrm>
              <a:off x="0" y="1143000"/>
              <a:ext cx="9220200" cy="5867400"/>
              <a:chOff x="0" y="1295400"/>
              <a:chExt cx="9220200" cy="5867400"/>
            </a:xfrm>
          </p:grpSpPr>
          <p:pic>
            <p:nvPicPr>
              <p:cNvPr id="63" name="Picture 2" descr="http://lizardpoint.com/geography/images/maps/620x384xusa-rivers-labeled.gif,qv20140209.pagespeed.ic.dDjUdxAvai.png"/>
              <p:cNvPicPr preferRelativeResize="0">
                <a:picLocks noChangeAspect="1" noChangeArrowheads="1"/>
              </p:cNvPicPr>
              <p:nvPr/>
            </p:nvPicPr>
            <p:blipFill>
              <a:blip r:embed="rId4" cstate="print"/>
              <a:srcRect l="3333" b="4036"/>
              <a:stretch>
                <a:fillRect/>
              </a:stretch>
            </p:blipFill>
            <p:spPr bwMode="auto">
              <a:xfrm>
                <a:off x="9202" y="1295400"/>
                <a:ext cx="9210998" cy="5663379"/>
              </a:xfrm>
              <a:prstGeom prst="rect">
                <a:avLst/>
              </a:prstGeom>
              <a:noFill/>
              <a:ln w="114300">
                <a:noFill/>
              </a:ln>
            </p:spPr>
          </p:pic>
          <p:sp>
            <p:nvSpPr>
              <p:cNvPr id="64" name="Rectangle 63"/>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85"/>
            <p:cNvGrpSpPr/>
            <p:nvPr/>
          </p:nvGrpSpPr>
          <p:grpSpPr>
            <a:xfrm>
              <a:off x="1406252" y="1172935"/>
              <a:ext cx="7476491" cy="4384221"/>
              <a:chOff x="1406252" y="1172935"/>
              <a:chExt cx="7476491" cy="4384221"/>
            </a:xfrm>
          </p:grpSpPr>
          <p:sp>
            <p:nvSpPr>
              <p:cNvPr id="61" name="Freeform 6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cstate="print">
                  <a:alphaModFix amt="38000"/>
                </a:blip>
                <a:srcRect/>
                <a:tile tx="0" ty="0" sx="100000" sy="100000" flip="none" algn="tl"/>
              </a:blipFill>
              <a:ln w="25400">
                <a:solidFill>
                  <a:schemeClr val="accent6">
                    <a:lumMod val="50000"/>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5" cstate="print">
                  <a:alphaModFix amt="33000"/>
                </a:blip>
                <a:srcRect/>
                <a:tile tx="0" ty="0" sx="100000" sy="100000" flip="none" algn="tl"/>
              </a:blipFill>
              <a:ln>
                <a:solidFill>
                  <a:schemeClr val="accent6">
                    <a:lumMod val="50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16" name="Group 75"/>
            <p:cNvGrpSpPr/>
            <p:nvPr/>
          </p:nvGrpSpPr>
          <p:grpSpPr>
            <a:xfrm>
              <a:off x="1981200" y="1834243"/>
              <a:ext cx="3537857" cy="2217964"/>
              <a:chOff x="1981200" y="1834243"/>
              <a:chExt cx="3537857" cy="2217964"/>
            </a:xfrm>
          </p:grpSpPr>
          <p:sp>
            <p:nvSpPr>
              <p:cNvPr id="59" name="Freeform 58"/>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Freeform 59"/>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77"/>
            <p:cNvGrpSpPr/>
            <p:nvPr/>
          </p:nvGrpSpPr>
          <p:grpSpPr>
            <a:xfrm>
              <a:off x="2857500" y="3853543"/>
              <a:ext cx="2661557" cy="1839686"/>
              <a:chOff x="2857500" y="3853543"/>
              <a:chExt cx="2661557" cy="1839686"/>
            </a:xfrm>
          </p:grpSpPr>
          <p:sp>
            <p:nvSpPr>
              <p:cNvPr id="55" name="Freeform 54"/>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6" name="Group 76"/>
              <p:cNvGrpSpPr/>
              <p:nvPr/>
            </p:nvGrpSpPr>
            <p:grpSpPr>
              <a:xfrm>
                <a:off x="2857500" y="3853543"/>
                <a:ext cx="2661557" cy="1839686"/>
                <a:chOff x="2857500" y="3853543"/>
                <a:chExt cx="2661557" cy="1839686"/>
              </a:xfrm>
            </p:grpSpPr>
            <p:sp>
              <p:nvSpPr>
                <p:cNvPr id="57" name="Freeform 56"/>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Freeform 57"/>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18"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53"/>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9" name="Group 74"/>
            <p:cNvGrpSpPr/>
            <p:nvPr/>
          </p:nvGrpSpPr>
          <p:grpSpPr>
            <a:xfrm>
              <a:off x="4751614" y="2087336"/>
              <a:ext cx="1616529" cy="3970564"/>
              <a:chOff x="4751614" y="2087336"/>
              <a:chExt cx="1616529" cy="3970564"/>
            </a:xfrm>
          </p:grpSpPr>
          <p:sp>
            <p:nvSpPr>
              <p:cNvPr id="50" name="Freeform 49"/>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0" name="Group 74"/>
            <p:cNvGrpSpPr/>
            <p:nvPr/>
          </p:nvGrpSpPr>
          <p:grpSpPr>
            <a:xfrm>
              <a:off x="391886" y="1240971"/>
              <a:ext cx="1910442" cy="1679122"/>
              <a:chOff x="391886" y="1240971"/>
              <a:chExt cx="1910442" cy="1679122"/>
            </a:xfrm>
          </p:grpSpPr>
          <p:sp>
            <p:nvSpPr>
              <p:cNvPr id="48" name="Freeform 4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21" name="TextBox 20"/>
            <p:cNvSpPr txBox="1"/>
            <p:nvPr/>
          </p:nvSpPr>
          <p:spPr>
            <a:xfrm>
              <a:off x="0" y="609600"/>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weathered debris toward the oceans</a:t>
              </a:r>
              <a:endParaRPr lang="en-US" sz="3200" b="1" dirty="0">
                <a:effectLst>
                  <a:outerShdw dist="50800" dir="7200000" algn="ctr" rotWithShape="0">
                    <a:schemeClr val="bg1"/>
                  </a:outerShdw>
                </a:effectLst>
                <a:cs typeface="Arial" pitchFamily="34" charset="0"/>
              </a:endParaRPr>
            </a:p>
          </p:txBody>
        </p:sp>
        <p:sp>
          <p:nvSpPr>
            <p:cNvPr id="22" name="Freeform 21"/>
            <p:cNvSpPr/>
            <p:nvPr/>
          </p:nvSpPr>
          <p:spPr>
            <a:xfrm>
              <a:off x="5896178" y="3314422"/>
              <a:ext cx="1322614" cy="994837"/>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828800 w 1951264"/>
                <a:gd name="connsiteY0" fmla="*/ 476250 h 1015093"/>
                <a:gd name="connsiteX1" fmla="*/ 1943100 w 1951264"/>
                <a:gd name="connsiteY1" fmla="*/ 312964 h 1015093"/>
                <a:gd name="connsiteX2" fmla="*/ 1779814 w 1951264"/>
                <a:gd name="connsiteY2" fmla="*/ 214993 h 1015093"/>
                <a:gd name="connsiteX3" fmla="*/ 1322614 w 1951264"/>
                <a:gd name="connsiteY3" fmla="*/ 19050 h 1015093"/>
                <a:gd name="connsiteX4" fmla="*/ 1322614 w 1951264"/>
                <a:gd name="connsiteY4" fmla="*/ 100693 h 1015093"/>
                <a:gd name="connsiteX5" fmla="*/ 1322614 w 1951264"/>
                <a:gd name="connsiteY5" fmla="*/ 280307 h 1015093"/>
                <a:gd name="connsiteX6" fmla="*/ 1208314 w 1951264"/>
                <a:gd name="connsiteY6" fmla="*/ 623207 h 1015093"/>
                <a:gd name="connsiteX7" fmla="*/ 947057 w 1951264"/>
                <a:gd name="connsiteY7" fmla="*/ 541564 h 1015093"/>
                <a:gd name="connsiteX8" fmla="*/ 702129 w 1951264"/>
                <a:gd name="connsiteY8" fmla="*/ 476250 h 1015093"/>
                <a:gd name="connsiteX9" fmla="*/ 620486 w 1951264"/>
                <a:gd name="connsiteY9" fmla="*/ 639536 h 1015093"/>
                <a:gd name="connsiteX10" fmla="*/ 440872 w 1951264"/>
                <a:gd name="connsiteY10" fmla="*/ 721179 h 1015093"/>
                <a:gd name="connsiteX11" fmla="*/ 277586 w 1951264"/>
                <a:gd name="connsiteY11" fmla="*/ 737507 h 1015093"/>
                <a:gd name="connsiteX12" fmla="*/ 179614 w 1951264"/>
                <a:gd name="connsiteY12" fmla="*/ 819150 h 1015093"/>
                <a:gd name="connsiteX13" fmla="*/ 0 w 1951264"/>
                <a:gd name="connsiteY13" fmla="*/ 1015093 h 1015093"/>
                <a:gd name="connsiteX0" fmla="*/ 1828800 w 1951264"/>
                <a:gd name="connsiteY0" fmla="*/ 468086 h 1006929"/>
                <a:gd name="connsiteX1" fmla="*/ 1943100 w 1951264"/>
                <a:gd name="connsiteY1" fmla="*/ 304800 h 1006929"/>
                <a:gd name="connsiteX2" fmla="*/ 1779814 w 1951264"/>
                <a:gd name="connsiteY2" fmla="*/ 206829 h 1006929"/>
                <a:gd name="connsiteX3" fmla="*/ 1322614 w 1951264"/>
                <a:gd name="connsiteY3" fmla="*/ 10886 h 1006929"/>
                <a:gd name="connsiteX4" fmla="*/ 1322614 w 1951264"/>
                <a:gd name="connsiteY4" fmla="*/ 272143 h 1006929"/>
                <a:gd name="connsiteX5" fmla="*/ 1208314 w 1951264"/>
                <a:gd name="connsiteY5" fmla="*/ 615043 h 1006929"/>
                <a:gd name="connsiteX6" fmla="*/ 947057 w 1951264"/>
                <a:gd name="connsiteY6" fmla="*/ 533400 h 1006929"/>
                <a:gd name="connsiteX7" fmla="*/ 702129 w 1951264"/>
                <a:gd name="connsiteY7" fmla="*/ 468086 h 1006929"/>
                <a:gd name="connsiteX8" fmla="*/ 620486 w 1951264"/>
                <a:gd name="connsiteY8" fmla="*/ 631372 h 1006929"/>
                <a:gd name="connsiteX9" fmla="*/ 440872 w 1951264"/>
                <a:gd name="connsiteY9" fmla="*/ 713015 h 1006929"/>
                <a:gd name="connsiteX10" fmla="*/ 277586 w 1951264"/>
                <a:gd name="connsiteY10" fmla="*/ 729343 h 1006929"/>
                <a:gd name="connsiteX11" fmla="*/ 179614 w 1951264"/>
                <a:gd name="connsiteY11" fmla="*/ 810986 h 1006929"/>
                <a:gd name="connsiteX12" fmla="*/ 0 w 1951264"/>
                <a:gd name="connsiteY12" fmla="*/ 1006929 h 1006929"/>
                <a:gd name="connsiteX0" fmla="*/ 1828800 w 1864178"/>
                <a:gd name="connsiteY0" fmla="*/ 468086 h 1006929"/>
                <a:gd name="connsiteX1" fmla="*/ 1779814 w 1864178"/>
                <a:gd name="connsiteY1" fmla="*/ 206829 h 1006929"/>
                <a:gd name="connsiteX2" fmla="*/ 1322614 w 1864178"/>
                <a:gd name="connsiteY2" fmla="*/ 10886 h 1006929"/>
                <a:gd name="connsiteX3" fmla="*/ 1322614 w 1864178"/>
                <a:gd name="connsiteY3" fmla="*/ 272143 h 1006929"/>
                <a:gd name="connsiteX4" fmla="*/ 1208314 w 1864178"/>
                <a:gd name="connsiteY4" fmla="*/ 615043 h 1006929"/>
                <a:gd name="connsiteX5" fmla="*/ 947057 w 1864178"/>
                <a:gd name="connsiteY5" fmla="*/ 533400 h 1006929"/>
                <a:gd name="connsiteX6" fmla="*/ 702129 w 1864178"/>
                <a:gd name="connsiteY6" fmla="*/ 468086 h 1006929"/>
                <a:gd name="connsiteX7" fmla="*/ 620486 w 1864178"/>
                <a:gd name="connsiteY7" fmla="*/ 631372 h 1006929"/>
                <a:gd name="connsiteX8" fmla="*/ 440872 w 1864178"/>
                <a:gd name="connsiteY8" fmla="*/ 713015 h 1006929"/>
                <a:gd name="connsiteX9" fmla="*/ 277586 w 1864178"/>
                <a:gd name="connsiteY9" fmla="*/ 729343 h 1006929"/>
                <a:gd name="connsiteX10" fmla="*/ 179614 w 1864178"/>
                <a:gd name="connsiteY10" fmla="*/ 810986 h 1006929"/>
                <a:gd name="connsiteX11" fmla="*/ 0 w 1864178"/>
                <a:gd name="connsiteY11" fmla="*/ 1006929 h 1006929"/>
                <a:gd name="connsiteX0" fmla="*/ 1779814 w 1779814"/>
                <a:gd name="connsiteY0" fmla="*/ 206829 h 1006929"/>
                <a:gd name="connsiteX1" fmla="*/ 1322614 w 1779814"/>
                <a:gd name="connsiteY1" fmla="*/ 10886 h 1006929"/>
                <a:gd name="connsiteX2" fmla="*/ 1322614 w 1779814"/>
                <a:gd name="connsiteY2" fmla="*/ 272143 h 1006929"/>
                <a:gd name="connsiteX3" fmla="*/ 1208314 w 1779814"/>
                <a:gd name="connsiteY3" fmla="*/ 615043 h 1006929"/>
                <a:gd name="connsiteX4" fmla="*/ 947057 w 1779814"/>
                <a:gd name="connsiteY4" fmla="*/ 533400 h 1006929"/>
                <a:gd name="connsiteX5" fmla="*/ 702129 w 1779814"/>
                <a:gd name="connsiteY5" fmla="*/ 468086 h 1006929"/>
                <a:gd name="connsiteX6" fmla="*/ 620486 w 1779814"/>
                <a:gd name="connsiteY6" fmla="*/ 631372 h 1006929"/>
                <a:gd name="connsiteX7" fmla="*/ 440872 w 1779814"/>
                <a:gd name="connsiteY7" fmla="*/ 713015 h 1006929"/>
                <a:gd name="connsiteX8" fmla="*/ 277586 w 1779814"/>
                <a:gd name="connsiteY8" fmla="*/ 729343 h 1006929"/>
                <a:gd name="connsiteX9" fmla="*/ 179614 w 1779814"/>
                <a:gd name="connsiteY9" fmla="*/ 810986 h 1006929"/>
                <a:gd name="connsiteX10" fmla="*/ 0 w 1779814"/>
                <a:gd name="connsiteY10" fmla="*/ 1006929 h 1006929"/>
                <a:gd name="connsiteX0" fmla="*/ 1322614 w 1341664"/>
                <a:gd name="connsiteY0" fmla="*/ 0 h 996043"/>
                <a:gd name="connsiteX1" fmla="*/ 1322614 w 1341664"/>
                <a:gd name="connsiteY1" fmla="*/ 261257 h 996043"/>
                <a:gd name="connsiteX2" fmla="*/ 1208314 w 1341664"/>
                <a:gd name="connsiteY2" fmla="*/ 604157 h 996043"/>
                <a:gd name="connsiteX3" fmla="*/ 947057 w 1341664"/>
                <a:gd name="connsiteY3" fmla="*/ 522514 h 996043"/>
                <a:gd name="connsiteX4" fmla="*/ 702129 w 1341664"/>
                <a:gd name="connsiteY4" fmla="*/ 457200 h 996043"/>
                <a:gd name="connsiteX5" fmla="*/ 620486 w 1341664"/>
                <a:gd name="connsiteY5" fmla="*/ 620486 h 996043"/>
                <a:gd name="connsiteX6" fmla="*/ 440872 w 1341664"/>
                <a:gd name="connsiteY6" fmla="*/ 702129 h 996043"/>
                <a:gd name="connsiteX7" fmla="*/ 277586 w 1341664"/>
                <a:gd name="connsiteY7" fmla="*/ 718457 h 996043"/>
                <a:gd name="connsiteX8" fmla="*/ 179614 w 1341664"/>
                <a:gd name="connsiteY8" fmla="*/ 800100 h 996043"/>
                <a:gd name="connsiteX9" fmla="*/ 0 w 1341664"/>
                <a:gd name="connsiteY9" fmla="*/ 996043 h 996043"/>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107651 h 842437"/>
                <a:gd name="connsiteX1" fmla="*/ 1208314 w 1322614"/>
                <a:gd name="connsiteY1" fmla="*/ 450551 h 842437"/>
                <a:gd name="connsiteX2" fmla="*/ 947057 w 1322614"/>
                <a:gd name="connsiteY2" fmla="*/ 368908 h 842437"/>
                <a:gd name="connsiteX3" fmla="*/ 702129 w 1322614"/>
                <a:gd name="connsiteY3" fmla="*/ 303594 h 842437"/>
                <a:gd name="connsiteX4" fmla="*/ 620486 w 1322614"/>
                <a:gd name="connsiteY4" fmla="*/ 466880 h 842437"/>
                <a:gd name="connsiteX5" fmla="*/ 440872 w 1322614"/>
                <a:gd name="connsiteY5" fmla="*/ 548523 h 842437"/>
                <a:gd name="connsiteX6" fmla="*/ 277586 w 1322614"/>
                <a:gd name="connsiteY6" fmla="*/ 564851 h 842437"/>
                <a:gd name="connsiteX7" fmla="*/ 179614 w 1322614"/>
                <a:gd name="connsiteY7" fmla="*/ 646494 h 842437"/>
                <a:gd name="connsiteX8" fmla="*/ 0 w 1322614"/>
                <a:gd name="connsiteY8" fmla="*/ 842437 h 842437"/>
                <a:gd name="connsiteX0" fmla="*/ 1322614 w 1322614"/>
                <a:gd name="connsiteY0" fmla="*/ 107651 h 994837"/>
                <a:gd name="connsiteX1" fmla="*/ 1208314 w 1322614"/>
                <a:gd name="connsiteY1" fmla="*/ 602951 h 994837"/>
                <a:gd name="connsiteX2" fmla="*/ 947057 w 1322614"/>
                <a:gd name="connsiteY2" fmla="*/ 521308 h 994837"/>
                <a:gd name="connsiteX3" fmla="*/ 702129 w 1322614"/>
                <a:gd name="connsiteY3" fmla="*/ 455994 h 994837"/>
                <a:gd name="connsiteX4" fmla="*/ 620486 w 1322614"/>
                <a:gd name="connsiteY4" fmla="*/ 619280 h 994837"/>
                <a:gd name="connsiteX5" fmla="*/ 440872 w 1322614"/>
                <a:gd name="connsiteY5" fmla="*/ 700923 h 994837"/>
                <a:gd name="connsiteX6" fmla="*/ 277586 w 1322614"/>
                <a:gd name="connsiteY6" fmla="*/ 717251 h 994837"/>
                <a:gd name="connsiteX7" fmla="*/ 179614 w 1322614"/>
                <a:gd name="connsiteY7" fmla="*/ 798894 h 994837"/>
                <a:gd name="connsiteX8" fmla="*/ 0 w 1322614"/>
                <a:gd name="connsiteY8" fmla="*/ 994837 h 9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614" h="994837">
                  <a:moveTo>
                    <a:pt x="1322614" y="107651"/>
                  </a:moveTo>
                  <a:cubicBezTo>
                    <a:pt x="1259194" y="0"/>
                    <a:pt x="1270907" y="534008"/>
                    <a:pt x="1208314" y="602951"/>
                  </a:cubicBezTo>
                  <a:cubicBezTo>
                    <a:pt x="1145721" y="671894"/>
                    <a:pt x="1031421" y="545801"/>
                    <a:pt x="947057" y="521308"/>
                  </a:cubicBezTo>
                  <a:cubicBezTo>
                    <a:pt x="862693" y="496815"/>
                    <a:pt x="756557" y="439665"/>
                    <a:pt x="702129" y="455994"/>
                  </a:cubicBezTo>
                  <a:cubicBezTo>
                    <a:pt x="647701" y="472323"/>
                    <a:pt x="664029" y="578459"/>
                    <a:pt x="620486" y="619280"/>
                  </a:cubicBezTo>
                  <a:cubicBezTo>
                    <a:pt x="576943" y="660102"/>
                    <a:pt x="498022" y="684595"/>
                    <a:pt x="440872" y="700923"/>
                  </a:cubicBezTo>
                  <a:cubicBezTo>
                    <a:pt x="383722" y="717252"/>
                    <a:pt x="321129" y="700923"/>
                    <a:pt x="277586" y="717251"/>
                  </a:cubicBezTo>
                  <a:cubicBezTo>
                    <a:pt x="234043" y="733579"/>
                    <a:pt x="225878" y="752630"/>
                    <a:pt x="179614" y="798894"/>
                  </a:cubicBezTo>
                  <a:cubicBezTo>
                    <a:pt x="133350" y="845158"/>
                    <a:pt x="66675" y="919997"/>
                    <a:pt x="0" y="994837"/>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795235" y="2058964"/>
              <a:ext cx="2041072" cy="2269671"/>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9960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1072" h="2269671">
                  <a:moveTo>
                    <a:pt x="2041072" y="2269671"/>
                  </a:moveTo>
                  <a:cubicBezTo>
                    <a:pt x="1985918" y="2236772"/>
                    <a:pt x="1941467" y="2038713"/>
                    <a:pt x="1862546" y="1996077"/>
                  </a:cubicBezTo>
                  <a:cubicBezTo>
                    <a:pt x="1783625" y="1953441"/>
                    <a:pt x="1649367" y="2046272"/>
                    <a:pt x="1567543" y="2013857"/>
                  </a:cubicBezTo>
                  <a:cubicBezTo>
                    <a:pt x="1485719" y="1981442"/>
                    <a:pt x="1423307" y="1831522"/>
                    <a:pt x="1371600" y="1801586"/>
                  </a:cubicBezTo>
                  <a:cubicBezTo>
                    <a:pt x="1319893" y="1771650"/>
                    <a:pt x="1292678" y="1820636"/>
                    <a:pt x="1257300" y="1834243"/>
                  </a:cubicBezTo>
                  <a:cubicBezTo>
                    <a:pt x="1221922" y="1847850"/>
                    <a:pt x="1211036" y="1907721"/>
                    <a:pt x="1159329" y="1883228"/>
                  </a:cubicBezTo>
                  <a:cubicBezTo>
                    <a:pt x="1107622" y="1858735"/>
                    <a:pt x="985157" y="1760764"/>
                    <a:pt x="947057" y="1687286"/>
                  </a:cubicBezTo>
                  <a:cubicBezTo>
                    <a:pt x="908957" y="1613808"/>
                    <a:pt x="947058" y="1534886"/>
                    <a:pt x="930729" y="1442357"/>
                  </a:cubicBezTo>
                  <a:cubicBezTo>
                    <a:pt x="914401" y="1349828"/>
                    <a:pt x="881743" y="1200150"/>
                    <a:pt x="849086" y="1132114"/>
                  </a:cubicBezTo>
                  <a:cubicBezTo>
                    <a:pt x="816429" y="1064078"/>
                    <a:pt x="783772" y="1050471"/>
                    <a:pt x="734786" y="1034143"/>
                  </a:cubicBezTo>
                  <a:cubicBezTo>
                    <a:pt x="685800" y="1017815"/>
                    <a:pt x="609600" y="1039586"/>
                    <a:pt x="555172" y="1034143"/>
                  </a:cubicBezTo>
                  <a:cubicBezTo>
                    <a:pt x="500744" y="1028700"/>
                    <a:pt x="457201" y="1055915"/>
                    <a:pt x="408215" y="1001486"/>
                  </a:cubicBezTo>
                  <a:cubicBezTo>
                    <a:pt x="359229" y="947057"/>
                    <a:pt x="299357" y="759278"/>
                    <a:pt x="261257" y="707571"/>
                  </a:cubicBezTo>
                  <a:cubicBezTo>
                    <a:pt x="223157" y="655864"/>
                    <a:pt x="195943" y="715736"/>
                    <a:pt x="179615" y="691243"/>
                  </a:cubicBezTo>
                  <a:cubicBezTo>
                    <a:pt x="163287" y="666750"/>
                    <a:pt x="166008" y="634093"/>
                    <a:pt x="163286" y="560614"/>
                  </a:cubicBezTo>
                  <a:cubicBezTo>
                    <a:pt x="160564" y="487135"/>
                    <a:pt x="179615" y="337457"/>
                    <a:pt x="163286" y="250371"/>
                  </a:cubicBezTo>
                  <a:cubicBezTo>
                    <a:pt x="146958" y="163285"/>
                    <a:pt x="92529" y="76200"/>
                    <a:pt x="65315" y="38100"/>
                  </a:cubicBezTo>
                  <a:cubicBezTo>
                    <a:pt x="38101" y="0"/>
                    <a:pt x="2721" y="24492"/>
                    <a:pt x="0" y="21771"/>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870343" y="1778265"/>
              <a:ext cx="1883777" cy="866723"/>
            </a:xfrm>
            <a:custGeom>
              <a:avLst/>
              <a:gdLst>
                <a:gd name="connsiteX0" fmla="*/ 1925320 w 1925320"/>
                <a:gd name="connsiteY0" fmla="*/ 59267 h 506307"/>
                <a:gd name="connsiteX1" fmla="*/ 1762760 w 1925320"/>
                <a:gd name="connsiteY1" fmla="*/ 8467 h 506307"/>
                <a:gd name="connsiteX2" fmla="*/ 1539240 w 1925320"/>
                <a:gd name="connsiteY2" fmla="*/ 110067 h 506307"/>
                <a:gd name="connsiteX3" fmla="*/ 1315720 w 1925320"/>
                <a:gd name="connsiteY3" fmla="*/ 272627 h 506307"/>
                <a:gd name="connsiteX4" fmla="*/ 939800 w 1925320"/>
                <a:gd name="connsiteY4" fmla="*/ 343747 h 506307"/>
                <a:gd name="connsiteX5" fmla="*/ 777240 w 1925320"/>
                <a:gd name="connsiteY5" fmla="*/ 425027 h 506307"/>
                <a:gd name="connsiteX6" fmla="*/ 553720 w 1925320"/>
                <a:gd name="connsiteY6" fmla="*/ 323427 h 506307"/>
                <a:gd name="connsiteX7" fmla="*/ 289560 w 1925320"/>
                <a:gd name="connsiteY7" fmla="*/ 313267 h 506307"/>
                <a:gd name="connsiteX8" fmla="*/ 147320 w 1925320"/>
                <a:gd name="connsiteY8" fmla="*/ 485987 h 506307"/>
                <a:gd name="connsiteX9" fmla="*/ 35560 w 1925320"/>
                <a:gd name="connsiteY9" fmla="*/ 435187 h 506307"/>
                <a:gd name="connsiteX10" fmla="*/ 5080 w 1925320"/>
                <a:gd name="connsiteY10" fmla="*/ 252307 h 506307"/>
                <a:gd name="connsiteX11" fmla="*/ 5080 w 1925320"/>
                <a:gd name="connsiteY11" fmla="*/ 38947 h 506307"/>
                <a:gd name="connsiteX0" fmla="*/ 1925320 w 1925320"/>
                <a:gd name="connsiteY0" fmla="*/ 486833 h 552873"/>
                <a:gd name="connsiteX1" fmla="*/ 1762760 w 1925320"/>
                <a:gd name="connsiteY1" fmla="*/ 55033 h 552873"/>
                <a:gd name="connsiteX2" fmla="*/ 1539240 w 1925320"/>
                <a:gd name="connsiteY2" fmla="*/ 156633 h 552873"/>
                <a:gd name="connsiteX3" fmla="*/ 1315720 w 1925320"/>
                <a:gd name="connsiteY3" fmla="*/ 319193 h 552873"/>
                <a:gd name="connsiteX4" fmla="*/ 939800 w 1925320"/>
                <a:gd name="connsiteY4" fmla="*/ 390313 h 552873"/>
                <a:gd name="connsiteX5" fmla="*/ 777240 w 1925320"/>
                <a:gd name="connsiteY5" fmla="*/ 471593 h 552873"/>
                <a:gd name="connsiteX6" fmla="*/ 553720 w 1925320"/>
                <a:gd name="connsiteY6" fmla="*/ 369993 h 552873"/>
                <a:gd name="connsiteX7" fmla="*/ 289560 w 1925320"/>
                <a:gd name="connsiteY7" fmla="*/ 359833 h 552873"/>
                <a:gd name="connsiteX8" fmla="*/ 147320 w 1925320"/>
                <a:gd name="connsiteY8" fmla="*/ 532553 h 552873"/>
                <a:gd name="connsiteX9" fmla="*/ 35560 w 1925320"/>
                <a:gd name="connsiteY9" fmla="*/ 481753 h 552873"/>
                <a:gd name="connsiteX10" fmla="*/ 5080 w 1925320"/>
                <a:gd name="connsiteY10" fmla="*/ 298873 h 552873"/>
                <a:gd name="connsiteX11" fmla="*/ 5080 w 1925320"/>
                <a:gd name="connsiteY11" fmla="*/ 85513 h 552873"/>
                <a:gd name="connsiteX0" fmla="*/ 1925320 w 1925320"/>
                <a:gd name="connsiteY0" fmla="*/ 401320 h 467360"/>
                <a:gd name="connsiteX1" fmla="*/ 1762760 w 1925320"/>
                <a:gd name="connsiteY1" fmla="*/ 350520 h 467360"/>
                <a:gd name="connsiteX2" fmla="*/ 1539240 w 1925320"/>
                <a:gd name="connsiteY2" fmla="*/ 71120 h 467360"/>
                <a:gd name="connsiteX3" fmla="*/ 1315720 w 1925320"/>
                <a:gd name="connsiteY3" fmla="*/ 233680 h 467360"/>
                <a:gd name="connsiteX4" fmla="*/ 939800 w 1925320"/>
                <a:gd name="connsiteY4" fmla="*/ 304800 h 467360"/>
                <a:gd name="connsiteX5" fmla="*/ 777240 w 1925320"/>
                <a:gd name="connsiteY5" fmla="*/ 386080 h 467360"/>
                <a:gd name="connsiteX6" fmla="*/ 553720 w 1925320"/>
                <a:gd name="connsiteY6" fmla="*/ 284480 h 467360"/>
                <a:gd name="connsiteX7" fmla="*/ 289560 w 1925320"/>
                <a:gd name="connsiteY7" fmla="*/ 274320 h 467360"/>
                <a:gd name="connsiteX8" fmla="*/ 147320 w 1925320"/>
                <a:gd name="connsiteY8" fmla="*/ 447040 h 467360"/>
                <a:gd name="connsiteX9" fmla="*/ 35560 w 1925320"/>
                <a:gd name="connsiteY9" fmla="*/ 396240 h 467360"/>
                <a:gd name="connsiteX10" fmla="*/ 5080 w 1925320"/>
                <a:gd name="connsiteY10" fmla="*/ 213360 h 467360"/>
                <a:gd name="connsiteX11" fmla="*/ 5080 w 1925320"/>
                <a:gd name="connsiteY11" fmla="*/ 0 h 467360"/>
                <a:gd name="connsiteX0" fmla="*/ 1925320 w 1925320"/>
                <a:gd name="connsiteY0" fmla="*/ 401320 h 467360"/>
                <a:gd name="connsiteX1" fmla="*/ 1762760 w 1925320"/>
                <a:gd name="connsiteY1" fmla="*/ 350520 h 467360"/>
                <a:gd name="connsiteX2" fmla="*/ 1315720 w 1925320"/>
                <a:gd name="connsiteY2" fmla="*/ 233680 h 467360"/>
                <a:gd name="connsiteX3" fmla="*/ 939800 w 1925320"/>
                <a:gd name="connsiteY3" fmla="*/ 304800 h 467360"/>
                <a:gd name="connsiteX4" fmla="*/ 777240 w 1925320"/>
                <a:gd name="connsiteY4" fmla="*/ 386080 h 467360"/>
                <a:gd name="connsiteX5" fmla="*/ 553720 w 1925320"/>
                <a:gd name="connsiteY5" fmla="*/ 284480 h 467360"/>
                <a:gd name="connsiteX6" fmla="*/ 289560 w 1925320"/>
                <a:gd name="connsiteY6" fmla="*/ 274320 h 467360"/>
                <a:gd name="connsiteX7" fmla="*/ 147320 w 1925320"/>
                <a:gd name="connsiteY7" fmla="*/ 447040 h 467360"/>
                <a:gd name="connsiteX8" fmla="*/ 35560 w 1925320"/>
                <a:gd name="connsiteY8" fmla="*/ 396240 h 467360"/>
                <a:gd name="connsiteX9" fmla="*/ 5080 w 1925320"/>
                <a:gd name="connsiteY9" fmla="*/ 213360 h 467360"/>
                <a:gd name="connsiteX10" fmla="*/ 5080 w 1925320"/>
                <a:gd name="connsiteY10" fmla="*/ 0 h 467360"/>
                <a:gd name="connsiteX0" fmla="*/ 1925320 w 1925320"/>
                <a:gd name="connsiteY0" fmla="*/ 401320 h 467360"/>
                <a:gd name="connsiteX1" fmla="*/ 1762760 w 1925320"/>
                <a:gd name="connsiteY1" fmla="*/ 350520 h 467360"/>
                <a:gd name="connsiteX2" fmla="*/ 1334756 w 1925320"/>
                <a:gd name="connsiteY2" fmla="*/ 275900 h 467360"/>
                <a:gd name="connsiteX3" fmla="*/ 1315720 w 1925320"/>
                <a:gd name="connsiteY3" fmla="*/ 233680 h 467360"/>
                <a:gd name="connsiteX4" fmla="*/ 939800 w 1925320"/>
                <a:gd name="connsiteY4" fmla="*/ 304800 h 467360"/>
                <a:gd name="connsiteX5" fmla="*/ 777240 w 1925320"/>
                <a:gd name="connsiteY5" fmla="*/ 386080 h 467360"/>
                <a:gd name="connsiteX6" fmla="*/ 553720 w 1925320"/>
                <a:gd name="connsiteY6" fmla="*/ 284480 h 467360"/>
                <a:gd name="connsiteX7" fmla="*/ 289560 w 1925320"/>
                <a:gd name="connsiteY7" fmla="*/ 274320 h 467360"/>
                <a:gd name="connsiteX8" fmla="*/ 147320 w 1925320"/>
                <a:gd name="connsiteY8" fmla="*/ 447040 h 467360"/>
                <a:gd name="connsiteX9" fmla="*/ 35560 w 1925320"/>
                <a:gd name="connsiteY9" fmla="*/ 396240 h 467360"/>
                <a:gd name="connsiteX10" fmla="*/ 5080 w 1925320"/>
                <a:gd name="connsiteY10" fmla="*/ 213360 h 467360"/>
                <a:gd name="connsiteX11" fmla="*/ 5080 w 1925320"/>
                <a:gd name="connsiteY11" fmla="*/ 0 h 467360"/>
                <a:gd name="connsiteX0" fmla="*/ 1925320 w 1925320"/>
                <a:gd name="connsiteY0" fmla="*/ 401320 h 467360"/>
                <a:gd name="connsiteX1" fmla="*/ 1762760 w 1925320"/>
                <a:gd name="connsiteY1" fmla="*/ 350520 h 467360"/>
                <a:gd name="connsiteX2" fmla="*/ 1334756 w 1925320"/>
                <a:gd name="connsiteY2" fmla="*/ 275900 h 467360"/>
                <a:gd name="connsiteX3" fmla="*/ 1315720 w 1925320"/>
                <a:gd name="connsiteY3" fmla="*/ 233680 h 467360"/>
                <a:gd name="connsiteX4" fmla="*/ 777240 w 1925320"/>
                <a:gd name="connsiteY4" fmla="*/ 386080 h 467360"/>
                <a:gd name="connsiteX5" fmla="*/ 553720 w 1925320"/>
                <a:gd name="connsiteY5" fmla="*/ 284480 h 467360"/>
                <a:gd name="connsiteX6" fmla="*/ 289560 w 1925320"/>
                <a:gd name="connsiteY6" fmla="*/ 274320 h 467360"/>
                <a:gd name="connsiteX7" fmla="*/ 147320 w 1925320"/>
                <a:gd name="connsiteY7" fmla="*/ 447040 h 467360"/>
                <a:gd name="connsiteX8" fmla="*/ 35560 w 1925320"/>
                <a:gd name="connsiteY8" fmla="*/ 396240 h 467360"/>
                <a:gd name="connsiteX9" fmla="*/ 5080 w 1925320"/>
                <a:gd name="connsiteY9" fmla="*/ 213360 h 467360"/>
                <a:gd name="connsiteX10" fmla="*/ 5080 w 1925320"/>
                <a:gd name="connsiteY10" fmla="*/ 0 h 467360"/>
                <a:gd name="connsiteX0" fmla="*/ 1951567 w 1951567"/>
                <a:gd name="connsiteY0" fmla="*/ 401320 h 695960"/>
                <a:gd name="connsiteX1" fmla="*/ 1789007 w 1951567"/>
                <a:gd name="connsiteY1" fmla="*/ 350520 h 695960"/>
                <a:gd name="connsiteX2" fmla="*/ 1361003 w 1951567"/>
                <a:gd name="connsiteY2" fmla="*/ 275900 h 695960"/>
                <a:gd name="connsiteX3" fmla="*/ 1341967 w 1951567"/>
                <a:gd name="connsiteY3" fmla="*/ 233680 h 695960"/>
                <a:gd name="connsiteX4" fmla="*/ 803487 w 1951567"/>
                <a:gd name="connsiteY4" fmla="*/ 386080 h 695960"/>
                <a:gd name="connsiteX5" fmla="*/ 579967 w 1951567"/>
                <a:gd name="connsiteY5" fmla="*/ 284480 h 695960"/>
                <a:gd name="connsiteX6" fmla="*/ 315807 w 1951567"/>
                <a:gd name="connsiteY6" fmla="*/ 274320 h 695960"/>
                <a:gd name="connsiteX7" fmla="*/ 402167 w 1951567"/>
                <a:gd name="connsiteY7" fmla="*/ 675640 h 695960"/>
                <a:gd name="connsiteX8" fmla="*/ 61807 w 1951567"/>
                <a:gd name="connsiteY8" fmla="*/ 396240 h 695960"/>
                <a:gd name="connsiteX9" fmla="*/ 31327 w 1951567"/>
                <a:gd name="connsiteY9" fmla="*/ 213360 h 695960"/>
                <a:gd name="connsiteX10" fmla="*/ 31327 w 1951567"/>
                <a:gd name="connsiteY10" fmla="*/ 0 h 695960"/>
                <a:gd name="connsiteX0" fmla="*/ 1951567 w 1951567"/>
                <a:gd name="connsiteY0" fmla="*/ 401320 h 694267"/>
                <a:gd name="connsiteX1" fmla="*/ 1789007 w 1951567"/>
                <a:gd name="connsiteY1" fmla="*/ 350520 h 694267"/>
                <a:gd name="connsiteX2" fmla="*/ 1361003 w 1951567"/>
                <a:gd name="connsiteY2" fmla="*/ 275900 h 694267"/>
                <a:gd name="connsiteX3" fmla="*/ 1341967 w 1951567"/>
                <a:gd name="connsiteY3" fmla="*/ 233680 h 694267"/>
                <a:gd name="connsiteX4" fmla="*/ 803487 w 1951567"/>
                <a:gd name="connsiteY4" fmla="*/ 386080 h 694267"/>
                <a:gd name="connsiteX5" fmla="*/ 579967 w 1951567"/>
                <a:gd name="connsiteY5" fmla="*/ 284480 h 694267"/>
                <a:gd name="connsiteX6" fmla="*/ 402167 w 1951567"/>
                <a:gd name="connsiteY6" fmla="*/ 675640 h 694267"/>
                <a:gd name="connsiteX7" fmla="*/ 61807 w 1951567"/>
                <a:gd name="connsiteY7" fmla="*/ 396240 h 694267"/>
                <a:gd name="connsiteX8" fmla="*/ 31327 w 1951567"/>
                <a:gd name="connsiteY8" fmla="*/ 213360 h 694267"/>
                <a:gd name="connsiteX9" fmla="*/ 31327 w 1951567"/>
                <a:gd name="connsiteY9" fmla="*/ 0 h 694267"/>
                <a:gd name="connsiteX0" fmla="*/ 1950720 w 1950720"/>
                <a:gd name="connsiteY0" fmla="*/ 401320 h 930487"/>
                <a:gd name="connsiteX1" fmla="*/ 1788160 w 1950720"/>
                <a:gd name="connsiteY1" fmla="*/ 350520 h 930487"/>
                <a:gd name="connsiteX2" fmla="*/ 1360156 w 1950720"/>
                <a:gd name="connsiteY2" fmla="*/ 275900 h 930487"/>
                <a:gd name="connsiteX3" fmla="*/ 1341120 w 1950720"/>
                <a:gd name="connsiteY3" fmla="*/ 233680 h 930487"/>
                <a:gd name="connsiteX4" fmla="*/ 802640 w 1950720"/>
                <a:gd name="connsiteY4" fmla="*/ 386080 h 930487"/>
                <a:gd name="connsiteX5" fmla="*/ 579120 w 1950720"/>
                <a:gd name="connsiteY5" fmla="*/ 284480 h 930487"/>
                <a:gd name="connsiteX6" fmla="*/ 401320 w 1950720"/>
                <a:gd name="connsiteY6" fmla="*/ 675640 h 930487"/>
                <a:gd name="connsiteX7" fmla="*/ 213360 w 1950720"/>
                <a:gd name="connsiteY7" fmla="*/ 853440 h 930487"/>
                <a:gd name="connsiteX8" fmla="*/ 30480 w 1950720"/>
                <a:gd name="connsiteY8" fmla="*/ 213360 h 930487"/>
                <a:gd name="connsiteX9" fmla="*/ 30480 w 1950720"/>
                <a:gd name="connsiteY9" fmla="*/ 0 h 930487"/>
                <a:gd name="connsiteX0" fmla="*/ 1950720 w 1950720"/>
                <a:gd name="connsiteY0" fmla="*/ 401320 h 930487"/>
                <a:gd name="connsiteX1" fmla="*/ 1788160 w 1950720"/>
                <a:gd name="connsiteY1" fmla="*/ 350520 h 930487"/>
                <a:gd name="connsiteX2" fmla="*/ 1360156 w 1950720"/>
                <a:gd name="connsiteY2" fmla="*/ 275900 h 930487"/>
                <a:gd name="connsiteX3" fmla="*/ 1341120 w 1950720"/>
                <a:gd name="connsiteY3" fmla="*/ 233680 h 930487"/>
                <a:gd name="connsiteX4" fmla="*/ 802640 w 1950720"/>
                <a:gd name="connsiteY4" fmla="*/ 386080 h 930487"/>
                <a:gd name="connsiteX5" fmla="*/ 579120 w 1950720"/>
                <a:gd name="connsiteY5" fmla="*/ 284480 h 930487"/>
                <a:gd name="connsiteX6" fmla="*/ 401320 w 1950720"/>
                <a:gd name="connsiteY6" fmla="*/ 675640 h 930487"/>
                <a:gd name="connsiteX7" fmla="*/ 213360 w 1950720"/>
                <a:gd name="connsiteY7" fmla="*/ 853440 h 930487"/>
                <a:gd name="connsiteX8" fmla="*/ 30480 w 1950720"/>
                <a:gd name="connsiteY8" fmla="*/ 213360 h 930487"/>
                <a:gd name="connsiteX9" fmla="*/ 30480 w 1950720"/>
                <a:gd name="connsiteY9" fmla="*/ 0 h 930487"/>
                <a:gd name="connsiteX0" fmla="*/ 1920240 w 1920240"/>
                <a:gd name="connsiteY0" fmla="*/ 401320 h 966047"/>
                <a:gd name="connsiteX1" fmla="*/ 1757680 w 1920240"/>
                <a:gd name="connsiteY1" fmla="*/ 350520 h 966047"/>
                <a:gd name="connsiteX2" fmla="*/ 1329676 w 1920240"/>
                <a:gd name="connsiteY2" fmla="*/ 275900 h 966047"/>
                <a:gd name="connsiteX3" fmla="*/ 1310640 w 1920240"/>
                <a:gd name="connsiteY3" fmla="*/ 233680 h 966047"/>
                <a:gd name="connsiteX4" fmla="*/ 772160 w 1920240"/>
                <a:gd name="connsiteY4" fmla="*/ 386080 h 966047"/>
                <a:gd name="connsiteX5" fmla="*/ 548640 w 1920240"/>
                <a:gd name="connsiteY5" fmla="*/ 284480 h 966047"/>
                <a:gd name="connsiteX6" fmla="*/ 370840 w 1920240"/>
                <a:gd name="connsiteY6" fmla="*/ 675640 h 966047"/>
                <a:gd name="connsiteX7" fmla="*/ 182880 w 1920240"/>
                <a:gd name="connsiteY7" fmla="*/ 853440 h 966047"/>
                <a:gd name="connsiteX8" fmla="*/ 0 w 1920240"/>
                <a:gd name="connsiteY8" fmla="*/ 0 h 966047"/>
                <a:gd name="connsiteX0" fmla="*/ 1748367 w 1748367"/>
                <a:gd name="connsiteY0" fmla="*/ 186003 h 876883"/>
                <a:gd name="connsiteX1" fmla="*/ 1585807 w 1748367"/>
                <a:gd name="connsiteY1" fmla="*/ 135203 h 876883"/>
                <a:gd name="connsiteX2" fmla="*/ 1157803 w 1748367"/>
                <a:gd name="connsiteY2" fmla="*/ 60583 h 876883"/>
                <a:gd name="connsiteX3" fmla="*/ 1138767 w 1748367"/>
                <a:gd name="connsiteY3" fmla="*/ 18363 h 876883"/>
                <a:gd name="connsiteX4" fmla="*/ 600287 w 1748367"/>
                <a:gd name="connsiteY4" fmla="*/ 170763 h 876883"/>
                <a:gd name="connsiteX5" fmla="*/ 376767 w 1748367"/>
                <a:gd name="connsiteY5" fmla="*/ 69163 h 876883"/>
                <a:gd name="connsiteX6" fmla="*/ 198967 w 1748367"/>
                <a:gd name="connsiteY6" fmla="*/ 460323 h 876883"/>
                <a:gd name="connsiteX7" fmla="*/ 11007 w 1748367"/>
                <a:gd name="connsiteY7" fmla="*/ 638123 h 876883"/>
                <a:gd name="connsiteX8" fmla="*/ 132927 w 1748367"/>
                <a:gd name="connsiteY8" fmla="*/ 699083 h 876883"/>
                <a:gd name="connsiteX0" fmla="*/ 1737360 w 1737360"/>
                <a:gd name="connsiteY0" fmla="*/ 186003 h 638123"/>
                <a:gd name="connsiteX1" fmla="*/ 1574800 w 1737360"/>
                <a:gd name="connsiteY1" fmla="*/ 135203 h 638123"/>
                <a:gd name="connsiteX2" fmla="*/ 1146796 w 1737360"/>
                <a:gd name="connsiteY2" fmla="*/ 60583 h 638123"/>
                <a:gd name="connsiteX3" fmla="*/ 1127760 w 1737360"/>
                <a:gd name="connsiteY3" fmla="*/ 18363 h 638123"/>
                <a:gd name="connsiteX4" fmla="*/ 589280 w 1737360"/>
                <a:gd name="connsiteY4" fmla="*/ 170763 h 638123"/>
                <a:gd name="connsiteX5" fmla="*/ 365760 w 1737360"/>
                <a:gd name="connsiteY5" fmla="*/ 69163 h 638123"/>
                <a:gd name="connsiteX6" fmla="*/ 187960 w 1737360"/>
                <a:gd name="connsiteY6" fmla="*/ 460323 h 638123"/>
                <a:gd name="connsiteX7" fmla="*/ 0 w 1737360"/>
                <a:gd name="connsiteY7" fmla="*/ 638123 h 638123"/>
                <a:gd name="connsiteX0" fmla="*/ 1737360 w 1737360"/>
                <a:gd name="connsiteY0" fmla="*/ 186003 h 866723"/>
                <a:gd name="connsiteX1" fmla="*/ 1574800 w 1737360"/>
                <a:gd name="connsiteY1" fmla="*/ 135203 h 866723"/>
                <a:gd name="connsiteX2" fmla="*/ 1146796 w 1737360"/>
                <a:gd name="connsiteY2" fmla="*/ 60583 h 866723"/>
                <a:gd name="connsiteX3" fmla="*/ 1127760 w 1737360"/>
                <a:gd name="connsiteY3" fmla="*/ 18363 h 866723"/>
                <a:gd name="connsiteX4" fmla="*/ 589280 w 1737360"/>
                <a:gd name="connsiteY4" fmla="*/ 170763 h 866723"/>
                <a:gd name="connsiteX5" fmla="*/ 365760 w 1737360"/>
                <a:gd name="connsiteY5" fmla="*/ 69163 h 866723"/>
                <a:gd name="connsiteX6" fmla="*/ 187960 w 1737360"/>
                <a:gd name="connsiteY6" fmla="*/ 460323 h 866723"/>
                <a:gd name="connsiteX7" fmla="*/ 0 w 1737360"/>
                <a:gd name="connsiteY7" fmla="*/ 866723 h 866723"/>
                <a:gd name="connsiteX0" fmla="*/ 1737360 w 1737360"/>
                <a:gd name="connsiteY0" fmla="*/ 186003 h 866723"/>
                <a:gd name="connsiteX1" fmla="*/ 1574800 w 1737360"/>
                <a:gd name="connsiteY1" fmla="*/ 135203 h 866723"/>
                <a:gd name="connsiteX2" fmla="*/ 1146796 w 1737360"/>
                <a:gd name="connsiteY2" fmla="*/ 60583 h 866723"/>
                <a:gd name="connsiteX3" fmla="*/ 1127760 w 1737360"/>
                <a:gd name="connsiteY3" fmla="*/ 18363 h 866723"/>
                <a:gd name="connsiteX4" fmla="*/ 589280 w 1737360"/>
                <a:gd name="connsiteY4" fmla="*/ 170763 h 866723"/>
                <a:gd name="connsiteX5" fmla="*/ 365760 w 1737360"/>
                <a:gd name="connsiteY5" fmla="*/ 69163 h 866723"/>
                <a:gd name="connsiteX6" fmla="*/ 187960 w 1737360"/>
                <a:gd name="connsiteY6" fmla="*/ 460323 h 866723"/>
                <a:gd name="connsiteX7" fmla="*/ 0 w 1737360"/>
                <a:gd name="connsiteY7" fmla="*/ 866723 h 866723"/>
                <a:gd name="connsiteX0" fmla="*/ 1857819 w 1857819"/>
                <a:gd name="connsiteY0" fmla="*/ 186003 h 866723"/>
                <a:gd name="connsiteX1" fmla="*/ 1695259 w 1857819"/>
                <a:gd name="connsiteY1" fmla="*/ 135203 h 866723"/>
                <a:gd name="connsiteX2" fmla="*/ 1267255 w 1857819"/>
                <a:gd name="connsiteY2" fmla="*/ 60583 h 866723"/>
                <a:gd name="connsiteX3" fmla="*/ 1248219 w 1857819"/>
                <a:gd name="connsiteY3" fmla="*/ 18363 h 866723"/>
                <a:gd name="connsiteX4" fmla="*/ 709739 w 1857819"/>
                <a:gd name="connsiteY4" fmla="*/ 170763 h 866723"/>
                <a:gd name="connsiteX5" fmla="*/ 486219 w 1857819"/>
                <a:gd name="connsiteY5" fmla="*/ 69163 h 866723"/>
                <a:gd name="connsiteX6" fmla="*/ 308419 w 1857819"/>
                <a:gd name="connsiteY6" fmla="*/ 460323 h 866723"/>
                <a:gd name="connsiteX7" fmla="*/ 120459 w 1857819"/>
                <a:gd name="connsiteY7" fmla="*/ 866723 h 866723"/>
                <a:gd name="connsiteX0" fmla="*/ 1705419 w 1705419"/>
                <a:gd name="connsiteY0" fmla="*/ 186003 h 866723"/>
                <a:gd name="connsiteX1" fmla="*/ 1542859 w 1705419"/>
                <a:gd name="connsiteY1" fmla="*/ 135203 h 866723"/>
                <a:gd name="connsiteX2" fmla="*/ 1114855 w 1705419"/>
                <a:gd name="connsiteY2" fmla="*/ 60583 h 866723"/>
                <a:gd name="connsiteX3" fmla="*/ 1095819 w 1705419"/>
                <a:gd name="connsiteY3" fmla="*/ 18363 h 866723"/>
                <a:gd name="connsiteX4" fmla="*/ 557339 w 1705419"/>
                <a:gd name="connsiteY4" fmla="*/ 170763 h 866723"/>
                <a:gd name="connsiteX5" fmla="*/ 333819 w 1705419"/>
                <a:gd name="connsiteY5" fmla="*/ 69163 h 866723"/>
                <a:gd name="connsiteX6" fmla="*/ 156019 w 1705419"/>
                <a:gd name="connsiteY6" fmla="*/ 460323 h 866723"/>
                <a:gd name="connsiteX7" fmla="*/ 120459 w 1705419"/>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 name="connsiteX0" fmla="*/ 1883777 w 1883777"/>
                <a:gd name="connsiteY0" fmla="*/ 186003 h 866723"/>
                <a:gd name="connsiteX1" fmla="*/ 1721217 w 1883777"/>
                <a:gd name="connsiteY1" fmla="*/ 135203 h 866723"/>
                <a:gd name="connsiteX2" fmla="*/ 1293213 w 1883777"/>
                <a:gd name="connsiteY2" fmla="*/ 60583 h 866723"/>
                <a:gd name="connsiteX3" fmla="*/ 1274177 w 1883777"/>
                <a:gd name="connsiteY3" fmla="*/ 18363 h 866723"/>
                <a:gd name="connsiteX4" fmla="*/ 735697 w 1883777"/>
                <a:gd name="connsiteY4" fmla="*/ 170763 h 866723"/>
                <a:gd name="connsiteX5" fmla="*/ 512177 w 1883777"/>
                <a:gd name="connsiteY5" fmla="*/ 69163 h 866723"/>
                <a:gd name="connsiteX6" fmla="*/ 334377 w 1883777"/>
                <a:gd name="connsiteY6" fmla="*/ 460323 h 866723"/>
                <a:gd name="connsiteX7" fmla="*/ 298817 w 1883777"/>
                <a:gd name="connsiteY7" fmla="*/ 866723 h 8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3777" h="866723">
                  <a:moveTo>
                    <a:pt x="1883777" y="186003"/>
                  </a:moveTo>
                  <a:cubicBezTo>
                    <a:pt x="1834670" y="156369"/>
                    <a:pt x="1822817" y="163143"/>
                    <a:pt x="1721217" y="135203"/>
                  </a:cubicBezTo>
                  <a:cubicBezTo>
                    <a:pt x="1648190" y="114300"/>
                    <a:pt x="1367719" y="80056"/>
                    <a:pt x="1293213" y="60583"/>
                  </a:cubicBezTo>
                  <a:cubicBezTo>
                    <a:pt x="1218707" y="41110"/>
                    <a:pt x="1367096" y="0"/>
                    <a:pt x="1274177" y="18363"/>
                  </a:cubicBezTo>
                  <a:cubicBezTo>
                    <a:pt x="1181258" y="36726"/>
                    <a:pt x="862697" y="162296"/>
                    <a:pt x="735697" y="170763"/>
                  </a:cubicBezTo>
                  <a:cubicBezTo>
                    <a:pt x="608697" y="179230"/>
                    <a:pt x="579064" y="20903"/>
                    <a:pt x="512177" y="69163"/>
                  </a:cubicBezTo>
                  <a:cubicBezTo>
                    <a:pt x="445290" y="117423"/>
                    <a:pt x="369937" y="327396"/>
                    <a:pt x="334377" y="460323"/>
                  </a:cubicBezTo>
                  <a:cubicBezTo>
                    <a:pt x="194984" y="592413"/>
                    <a:pt x="0" y="682904"/>
                    <a:pt x="298817" y="866723"/>
                  </a:cubicBezTo>
                </a:path>
              </a:pathLst>
            </a:custGeom>
            <a:ln w="101600">
              <a:solidFill>
                <a:srgbClr val="FF0000"/>
              </a:solidFill>
              <a:prstDash val="sysDot"/>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81000" y="1752601"/>
              <a:ext cx="1530062" cy="861274"/>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827131 w 1402773"/>
                <a:gd name="connsiteY4" fmla="*/ 41068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12882"/>
                <a:gd name="connsiteX1" fmla="*/ 1091046 w 1402773"/>
                <a:gd name="connsiteY1" fmla="*/ 270164 h 312882"/>
                <a:gd name="connsiteX2" fmla="*/ 845128 w 1402773"/>
                <a:gd name="connsiteY2" fmla="*/ 45028 h 312882"/>
                <a:gd name="connsiteX3" fmla="*/ 827131 w 1402773"/>
                <a:gd name="connsiteY3" fmla="*/ 41068 h 312882"/>
                <a:gd name="connsiteX4" fmla="*/ 696191 w 1402773"/>
                <a:gd name="connsiteY4" fmla="*/ 207818 h 312882"/>
                <a:gd name="connsiteX5" fmla="*/ 602673 w 1402773"/>
                <a:gd name="connsiteY5" fmla="*/ 290946 h 312882"/>
                <a:gd name="connsiteX6" fmla="*/ 332509 w 1402773"/>
                <a:gd name="connsiteY6" fmla="*/ 259773 h 312882"/>
                <a:gd name="connsiteX7" fmla="*/ 197428 w 1402773"/>
                <a:gd name="connsiteY7" fmla="*/ 249382 h 312882"/>
                <a:gd name="connsiteX8" fmla="*/ 124691 w 1402773"/>
                <a:gd name="connsiteY8" fmla="*/ 228600 h 312882"/>
                <a:gd name="connsiteX9" fmla="*/ 155864 w 1402773"/>
                <a:gd name="connsiteY9" fmla="*/ 93518 h 312882"/>
                <a:gd name="connsiteX10" fmla="*/ 0 w 1402773"/>
                <a:gd name="connsiteY10" fmla="*/ 0 h 312882"/>
                <a:gd name="connsiteX0" fmla="*/ 1402773 w 1402773"/>
                <a:gd name="connsiteY0" fmla="*/ 319892 h 483837"/>
                <a:gd name="connsiteX1" fmla="*/ 1091046 w 1402773"/>
                <a:gd name="connsiteY1" fmla="*/ 441119 h 483837"/>
                <a:gd name="connsiteX2" fmla="*/ 845128 w 1402773"/>
                <a:gd name="connsiteY2" fmla="*/ 63583 h 483837"/>
                <a:gd name="connsiteX3" fmla="*/ 827131 w 1402773"/>
                <a:gd name="connsiteY3" fmla="*/ 59623 h 483837"/>
                <a:gd name="connsiteX4" fmla="*/ 696191 w 1402773"/>
                <a:gd name="connsiteY4" fmla="*/ 226373 h 483837"/>
                <a:gd name="connsiteX5" fmla="*/ 602673 w 1402773"/>
                <a:gd name="connsiteY5" fmla="*/ 309501 h 483837"/>
                <a:gd name="connsiteX6" fmla="*/ 332509 w 1402773"/>
                <a:gd name="connsiteY6" fmla="*/ 278328 h 483837"/>
                <a:gd name="connsiteX7" fmla="*/ 197428 w 1402773"/>
                <a:gd name="connsiteY7" fmla="*/ 267937 h 483837"/>
                <a:gd name="connsiteX8" fmla="*/ 124691 w 1402773"/>
                <a:gd name="connsiteY8" fmla="*/ 247155 h 483837"/>
                <a:gd name="connsiteX9" fmla="*/ 155864 w 1402773"/>
                <a:gd name="connsiteY9" fmla="*/ 112073 h 483837"/>
                <a:gd name="connsiteX10" fmla="*/ 0 w 1402773"/>
                <a:gd name="connsiteY10" fmla="*/ 18555 h 483837"/>
                <a:gd name="connsiteX0" fmla="*/ 1402773 w 1402773"/>
                <a:gd name="connsiteY0" fmla="*/ 439801 h 603746"/>
                <a:gd name="connsiteX1" fmla="*/ 1091046 w 1402773"/>
                <a:gd name="connsiteY1" fmla="*/ 561028 h 603746"/>
                <a:gd name="connsiteX2" fmla="*/ 845128 w 1402773"/>
                <a:gd name="connsiteY2" fmla="*/ 183492 h 603746"/>
                <a:gd name="connsiteX3" fmla="*/ 522331 w 1402773"/>
                <a:gd name="connsiteY3" fmla="*/ 27132 h 603746"/>
                <a:gd name="connsiteX4" fmla="*/ 696191 w 1402773"/>
                <a:gd name="connsiteY4" fmla="*/ 346282 h 603746"/>
                <a:gd name="connsiteX5" fmla="*/ 602673 w 1402773"/>
                <a:gd name="connsiteY5" fmla="*/ 429410 h 603746"/>
                <a:gd name="connsiteX6" fmla="*/ 332509 w 1402773"/>
                <a:gd name="connsiteY6" fmla="*/ 398237 h 603746"/>
                <a:gd name="connsiteX7" fmla="*/ 197428 w 1402773"/>
                <a:gd name="connsiteY7" fmla="*/ 387846 h 603746"/>
                <a:gd name="connsiteX8" fmla="*/ 124691 w 1402773"/>
                <a:gd name="connsiteY8" fmla="*/ 367064 h 603746"/>
                <a:gd name="connsiteX9" fmla="*/ 155864 w 1402773"/>
                <a:gd name="connsiteY9" fmla="*/ 231982 h 603746"/>
                <a:gd name="connsiteX10" fmla="*/ 0 w 1402773"/>
                <a:gd name="connsiteY10" fmla="*/ 138464 h 603746"/>
                <a:gd name="connsiteX0" fmla="*/ 1402773 w 1402773"/>
                <a:gd name="connsiteY0" fmla="*/ 448460 h 638465"/>
                <a:gd name="connsiteX1" fmla="*/ 1091046 w 1402773"/>
                <a:gd name="connsiteY1" fmla="*/ 569687 h 638465"/>
                <a:gd name="connsiteX2" fmla="*/ 522331 w 1402773"/>
                <a:gd name="connsiteY2" fmla="*/ 35791 h 638465"/>
                <a:gd name="connsiteX3" fmla="*/ 696191 w 1402773"/>
                <a:gd name="connsiteY3" fmla="*/ 354941 h 638465"/>
                <a:gd name="connsiteX4" fmla="*/ 602673 w 1402773"/>
                <a:gd name="connsiteY4" fmla="*/ 438069 h 638465"/>
                <a:gd name="connsiteX5" fmla="*/ 332509 w 1402773"/>
                <a:gd name="connsiteY5" fmla="*/ 406896 h 638465"/>
                <a:gd name="connsiteX6" fmla="*/ 197428 w 1402773"/>
                <a:gd name="connsiteY6" fmla="*/ 396505 h 638465"/>
                <a:gd name="connsiteX7" fmla="*/ 124691 w 1402773"/>
                <a:gd name="connsiteY7" fmla="*/ 375723 h 638465"/>
                <a:gd name="connsiteX8" fmla="*/ 155864 w 1402773"/>
                <a:gd name="connsiteY8" fmla="*/ 240641 h 638465"/>
                <a:gd name="connsiteX9" fmla="*/ 0 w 1402773"/>
                <a:gd name="connsiteY9" fmla="*/ 147123 h 638465"/>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55864 w 1402773"/>
                <a:gd name="connsiteY7" fmla="*/ 93518 h 465942"/>
                <a:gd name="connsiteX8" fmla="*/ 0 w 1402773"/>
                <a:gd name="connsiteY8"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197428 w 1402773"/>
                <a:gd name="connsiteY5" fmla="*/ 249382 h 465942"/>
                <a:gd name="connsiteX6" fmla="*/ 155864 w 1402773"/>
                <a:gd name="connsiteY6" fmla="*/ 93518 h 465942"/>
                <a:gd name="connsiteX7" fmla="*/ 0 w 1402773"/>
                <a:gd name="connsiteY7"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197428 w 1402773"/>
                <a:gd name="connsiteY4" fmla="*/ 249382 h 465942"/>
                <a:gd name="connsiteX5" fmla="*/ 155864 w 1402773"/>
                <a:gd name="connsiteY5" fmla="*/ 93518 h 465942"/>
                <a:gd name="connsiteX6" fmla="*/ 0 w 1402773"/>
                <a:gd name="connsiteY6" fmla="*/ 0 h 465942"/>
                <a:gd name="connsiteX0" fmla="*/ 1402773 w 1402773"/>
                <a:gd name="connsiteY0" fmla="*/ 755567 h 755567"/>
                <a:gd name="connsiteX1" fmla="*/ 1091046 w 1402773"/>
                <a:gd name="connsiteY1" fmla="*/ 422564 h 755567"/>
                <a:gd name="connsiteX2" fmla="*/ 903331 w 1402773"/>
                <a:gd name="connsiteY2" fmla="*/ 41068 h 755567"/>
                <a:gd name="connsiteX3" fmla="*/ 696191 w 1402773"/>
                <a:gd name="connsiteY3" fmla="*/ 207818 h 755567"/>
                <a:gd name="connsiteX4" fmla="*/ 197428 w 1402773"/>
                <a:gd name="connsiteY4" fmla="*/ 249382 h 755567"/>
                <a:gd name="connsiteX5" fmla="*/ 155864 w 1402773"/>
                <a:gd name="connsiteY5" fmla="*/ 93518 h 755567"/>
                <a:gd name="connsiteX6" fmla="*/ 0 w 1402773"/>
                <a:gd name="connsiteY6" fmla="*/ 0 h 755567"/>
                <a:gd name="connsiteX0" fmla="*/ 1402773 w 1482477"/>
                <a:gd name="connsiteY0" fmla="*/ 755567 h 855678"/>
                <a:gd name="connsiteX1" fmla="*/ 1091046 w 1482477"/>
                <a:gd name="connsiteY1" fmla="*/ 422564 h 855678"/>
                <a:gd name="connsiteX2" fmla="*/ 903331 w 1482477"/>
                <a:gd name="connsiteY2" fmla="*/ 41068 h 855678"/>
                <a:gd name="connsiteX3" fmla="*/ 696191 w 1482477"/>
                <a:gd name="connsiteY3" fmla="*/ 207818 h 855678"/>
                <a:gd name="connsiteX4" fmla="*/ 197428 w 1482477"/>
                <a:gd name="connsiteY4" fmla="*/ 249382 h 855678"/>
                <a:gd name="connsiteX5" fmla="*/ 155864 w 1482477"/>
                <a:gd name="connsiteY5" fmla="*/ 93518 h 855678"/>
                <a:gd name="connsiteX6" fmla="*/ 0 w 1482477"/>
                <a:gd name="connsiteY6" fmla="*/ 0 h 85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477" h="855678">
                  <a:moveTo>
                    <a:pt x="1402773" y="755567"/>
                  </a:moveTo>
                  <a:cubicBezTo>
                    <a:pt x="1482477" y="855678"/>
                    <a:pt x="1174286" y="541647"/>
                    <a:pt x="1091046" y="422564"/>
                  </a:cubicBezTo>
                  <a:cubicBezTo>
                    <a:pt x="1007806" y="303481"/>
                    <a:pt x="961119" y="173112"/>
                    <a:pt x="903331" y="41068"/>
                  </a:cubicBezTo>
                  <a:cubicBezTo>
                    <a:pt x="709185" y="105540"/>
                    <a:pt x="813841" y="173099"/>
                    <a:pt x="696191" y="207818"/>
                  </a:cubicBezTo>
                  <a:cubicBezTo>
                    <a:pt x="578541" y="242537"/>
                    <a:pt x="287483" y="268432"/>
                    <a:pt x="197428" y="249382"/>
                  </a:cubicBezTo>
                  <a:cubicBezTo>
                    <a:pt x="167987" y="221673"/>
                    <a:pt x="188769" y="135082"/>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88"/>
            <p:cNvGrpSpPr/>
            <p:nvPr/>
          </p:nvGrpSpPr>
          <p:grpSpPr>
            <a:xfrm>
              <a:off x="3962400" y="2667000"/>
              <a:ext cx="919274" cy="905686"/>
              <a:chOff x="-457200" y="3200400"/>
              <a:chExt cx="2221579" cy="2415163"/>
            </a:xfrm>
          </p:grpSpPr>
          <p:pic>
            <p:nvPicPr>
              <p:cNvPr id="46"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47" name="Freeform 46"/>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91"/>
            <p:cNvGrpSpPr/>
            <p:nvPr/>
          </p:nvGrpSpPr>
          <p:grpSpPr>
            <a:xfrm>
              <a:off x="3429000" y="2133600"/>
              <a:ext cx="919274" cy="905686"/>
              <a:chOff x="-457200" y="3200400"/>
              <a:chExt cx="2221579" cy="2415163"/>
            </a:xfrm>
          </p:grpSpPr>
          <p:pic>
            <p:nvPicPr>
              <p:cNvPr id="44"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45" name="Freeform 44"/>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94"/>
            <p:cNvGrpSpPr/>
            <p:nvPr/>
          </p:nvGrpSpPr>
          <p:grpSpPr>
            <a:xfrm>
              <a:off x="2895600" y="1371600"/>
              <a:ext cx="919274" cy="905686"/>
              <a:chOff x="-457200" y="3200400"/>
              <a:chExt cx="2221579" cy="2415163"/>
            </a:xfrm>
          </p:grpSpPr>
          <p:pic>
            <p:nvPicPr>
              <p:cNvPr id="42"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43" name="Freeform 4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97"/>
            <p:cNvGrpSpPr/>
            <p:nvPr/>
          </p:nvGrpSpPr>
          <p:grpSpPr>
            <a:xfrm>
              <a:off x="457200" y="1676400"/>
              <a:ext cx="919274" cy="905686"/>
              <a:chOff x="-457200" y="3200400"/>
              <a:chExt cx="2221579" cy="2415163"/>
            </a:xfrm>
          </p:grpSpPr>
          <p:pic>
            <p:nvPicPr>
              <p:cNvPr id="40"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41" name="Freeform 40"/>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100"/>
            <p:cNvGrpSpPr/>
            <p:nvPr/>
          </p:nvGrpSpPr>
          <p:grpSpPr>
            <a:xfrm>
              <a:off x="1676400" y="2057400"/>
              <a:ext cx="919274" cy="905686"/>
              <a:chOff x="-457200" y="3200400"/>
              <a:chExt cx="2221579" cy="2415163"/>
            </a:xfrm>
          </p:grpSpPr>
          <p:pic>
            <p:nvPicPr>
              <p:cNvPr id="38"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39" name="Freeform 3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103"/>
            <p:cNvGrpSpPr/>
            <p:nvPr/>
          </p:nvGrpSpPr>
          <p:grpSpPr>
            <a:xfrm>
              <a:off x="-81074" y="1532714"/>
              <a:ext cx="919274" cy="905686"/>
              <a:chOff x="-457200" y="3200400"/>
              <a:chExt cx="2221579" cy="2415163"/>
            </a:xfrm>
          </p:grpSpPr>
          <p:pic>
            <p:nvPicPr>
              <p:cNvPr id="36" name="Picture 4" descr="https://encrypted-tbn0.gstatic.com/shopping?q=tbn:ANd9GcSi3IbGHoJf0GfRyxwQnDs60fuamdiUr7Gfqw38c6zep7R6rs4&amp;usqp=CAE"/>
              <p:cNvPicPr>
                <a:picLocks noChangeAspect="1" noChangeArrowheads="1"/>
              </p:cNvPicPr>
              <p:nvPr/>
            </p:nvPicPr>
            <p:blipFill>
              <a:blip r:embed="rId6" cstate="print"/>
              <a:srcRect t="16667" r="2110" b="7143"/>
              <a:stretch>
                <a:fillRect/>
              </a:stretch>
            </p:blipFill>
            <p:spPr bwMode="auto">
              <a:xfrm>
                <a:off x="-457200" y="3200400"/>
                <a:ext cx="2221579" cy="2415163"/>
              </a:xfrm>
              <a:prstGeom prst="rect">
                <a:avLst/>
              </a:prstGeom>
              <a:noFill/>
            </p:spPr>
          </p:pic>
          <p:sp>
            <p:nvSpPr>
              <p:cNvPr id="37" name="Freeform 36"/>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TextBox 31"/>
            <p:cNvSpPr txBox="1"/>
            <p:nvPr/>
          </p:nvSpPr>
          <p:spPr>
            <a:xfrm>
              <a:off x="0" y="6180892"/>
              <a:ext cx="9220200" cy="677108"/>
            </a:xfrm>
            <a:prstGeom prst="rect">
              <a:avLst/>
            </a:prstGeom>
            <a:solidFill>
              <a:schemeClr val="bg1"/>
            </a:solidFill>
          </p:spPr>
          <p:txBody>
            <a:bodyPr wrap="square" rtlCol="0">
              <a:spAutoFit/>
            </a:bodyPr>
            <a:lstStyle/>
            <a:p>
              <a:r>
                <a:rPr lang="en-US" sz="3800" b="1" dirty="0" smtClean="0">
                  <a:effectLst>
                    <a:outerShdw dist="50800" dir="7200000" algn="ctr" rotWithShape="0">
                      <a:schemeClr val="bg1"/>
                    </a:outerShdw>
                  </a:effectLst>
                  <a:cs typeface="Arial" pitchFamily="34" charset="0"/>
                </a:rPr>
                <a:t>		    We’ll investigate this phenomena</a:t>
              </a:r>
              <a:endParaRPr lang="en-US" sz="3800" b="1" dirty="0">
                <a:effectLst>
                  <a:outerShdw dist="50800" dir="7200000" algn="ctr" rotWithShape="0">
                    <a:schemeClr val="bg1"/>
                  </a:outerShdw>
                </a:effectLst>
                <a:cs typeface="Arial" pitchFamily="34" charset="0"/>
              </a:endParaRPr>
            </a:p>
          </p:txBody>
        </p:sp>
        <p:grpSp>
          <p:nvGrpSpPr>
            <p:cNvPr id="33" name="Group 84"/>
            <p:cNvGrpSpPr/>
            <p:nvPr/>
          </p:nvGrpSpPr>
          <p:grpSpPr>
            <a:xfrm>
              <a:off x="4690872" y="3517392"/>
              <a:ext cx="817626" cy="902208"/>
              <a:chOff x="4233672" y="2298192"/>
              <a:chExt cx="817626" cy="902208"/>
            </a:xfrm>
          </p:grpSpPr>
          <p:pic>
            <p:nvPicPr>
              <p:cNvPr id="34" name="Picture 4" descr="https://encrypted-tbn0.gstatic.com/shopping?q=tbn:ANd9GcSi3IbGHoJf0GfRyxwQnDs60fuamdiUr7Gfqw38c6zep7R6rs4&amp;usqp=CAE"/>
              <p:cNvPicPr preferRelativeResize="0">
                <a:picLocks noChangeAspect="1" noChangeArrowheads="1"/>
              </p:cNvPicPr>
              <p:nvPr/>
            </p:nvPicPr>
            <p:blipFill>
              <a:blip r:embed="rId6" cstate="print"/>
              <a:srcRect t="16667" r="2110" b="7143"/>
              <a:stretch>
                <a:fillRect/>
              </a:stretch>
            </p:blipFill>
            <p:spPr bwMode="auto">
              <a:xfrm>
                <a:off x="4233672" y="2298192"/>
                <a:ext cx="817626" cy="902208"/>
              </a:xfrm>
              <a:prstGeom prst="rect">
                <a:avLst/>
              </a:prstGeom>
              <a:noFill/>
            </p:spPr>
          </p:pic>
          <p:sp>
            <p:nvSpPr>
              <p:cNvPr id="35" name="Freeform 34"/>
              <p:cNvSpPr>
                <a:spLocks noChangeAspect="1"/>
              </p:cNvSpPr>
              <p:nvPr/>
            </p:nvSpPr>
            <p:spPr>
              <a:xfrm>
                <a:off x="4343400" y="2819400"/>
                <a:ext cx="620268" cy="304800"/>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7" cstate="print">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000"/>
                                        <p:tgtEl>
                                          <p:spTgt spid="7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9" presetClass="emph" presetSubtype="0" nodeType="withEffect">
                                  <p:stCondLst>
                                    <p:cond delay="0"/>
                                  </p:stCondLst>
                                  <p:childTnLst>
                                    <p:set>
                                      <p:cBhvr rctx="PPT">
                                        <p:cTn id="15" dur="indefinite"/>
                                        <p:tgtEl>
                                          <p:spTgt spid="5"/>
                                        </p:tgtEl>
                                        <p:attrNameLst>
                                          <p:attrName>style.opacity</p:attrName>
                                        </p:attrNameLst>
                                      </p:cBhvr>
                                      <p:to>
                                        <p:strVal val="0.75"/>
                                      </p:to>
                                    </p:set>
                                    <p:animEffect filter="image" prLst="opacity: 0.75">
                                      <p:cBhvr rctx="IE">
                                        <p:cTn id="16" dur="indefinite"/>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left)">
                                      <p:cBhvr>
                                        <p:cTn id="21" dur="500"/>
                                        <p:tgtEl>
                                          <p:spTgt spid="89"/>
                                        </p:tgtEl>
                                      </p:cBhvr>
                                    </p:animEffect>
                                  </p:childTnLst>
                                </p:cTn>
                              </p:par>
                            </p:childTnLst>
                          </p:cTn>
                        </p:par>
                        <p:par>
                          <p:cTn id="22" fill="hold">
                            <p:stCondLst>
                              <p:cond delay="500"/>
                            </p:stCondLst>
                            <p:childTnLst>
                              <p:par>
                                <p:cTn id="23" presetID="22" presetClass="entr" presetSubtype="8" fill="hold" nodeType="afterEffect">
                                  <p:stCondLst>
                                    <p:cond delay="500"/>
                                  </p:stCondLst>
                                  <p:childTnLst>
                                    <p:set>
                                      <p:cBhvr>
                                        <p:cTn id="24" dur="1" fill="hold">
                                          <p:stCondLst>
                                            <p:cond delay="0"/>
                                          </p:stCondLst>
                                        </p:cTn>
                                        <p:tgtEl>
                                          <p:spTgt spid="90"/>
                                        </p:tgtEl>
                                        <p:attrNameLst>
                                          <p:attrName>style.visibility</p:attrName>
                                        </p:attrNameLst>
                                      </p:cBhvr>
                                      <p:to>
                                        <p:strVal val="visible"/>
                                      </p:to>
                                    </p:set>
                                    <p:animEffect transition="in" filter="wipe(left)">
                                      <p:cBhvr>
                                        <p:cTn id="25" dur="500"/>
                                        <p:tgtEl>
                                          <p:spTgt spid="9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left)">
                                      <p:cBhvr>
                                        <p:cTn id="30" dur="10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2" nodeType="clickEffect">
                                  <p:stCondLst>
                                    <p:cond delay="0"/>
                                  </p:stCondLst>
                                  <p:childTnLst>
                                    <p:animMotion origin="layout" path="M 0 2.22222E-6 L 0 0.08889 " pathEditMode="relative" rAng="0" ptsTypes="AA">
                                      <p:cBhvr>
                                        <p:cTn id="34" dur="1000" fill="hold"/>
                                        <p:tgtEl>
                                          <p:spTgt spid="88"/>
                                        </p:tgtEl>
                                        <p:attrNameLst>
                                          <p:attrName>ppt_x</p:attrName>
                                          <p:attrName>ppt_y</p:attrName>
                                        </p:attrNameLst>
                                      </p:cBhvr>
                                      <p:rCtr x="0" y="44"/>
                                    </p:animMotion>
                                  </p:childTnLst>
                                </p:cTn>
                              </p:par>
                              <p:par>
                                <p:cTn id="35" presetID="6" presetClass="emph" presetSubtype="0" fill="hold" grpId="3" nodeType="withEffect">
                                  <p:stCondLst>
                                    <p:cond delay="0"/>
                                  </p:stCondLst>
                                  <p:childTnLst>
                                    <p:animScale>
                                      <p:cBhvr>
                                        <p:cTn id="36" dur="1000" fill="hold"/>
                                        <p:tgtEl>
                                          <p:spTgt spid="88"/>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7">
                                            <p:txEl>
                                              <p:pRg st="0" end="0"/>
                                            </p:txEl>
                                          </p:spTgt>
                                        </p:tgtEl>
                                        <p:attrNameLst>
                                          <p:attrName>style.visibility</p:attrName>
                                        </p:attrNameLst>
                                      </p:cBhvr>
                                      <p:to>
                                        <p:strVal val="visible"/>
                                      </p:to>
                                    </p:set>
                                  </p:childTnLst>
                                </p:cTn>
                              </p:par>
                              <p:par>
                                <p:cTn id="41" presetID="64" presetClass="path" presetSubtype="0" accel="50000" decel="50000" fill="hold" grpId="1" nodeType="withEffect">
                                  <p:stCondLst>
                                    <p:cond delay="0"/>
                                  </p:stCondLst>
                                  <p:childTnLst>
                                    <p:animMotion origin="layout" path="M -3.33333E-6 -1.11111E-6 L 0.10834 -0.50555 " pathEditMode="relative" rAng="0" ptsTypes="AA">
                                      <p:cBhvr>
                                        <p:cTn id="42" dur="1000" fill="hold"/>
                                        <p:tgtEl>
                                          <p:spTgt spid="87">
                                            <p:txEl>
                                              <p:pRg st="0" end="0"/>
                                            </p:txEl>
                                          </p:spTgt>
                                        </p:tgtEl>
                                        <p:attrNameLst>
                                          <p:attrName>ppt_x</p:attrName>
                                          <p:attrName>ppt_y</p:attrName>
                                        </p:attrNameLst>
                                      </p:cBhvr>
                                      <p:rCtr x="54" y="-253"/>
                                    </p:animMotion>
                                  </p:childTnLst>
                                </p:cTn>
                              </p:par>
                              <p:par>
                                <p:cTn id="43" presetID="10" presetClass="exit" presetSubtype="0" fill="hold" grpId="1" nodeType="withEffect">
                                  <p:stCondLst>
                                    <p:cond delay="500"/>
                                  </p:stCondLst>
                                  <p:childTnLst>
                                    <p:animEffect transition="out" filter="fade">
                                      <p:cBhvr>
                                        <p:cTn id="44" dur="1000"/>
                                        <p:tgtEl>
                                          <p:spTgt spid="88"/>
                                        </p:tgtEl>
                                      </p:cBhvr>
                                    </p:animEffect>
                                    <p:set>
                                      <p:cBhvr>
                                        <p:cTn id="45" dur="1" fill="hold">
                                          <p:stCondLst>
                                            <p:cond delay="999"/>
                                          </p:stCondLst>
                                        </p:cTn>
                                        <p:tgtEl>
                                          <p:spTgt spid="88"/>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1000"/>
                                        <p:tgtEl>
                                          <p:spTgt spid="91"/>
                                        </p:tgtEl>
                                      </p:cBhvr>
                                    </p:animEffect>
                                  </p:childTnLst>
                                </p:cTn>
                              </p:par>
                              <p:par>
                                <p:cTn id="49" presetID="10" presetClass="exit" presetSubtype="0" fill="hold" grpId="2" nodeType="withEffect">
                                  <p:stCondLst>
                                    <p:cond delay="500"/>
                                  </p:stCondLst>
                                  <p:childTnLst>
                                    <p:animEffect transition="out" filter="fade">
                                      <p:cBhvr>
                                        <p:cTn id="50" dur="1000"/>
                                        <p:tgtEl>
                                          <p:spTgt spid="87">
                                            <p:txEl>
                                              <p:pRg st="0" end="0"/>
                                            </p:txEl>
                                          </p:spTgt>
                                        </p:tgtEl>
                                      </p:cBhvr>
                                    </p:animEffect>
                                    <p:set>
                                      <p:cBhvr>
                                        <p:cTn id="51" dur="1" fill="hold">
                                          <p:stCondLst>
                                            <p:cond delay="999"/>
                                          </p:stCondLst>
                                        </p:cTn>
                                        <p:tgtEl>
                                          <p:spTgt spid="87">
                                            <p:txEl>
                                              <p:pRg st="0" end="0"/>
                                            </p:txEl>
                                          </p:spTgt>
                                        </p:tgtEl>
                                        <p:attrNameLst>
                                          <p:attrName>style.visibility</p:attrName>
                                        </p:attrNameLst>
                                      </p:cBhvr>
                                      <p:to>
                                        <p:strVal val="hidden"/>
                                      </p:to>
                                    </p:set>
                                  </p:childTnLst>
                                </p:cTn>
                              </p:par>
                              <p:par>
                                <p:cTn id="52" presetID="10" presetClass="exit" presetSubtype="0" fill="hold" nodeType="withEffect">
                                  <p:stCondLst>
                                    <p:cond delay="500"/>
                                  </p:stCondLst>
                                  <p:childTnLst>
                                    <p:animEffect transition="out" filter="fade">
                                      <p:cBhvr>
                                        <p:cTn id="53" dur="1000"/>
                                        <p:tgtEl>
                                          <p:spTgt spid="79"/>
                                        </p:tgtEl>
                                      </p:cBhvr>
                                    </p:animEffect>
                                    <p:set>
                                      <p:cBhvr>
                                        <p:cTn id="54" dur="1" fill="hold">
                                          <p:stCondLst>
                                            <p:cond delay="999"/>
                                          </p:stCondLst>
                                        </p:cTn>
                                        <p:tgtEl>
                                          <p:spTgt spid="7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90"/>
                                        </p:tgtEl>
                                      </p:cBhvr>
                                    </p:animEffect>
                                    <p:set>
                                      <p:cBhvr>
                                        <p:cTn id="57" dur="1" fill="hold">
                                          <p:stCondLst>
                                            <p:cond delay="999"/>
                                          </p:stCondLst>
                                        </p:cTn>
                                        <p:tgtEl>
                                          <p:spTgt spid="9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89"/>
                                        </p:tgtEl>
                                      </p:cBhvr>
                                    </p:animEffect>
                                    <p:set>
                                      <p:cBhvr>
                                        <p:cTn id="60" dur="1" fill="hold">
                                          <p:stCondLst>
                                            <p:cond delay="999"/>
                                          </p:stCondLst>
                                        </p:cTn>
                                        <p:tgtEl>
                                          <p:spTgt spid="89"/>
                                        </p:tgtEl>
                                        <p:attrNameLst>
                                          <p:attrName>style.visibility</p:attrName>
                                        </p:attrNameLst>
                                      </p:cBhvr>
                                      <p:to>
                                        <p:strVal val="hidden"/>
                                      </p:to>
                                    </p:set>
                                  </p:childTnLst>
                                </p:cTn>
                              </p:par>
                              <p:par>
                                <p:cTn id="61" presetID="9" presetClass="emph" presetSubtype="0" nodeType="withEffect">
                                  <p:stCondLst>
                                    <p:cond delay="0"/>
                                  </p:stCondLst>
                                  <p:childTnLst>
                                    <p:set>
                                      <p:cBhvr rctx="PPT">
                                        <p:cTn id="62" dur="indefinite"/>
                                        <p:tgtEl>
                                          <p:spTgt spid="5"/>
                                        </p:tgtEl>
                                        <p:attrNameLst>
                                          <p:attrName>style.opacity</p:attrName>
                                        </p:attrNameLst>
                                      </p:cBhvr>
                                      <p:to>
                                        <p:strVal val="1"/>
                                      </p:to>
                                    </p:set>
                                    <p:animEffect filter="image" prLst="opacity: 1">
                                      <p:cBhvr rctx="IE">
                                        <p:cTn id="6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allAtOnce"/>
      <p:bldP spid="87" grpId="1" build="allAtOnce"/>
      <p:bldP spid="87" grpId="2" build="allAtOnce"/>
      <p:bldP spid="88" grpId="0" animBg="1"/>
      <p:bldP spid="88" grpId="1" animBg="1"/>
      <p:bldP spid="88" grpId="2" animBg="1"/>
      <p:bldP spid="88" grpId="3" animBg="1"/>
      <p:bldP spid="9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52651"/>
            <a:ext cx="9142044" cy="5857749"/>
          </a:xfrm>
          <a:prstGeom prst="rect">
            <a:avLst/>
          </a:prstGeom>
          <a:noFill/>
        </p:spPr>
      </p:pic>
      <p:sp>
        <p:nvSpPr>
          <p:cNvPr id="4" name="TextBox 3"/>
          <p:cNvSpPr txBox="1"/>
          <p:nvPr/>
        </p:nvSpPr>
        <p:spPr>
          <a:xfrm>
            <a:off x="0" y="1114485"/>
            <a:ext cx="9144000" cy="4524315"/>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pPr>
              <a:buFont typeface="Arial" pitchFamily="34" charset="0"/>
              <a:buChar char="•"/>
            </a:pPr>
            <a:r>
              <a:rPr lang="en-US" sz="4400" b="1" dirty="0" smtClean="0">
                <a:cs typeface="Arial" pitchFamily="34" charset="0"/>
              </a:rPr>
              <a:t>  </a:t>
            </a:r>
            <a:r>
              <a:rPr lang="en-US" sz="4400" b="1" dirty="0" err="1" smtClean="0">
                <a:cs typeface="Arial" pitchFamily="34" charset="0"/>
              </a:rPr>
              <a:t>Paleo</a:t>
            </a:r>
            <a:r>
              <a:rPr lang="en-US" sz="4400" b="1" dirty="0" smtClean="0">
                <a:cs typeface="Arial" pitchFamily="34" charset="0"/>
              </a:rPr>
              <a:t>  .. . . . . . . </a:t>
            </a:r>
            <a:r>
              <a:rPr lang="en-US" sz="3200" b="1" dirty="0" smtClean="0">
                <a:cs typeface="Arial" pitchFamily="34" charset="0"/>
              </a:rPr>
              <a:t>15,000 - 8,000 YBP </a:t>
            </a:r>
          </a:p>
          <a:p>
            <a:pPr>
              <a:buFont typeface="Arial" pitchFamily="34" charset="0"/>
              <a:buChar char="•"/>
            </a:pPr>
            <a:r>
              <a:rPr lang="en-US" sz="4400" b="1" dirty="0" smtClean="0">
                <a:cs typeface="Arial" pitchFamily="34" charset="0"/>
              </a:rPr>
              <a:t>  Archaic  . . . . . . </a:t>
            </a:r>
            <a:r>
              <a:rPr lang="en-US" sz="3200" b="1" dirty="0" smtClean="0">
                <a:cs typeface="Arial" pitchFamily="34" charset="0"/>
              </a:rPr>
              <a:t>9,000 - 3,000 YBP</a:t>
            </a:r>
          </a:p>
          <a:p>
            <a:pPr>
              <a:buFont typeface="Arial" pitchFamily="34" charset="0"/>
              <a:buChar char="•"/>
            </a:pPr>
            <a:r>
              <a:rPr lang="en-US" sz="4400" b="1" dirty="0" smtClean="0">
                <a:cs typeface="Arial" pitchFamily="34" charset="0"/>
              </a:rPr>
              <a:t>  Woodland . . . . </a:t>
            </a:r>
            <a:r>
              <a:rPr lang="en-US" sz="3200" b="1" dirty="0" smtClean="0">
                <a:cs typeface="Arial" pitchFamily="34" charset="0"/>
              </a:rPr>
              <a:t>3,000 YBP -European contact</a:t>
            </a:r>
          </a:p>
          <a:p>
            <a:r>
              <a:rPr lang="en-US" sz="4400" b="1" dirty="0" smtClean="0">
                <a:cs typeface="Arial" pitchFamily="34" charset="0"/>
              </a:rPr>
              <a:t>          </a:t>
            </a:r>
            <a:r>
              <a:rPr lang="en-US" sz="3200" b="1" dirty="0" smtClean="0">
                <a:cs typeface="Arial" pitchFamily="34" charset="0"/>
              </a:rPr>
              <a:t>Mississippian . . 800 - 1600 CE</a:t>
            </a:r>
          </a:p>
          <a:p>
            <a:pPr>
              <a:buFont typeface="Arial" pitchFamily="34" charset="0"/>
              <a:buChar char="•"/>
            </a:pPr>
            <a:r>
              <a:rPr lang="en-US" sz="4400" b="1" dirty="0" smtClean="0">
                <a:cs typeface="Arial" pitchFamily="34" charset="0"/>
              </a:rPr>
              <a:t>  Historic . . . </a:t>
            </a:r>
            <a:r>
              <a:rPr lang="en-US" sz="3200" b="1" dirty="0" smtClean="0">
                <a:cs typeface="Arial" pitchFamily="34" charset="0"/>
              </a:rPr>
              <a:t>from European contact to present</a:t>
            </a:r>
            <a:endParaRPr lang="en-US" sz="3200" b="1" dirty="0">
              <a:cs typeface="Arial" pitchFamily="34" charset="0"/>
            </a:endParaRPr>
          </a:p>
        </p:txBody>
      </p:sp>
      <p:sp>
        <p:nvSpPr>
          <p:cNvPr id="8" name="TextBox 7"/>
          <p:cNvSpPr txBox="1"/>
          <p:nvPr/>
        </p:nvSpPr>
        <p:spPr>
          <a:xfrm>
            <a:off x="0" y="1115568"/>
            <a:ext cx="9144000" cy="1815882"/>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r>
              <a:rPr lang="en-US" sz="4400" b="1" dirty="0" smtClean="0">
                <a:cs typeface="Arial" pitchFamily="34" charset="0"/>
              </a:rPr>
              <a:t>  </a:t>
            </a:r>
            <a:r>
              <a:rPr lang="en-US" sz="3000" b="1" dirty="0" smtClean="0">
                <a:cs typeface="Arial" pitchFamily="34" charset="0"/>
              </a:rPr>
              <a:t> </a:t>
            </a:r>
            <a:r>
              <a:rPr lang="en-US" sz="4000" b="1" dirty="0" smtClean="0">
                <a:cs typeface="Arial" pitchFamily="34" charset="0"/>
              </a:rPr>
              <a:t> </a:t>
            </a:r>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Oval 5"/>
          <p:cNvSpPr/>
          <p:nvPr/>
        </p:nvSpPr>
        <p:spPr>
          <a:xfrm>
            <a:off x="152400" y="2133600"/>
            <a:ext cx="2057400" cy="762000"/>
          </a:xfrm>
          <a:prstGeom prst="ellipse">
            <a:avLst/>
          </a:pr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652642">
            <a:off x="655899" y="2920273"/>
            <a:ext cx="7577715"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Where did they come from? </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10" name="TextBox 9"/>
          <p:cNvSpPr txBox="1"/>
          <p:nvPr/>
        </p:nvSpPr>
        <p:spPr>
          <a:xfrm rot="20652642">
            <a:off x="1132938" y="4011796"/>
            <a:ext cx="6526146"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 What was their culture? </a:t>
            </a:r>
            <a:endParaRPr lang="en-US" sz="48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9" presetClass="emph" presetSubtype="0" nodeType="withEffect">
                                  <p:stCondLst>
                                    <p:cond delay="500"/>
                                  </p:stCondLst>
                                  <p:childTnLst>
                                    <p:set>
                                      <p:cBhvr rctx="PPT">
                                        <p:cTn id="9" dur="indefinite"/>
                                        <p:tgtEl>
                                          <p:spTgt spid="3"/>
                                        </p:tgtEl>
                                        <p:attrNameLst>
                                          <p:attrName>style.opacity</p:attrName>
                                        </p:attrNameLst>
                                      </p:cBhvr>
                                      <p:to>
                                        <p:strVal val="0.75"/>
                                      </p:to>
                                    </p:set>
                                    <p:animEffect filter="image" prLst="opacity: 0.75">
                                      <p:cBhvr rctx="IE">
                                        <p:cTn id="10" dur="indefinite"/>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1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10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10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10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par>
                                <p:cTn id="41" presetID="1" presetClass="entr" presetSubtype="0" fill="hold" grpId="0" nodeType="withEffect">
                                  <p:stCondLst>
                                    <p:cond delay="500"/>
                                  </p:stCondLst>
                                  <p:childTnLst>
                                    <p:set>
                                      <p:cBhvr>
                                        <p:cTn id="42" dur="1" fill="hold">
                                          <p:stCondLst>
                                            <p:cond delay="0"/>
                                          </p:stCondLst>
                                        </p:cTn>
                                        <p:tgtEl>
                                          <p:spTgt spid="8"/>
                                        </p:tgtEl>
                                        <p:attrNameLst>
                                          <p:attrName>style.visibility</p:attrName>
                                        </p:attrNameLst>
                                      </p:cBhvr>
                                      <p:to>
                                        <p:strVal val="visible"/>
                                      </p:to>
                                    </p:set>
                                  </p:childTnLst>
                                </p:cTn>
                              </p:par>
                              <p:par>
                                <p:cTn id="43" presetID="10" presetClass="exit" presetSubtype="0" fill="hold" grpId="0" nodeType="withEffect">
                                  <p:stCondLst>
                                    <p:cond delay="500"/>
                                  </p:stCondLst>
                                  <p:childTnLst>
                                    <p:animEffect transition="out" filter="fade">
                                      <p:cBhvr>
                                        <p:cTn id="44" dur="1000"/>
                                        <p:tgtEl>
                                          <p:spTgt spid="4">
                                            <p:txEl>
                                              <p:pRg st="0" end="0"/>
                                            </p:txEl>
                                          </p:spTgt>
                                        </p:tgtEl>
                                      </p:cBhvr>
                                    </p:animEffect>
                                    <p:set>
                                      <p:cBhvr>
                                        <p:cTn id="45" dur="1" fill="hold">
                                          <p:stCondLst>
                                            <p:cond delay="999"/>
                                          </p:stCondLst>
                                        </p:cTn>
                                        <p:tgtEl>
                                          <p:spTgt spid="4">
                                            <p:txEl>
                                              <p:pRg st="0" end="0"/>
                                            </p:txEl>
                                          </p:spTgt>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1000"/>
                                        <p:tgtEl>
                                          <p:spTgt spid="4">
                                            <p:txEl>
                                              <p:pRg st="2" end="2"/>
                                            </p:txEl>
                                          </p:spTgt>
                                        </p:tgtEl>
                                      </p:cBhvr>
                                    </p:animEffect>
                                    <p:set>
                                      <p:cBhvr>
                                        <p:cTn id="48" dur="1" fill="hold">
                                          <p:stCondLst>
                                            <p:cond delay="999"/>
                                          </p:stCondLst>
                                        </p:cTn>
                                        <p:tgtEl>
                                          <p:spTgt spid="4">
                                            <p:txEl>
                                              <p:pRg st="2" end="2"/>
                                            </p:txEl>
                                          </p:spTgt>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1000"/>
                                        <p:tgtEl>
                                          <p:spTgt spid="4">
                                            <p:txEl>
                                              <p:pRg st="3" end="3"/>
                                            </p:txEl>
                                          </p:spTgt>
                                        </p:tgtEl>
                                      </p:cBhvr>
                                    </p:animEffect>
                                    <p:set>
                                      <p:cBhvr>
                                        <p:cTn id="51" dur="1" fill="hold">
                                          <p:stCondLst>
                                            <p:cond delay="999"/>
                                          </p:stCondLst>
                                        </p:cTn>
                                        <p:tgtEl>
                                          <p:spTgt spid="4">
                                            <p:txEl>
                                              <p:pRg st="3" end="3"/>
                                            </p:txEl>
                                          </p:spTgt>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1000"/>
                                        <p:tgtEl>
                                          <p:spTgt spid="4">
                                            <p:txEl>
                                              <p:pRg st="4" end="4"/>
                                            </p:txEl>
                                          </p:spTgt>
                                        </p:tgtEl>
                                      </p:cBhvr>
                                    </p:animEffect>
                                    <p:set>
                                      <p:cBhvr>
                                        <p:cTn id="54" dur="1" fill="hold">
                                          <p:stCondLst>
                                            <p:cond delay="999"/>
                                          </p:stCondLst>
                                        </p:cTn>
                                        <p:tgtEl>
                                          <p:spTgt spid="4">
                                            <p:txEl>
                                              <p:pRg st="4" end="4"/>
                                            </p:txEl>
                                          </p:spTgt>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1000"/>
                                        <p:tgtEl>
                                          <p:spTgt spid="4">
                                            <p:txEl>
                                              <p:pRg st="5" end="5"/>
                                            </p:txEl>
                                          </p:spTgt>
                                        </p:tgtEl>
                                      </p:cBhvr>
                                    </p:animEffect>
                                    <p:set>
                                      <p:cBhvr>
                                        <p:cTn id="57" dur="1" fill="hold">
                                          <p:stCondLst>
                                            <p:cond delay="999"/>
                                          </p:stCondLst>
                                        </p:cTn>
                                        <p:tgtEl>
                                          <p:spTgt spid="4">
                                            <p:txEl>
                                              <p:pRg st="5" end="5"/>
                                            </p:txEl>
                                          </p:spTgt>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1000"/>
                                        <p:tgtEl>
                                          <p:spTgt spid="4">
                                            <p:txEl>
                                              <p:pRg st="6" end="6"/>
                                            </p:txEl>
                                          </p:spTgt>
                                        </p:tgtEl>
                                      </p:cBhvr>
                                    </p:animEffect>
                                    <p:set>
                                      <p:cBhvr>
                                        <p:cTn id="60" dur="1" fill="hold">
                                          <p:stCondLst>
                                            <p:cond delay="999"/>
                                          </p:stCondLst>
                                        </p:cTn>
                                        <p:tgtEl>
                                          <p:spTgt spid="4">
                                            <p:txEl>
                                              <p:pRg st="6" end="6"/>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1000"/>
                                        <p:tgtEl>
                                          <p:spTgt spid="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p:bldP spid="6" grpId="0" animBg="1"/>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4801314"/>
          </a:xfrm>
          <a:prstGeom prst="rect">
            <a:avLst/>
          </a:prstGeom>
        </p:spPr>
        <p:txBody>
          <a:bodyPr wrap="square">
            <a:spAutoFit/>
          </a:bodyPr>
          <a:lstStyle/>
          <a:p>
            <a:r>
              <a:rPr lang="en-US" dirty="0" smtClean="0">
                <a:hlinkClick r:id="rId2"/>
              </a:rPr>
              <a:t>https://en.wikipedia.org/wiki/List_of_archaeological_periods_(North_America)</a:t>
            </a:r>
            <a:endParaRPr lang="en-US" dirty="0" smtClean="0"/>
          </a:p>
          <a:p>
            <a:endParaRPr lang="en-US" dirty="0" smtClean="0"/>
          </a:p>
          <a:p>
            <a:r>
              <a:rPr lang="en-US" b="1" dirty="0" smtClean="0"/>
              <a:t>North American archaeological periods</a:t>
            </a:r>
            <a:r>
              <a:rPr lang="en-US" dirty="0" smtClean="0"/>
              <a:t> divides the history of pre-Columbian North America into a number of named successive eras or periods, from the earliest-known human habitation through to the early Colonial period which followed the European colonization of the Americas.</a:t>
            </a:r>
          </a:p>
          <a:p>
            <a:r>
              <a:rPr lang="en-US" dirty="0" smtClean="0"/>
              <a:t>One of the most enduring classifications of archaeological periods and cultures was established in Gordon Willey and Philip Phillips' 1958 book </a:t>
            </a:r>
            <a:r>
              <a:rPr lang="en-US" i="1" dirty="0" smtClean="0"/>
              <a:t>Method and Theory in American Archaeology.</a:t>
            </a:r>
            <a:r>
              <a:rPr lang="en-US" dirty="0" smtClean="0"/>
              <a:t> They divided the archaeological record in the Americas into 5 phases, only three of which applied to North America. The use of these divisions has diminished in most of North America due to the development of local classifications with more elaborate breakdowns of times.</a:t>
            </a:r>
          </a:p>
          <a:p>
            <a:pPr marL="342900" indent="-342900">
              <a:buAutoNum type="arabicPeriod"/>
            </a:pPr>
            <a:r>
              <a:rPr lang="en-US" dirty="0" smtClean="0"/>
              <a:t>The </a:t>
            </a:r>
            <a:r>
              <a:rPr lang="en-US" dirty="0" err="1" smtClean="0"/>
              <a:t>Paleo</a:t>
            </a:r>
            <a:r>
              <a:rPr lang="en-US" dirty="0" smtClean="0"/>
              <a:t>-Indians stage and/or </a:t>
            </a:r>
            <a:r>
              <a:rPr lang="en-US" dirty="0" err="1" smtClean="0"/>
              <a:t>Lithic</a:t>
            </a:r>
            <a:r>
              <a:rPr lang="en-US" dirty="0" smtClean="0"/>
              <a:t> stage  </a:t>
            </a:r>
          </a:p>
          <a:p>
            <a:pPr marL="342900" indent="-342900">
              <a:buAutoNum type="arabicPeriod"/>
            </a:pPr>
            <a:r>
              <a:rPr lang="en-US" dirty="0" smtClean="0"/>
              <a:t>The Archaic stage</a:t>
            </a:r>
          </a:p>
          <a:p>
            <a:pPr marL="342900" indent="-342900">
              <a:buAutoNum type="arabicPeriod"/>
            </a:pPr>
            <a:r>
              <a:rPr lang="en-US" dirty="0" smtClean="0"/>
              <a:t>Post-archaic stage - At this point the North American classifications system differs from the rest of the Americas.  For more details on the five major stages, still used in Mesoamerican archaeology, see Mesoamerican chronology and Archaeology of the Americas.</a:t>
            </a:r>
          </a:p>
          <a:p>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3" name="Picture 12"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52651"/>
            <a:ext cx="9142044" cy="5857749"/>
          </a:xfrm>
          <a:prstGeom prst="rect">
            <a:avLst/>
          </a:prstGeom>
          <a:noFill/>
        </p:spPr>
      </p:pic>
      <p:grpSp>
        <p:nvGrpSpPr>
          <p:cNvPr id="4" name="Group 5"/>
          <p:cNvGrpSpPr>
            <a:grpSpLocks/>
          </p:cNvGrpSpPr>
          <p:nvPr/>
        </p:nvGrpSpPr>
        <p:grpSpPr bwMode="auto">
          <a:xfrm>
            <a:off x="0" y="730875"/>
            <a:ext cx="9144001" cy="6127125"/>
            <a:chOff x="-198739" y="730440"/>
            <a:chExt cx="9144291" cy="6127125"/>
          </a:xfrm>
        </p:grpSpPr>
        <p:pic>
          <p:nvPicPr>
            <p:cNvPr id="32776" name="Picture 2"/>
            <p:cNvPicPr>
              <a:picLocks noChangeAspect="1" noChangeArrowheads="1"/>
            </p:cNvPicPr>
            <p:nvPr/>
          </p:nvPicPr>
          <p:blipFill>
            <a:blip r:embed="rId3" cstate="print"/>
            <a:srcRect l="26141" t="4601" r="8592" b="28733"/>
            <a:stretch>
              <a:fillRect/>
            </a:stretch>
          </p:blipFill>
          <p:spPr bwMode="auto">
            <a:xfrm>
              <a:off x="-198738" y="730440"/>
              <a:ext cx="9144290" cy="6127125"/>
            </a:xfrm>
            <a:prstGeom prst="rect">
              <a:avLst/>
            </a:prstGeom>
            <a:noFill/>
            <a:ln w="9525">
              <a:noFill/>
              <a:miter lim="800000"/>
              <a:headEnd/>
              <a:tailEnd/>
            </a:ln>
          </p:spPr>
        </p:pic>
        <p:sp>
          <p:nvSpPr>
            <p:cNvPr id="5" name="Rectangle 4"/>
            <p:cNvSpPr/>
            <p:nvPr/>
          </p:nvSpPr>
          <p:spPr>
            <a:xfrm>
              <a:off x="-198739" y="6487678"/>
              <a:ext cx="1889103" cy="369332"/>
            </a:xfrm>
            <a:prstGeom prst="rect">
              <a:avLst/>
            </a:prstGeom>
          </p:spPr>
          <p:txBody>
            <a:bodyPr wrap="none">
              <a:spAutoFit/>
            </a:bodyPr>
            <a:lstStyle/>
            <a:p>
              <a:pPr fontAlgn="auto">
                <a:spcBef>
                  <a:spcPts val="0"/>
                </a:spcBef>
                <a:spcAft>
                  <a:spcPts val="0"/>
                </a:spcAft>
                <a:defRPr/>
              </a:pPr>
              <a:r>
                <a:rPr lang="en-US" b="1" dirty="0">
                  <a:solidFill>
                    <a:schemeClr val="tx1">
                      <a:lumMod val="85000"/>
                    </a:schemeClr>
                  </a:solidFill>
                  <a:effectLst>
                    <a:outerShdw blurRad="38100" dist="38100" dir="2700000" algn="tl">
                      <a:srgbClr val="000000">
                        <a:alpha val="43137"/>
                      </a:srgbClr>
                    </a:outerShdw>
                  </a:effectLst>
                  <a:latin typeface="Calibri" pitchFamily="34" charset="0"/>
                </a:rPr>
                <a:t>f</a:t>
              </a:r>
              <a:r>
                <a:rPr lang="en-US" b="1" dirty="0" smtClean="0">
                  <a:solidFill>
                    <a:schemeClr val="tx1">
                      <a:lumMod val="85000"/>
                    </a:schemeClr>
                  </a:solidFill>
                  <a:effectLst>
                    <a:outerShdw blurRad="38100" dist="38100" dir="2700000" algn="tl">
                      <a:srgbClr val="000000">
                        <a:alpha val="43137"/>
                      </a:srgbClr>
                    </a:outerShdw>
                  </a:effectLst>
                  <a:latin typeface="Calibri" pitchFamily="34" charset="0"/>
                  <a:cs typeface="+mn-cs"/>
                </a:rPr>
                <a:t>rom </a:t>
              </a:r>
              <a:r>
                <a:rPr lang="en-US" b="1" dirty="0">
                  <a:solidFill>
                    <a:schemeClr val="tx1">
                      <a:lumMod val="85000"/>
                    </a:schemeClr>
                  </a:solidFill>
                  <a:effectLst>
                    <a:outerShdw blurRad="38100" dist="38100" dir="2700000" algn="tl">
                      <a:srgbClr val="000000">
                        <a:alpha val="43137"/>
                      </a:srgbClr>
                    </a:outerShdw>
                  </a:effectLst>
                  <a:latin typeface="Calibri" pitchFamily="34" charset="0"/>
                  <a:cs typeface="+mn-cs"/>
                </a:rPr>
                <a:t>Smithsonian</a:t>
              </a:r>
              <a:endParaRPr lang="en-US" dirty="0">
                <a:solidFill>
                  <a:schemeClr val="tx1">
                    <a:lumMod val="85000"/>
                  </a:schemeClr>
                </a:solidFill>
                <a:latin typeface="+mn-lt"/>
                <a:cs typeface="+mn-cs"/>
              </a:endParaRPr>
            </a:p>
          </p:txBody>
        </p:sp>
      </p:grpSp>
      <p:sp>
        <p:nvSpPr>
          <p:cNvPr id="16" name="TextBox 15"/>
          <p:cNvSpPr txBox="1"/>
          <p:nvPr/>
        </p:nvSpPr>
        <p:spPr>
          <a:xfrm>
            <a:off x="0" y="1115568"/>
            <a:ext cx="9144000" cy="1815882"/>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r>
              <a:rPr lang="en-US" sz="4400" b="1" dirty="0" smtClean="0">
                <a:cs typeface="Arial" pitchFamily="34" charset="0"/>
              </a:rPr>
              <a:t>  </a:t>
            </a:r>
            <a:r>
              <a:rPr lang="en-US" sz="3000" b="1" dirty="0" smtClean="0">
                <a:cs typeface="Arial" pitchFamily="34" charset="0"/>
              </a:rPr>
              <a:t> </a:t>
            </a:r>
            <a:r>
              <a:rPr lang="en-US" sz="4000" b="1" dirty="0" smtClean="0">
                <a:cs typeface="Arial" pitchFamily="34" charset="0"/>
              </a:rPr>
              <a:t> </a:t>
            </a:r>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grpSp>
        <p:nvGrpSpPr>
          <p:cNvPr id="29" name="Group 28"/>
          <p:cNvGrpSpPr/>
          <p:nvPr/>
        </p:nvGrpSpPr>
        <p:grpSpPr>
          <a:xfrm>
            <a:off x="655899" y="2920273"/>
            <a:ext cx="7577715" cy="1897796"/>
            <a:chOff x="655899" y="2920273"/>
            <a:chExt cx="7577715" cy="1897796"/>
          </a:xfrm>
        </p:grpSpPr>
        <p:sp>
          <p:nvSpPr>
            <p:cNvPr id="17" name="TextBox 16"/>
            <p:cNvSpPr txBox="1"/>
            <p:nvPr/>
          </p:nvSpPr>
          <p:spPr>
            <a:xfrm rot="20652642">
              <a:off x="655899" y="2920273"/>
              <a:ext cx="7577715"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Where did they come from? </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18" name="TextBox 17"/>
            <p:cNvSpPr txBox="1"/>
            <p:nvPr/>
          </p:nvSpPr>
          <p:spPr>
            <a:xfrm rot="20652642">
              <a:off x="1289304" y="3987072"/>
              <a:ext cx="6369051"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What was their culture? </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
        <p:nvSpPr>
          <p:cNvPr id="3" name="Slide Number Placeholder 2"/>
          <p:cNvSpPr>
            <a:spLocks noGrp="1"/>
          </p:cNvSpPr>
          <p:nvPr>
            <p:ph type="sldNum" sz="quarter" idx="10"/>
          </p:nvPr>
        </p:nvSpPr>
        <p:spPr/>
        <p:txBody>
          <a:bodyPr/>
          <a:lstStyle/>
          <a:p>
            <a:pPr>
              <a:defRPr/>
            </a:pPr>
            <a:fld id="{A951D358-3042-49E0-AF42-EF6A15BD8007}" type="slidenum">
              <a:rPr lang="en-US"/>
              <a:pPr>
                <a:defRPr/>
              </a:pPr>
              <a:t>54</a:t>
            </a:fld>
            <a:endParaRPr lang="en-US" dirty="0"/>
          </a:p>
        </p:txBody>
      </p:sp>
      <p:sp>
        <p:nvSpPr>
          <p:cNvPr id="20" name="TextBox 19"/>
          <p:cNvSpPr txBox="1"/>
          <p:nvPr/>
        </p:nvSpPr>
        <p:spPr>
          <a:xfrm rot="1826810">
            <a:off x="1466954" y="1084681"/>
            <a:ext cx="2468946" cy="1077218"/>
          </a:xfrm>
          <a:prstGeom prst="rect">
            <a:avLst/>
          </a:prstGeom>
          <a:solidFill>
            <a:schemeClr val="bg1"/>
          </a:solidFill>
        </p:spPr>
        <p:txBody>
          <a:bodyPr wrap="none" rtlCol="0">
            <a:spAutoFit/>
            <a:scene3d>
              <a:camera prst="orthographicFront"/>
              <a:lightRig rig="threePt" dir="t">
                <a:rot lat="0" lon="0" rev="0"/>
              </a:lightRig>
            </a:scene3d>
          </a:bodyPr>
          <a:lstStyle/>
          <a:p>
            <a:pPr algn="ctr"/>
            <a:r>
              <a:rPr lang="en-US" sz="3200" dirty="0" smtClean="0">
                <a:solidFill>
                  <a:srgbClr val="FF0000"/>
                </a:solidFill>
                <a:effectLst>
                  <a:outerShdw dist="50800" dir="5400000" algn="ctr" rotWithShape="0">
                    <a:schemeClr val="tx1"/>
                  </a:outerShdw>
                </a:effectLst>
              </a:rPr>
              <a:t>LAND BRIDGE</a:t>
            </a:r>
          </a:p>
          <a:p>
            <a:pPr algn="ctr"/>
            <a:r>
              <a:rPr lang="en-US" sz="3200" dirty="0" smtClean="0">
                <a:solidFill>
                  <a:srgbClr val="FF0000"/>
                </a:solidFill>
                <a:effectLst>
                  <a:outerShdw dist="50800" dir="5400000" algn="ctr" rotWithShape="0">
                    <a:schemeClr val="tx1"/>
                  </a:outerShdw>
                </a:effectLst>
              </a:rPr>
              <a:t>from Asia</a:t>
            </a:r>
            <a:endParaRPr lang="en-US" sz="3200" dirty="0">
              <a:solidFill>
                <a:srgbClr val="FF0000"/>
              </a:solidFill>
              <a:effectLst>
                <a:outerShdw dist="50800" dir="5400000" algn="ctr" rotWithShape="0">
                  <a:schemeClr val="tx1"/>
                </a:outerShdw>
              </a:effectLst>
            </a:endParaRPr>
          </a:p>
        </p:txBody>
      </p:sp>
      <p:sp>
        <p:nvSpPr>
          <p:cNvPr id="21" name="TextBox 20"/>
          <p:cNvSpPr txBox="1"/>
          <p:nvPr/>
        </p:nvSpPr>
        <p:spPr>
          <a:xfrm rot="20373410">
            <a:off x="159782" y="2906350"/>
            <a:ext cx="2001110" cy="1077218"/>
          </a:xfrm>
          <a:prstGeom prst="rect">
            <a:avLst/>
          </a:prstGeom>
          <a:solidFill>
            <a:schemeClr val="bg1"/>
          </a:solidFill>
        </p:spPr>
        <p:txBody>
          <a:bodyPr wrap="square" rtlCol="0">
            <a:spAutoFit/>
            <a:scene3d>
              <a:camera prst="orthographicFront"/>
              <a:lightRig rig="threePt" dir="t">
                <a:rot lat="0" lon="0" rev="0"/>
              </a:lightRig>
            </a:scene3d>
          </a:bodyPr>
          <a:lstStyle/>
          <a:p>
            <a:pPr algn="ctr"/>
            <a:r>
              <a:rPr lang="en-US" sz="3200" dirty="0" smtClean="0">
                <a:solidFill>
                  <a:schemeClr val="accent1">
                    <a:lumMod val="75000"/>
                  </a:schemeClr>
                </a:solidFill>
                <a:effectLst>
                  <a:outerShdw dist="50800" dir="5400000" algn="ctr" rotWithShape="0">
                    <a:schemeClr val="tx1"/>
                  </a:outerShdw>
                </a:effectLst>
              </a:rPr>
              <a:t>COASTAL</a:t>
            </a:r>
          </a:p>
          <a:p>
            <a:pPr algn="ctr"/>
            <a:r>
              <a:rPr lang="en-US" sz="3200" dirty="0" smtClean="0">
                <a:solidFill>
                  <a:schemeClr val="accent1">
                    <a:lumMod val="75000"/>
                  </a:schemeClr>
                </a:solidFill>
                <a:effectLst>
                  <a:outerShdw dist="50800" dir="5400000" algn="ctr" rotWithShape="0">
                    <a:schemeClr val="tx1"/>
                  </a:outerShdw>
                </a:effectLst>
              </a:rPr>
              <a:t>from Asia</a:t>
            </a:r>
            <a:endParaRPr lang="en-US" sz="3200" dirty="0">
              <a:solidFill>
                <a:schemeClr val="accent1">
                  <a:lumMod val="75000"/>
                </a:schemeClr>
              </a:solidFill>
              <a:effectLst>
                <a:outerShdw dist="50800" dir="5400000" algn="ctr" rotWithShape="0">
                  <a:schemeClr val="tx1"/>
                </a:outerShdw>
              </a:effectLst>
            </a:endParaRPr>
          </a:p>
        </p:txBody>
      </p:sp>
      <p:sp>
        <p:nvSpPr>
          <p:cNvPr id="22" name="TextBox 21"/>
          <p:cNvSpPr txBox="1"/>
          <p:nvPr/>
        </p:nvSpPr>
        <p:spPr>
          <a:xfrm rot="701064">
            <a:off x="6391223" y="1951337"/>
            <a:ext cx="2825371" cy="1077218"/>
          </a:xfrm>
          <a:prstGeom prst="rect">
            <a:avLst/>
          </a:prstGeom>
          <a:solidFill>
            <a:srgbClr val="E6E6E6"/>
          </a:solidFill>
        </p:spPr>
        <p:txBody>
          <a:bodyPr wrap="square" rtlCol="0">
            <a:spAutoFit/>
            <a:scene3d>
              <a:camera prst="orthographicFront"/>
              <a:lightRig rig="threePt" dir="t">
                <a:rot lat="0" lon="0" rev="0"/>
              </a:lightRig>
            </a:scene3d>
          </a:bodyPr>
          <a:lstStyle/>
          <a:p>
            <a:pPr algn="ctr"/>
            <a:r>
              <a:rPr lang="en-US" sz="3200" dirty="0" smtClean="0">
                <a:solidFill>
                  <a:srgbClr val="00B050"/>
                </a:solidFill>
                <a:effectLst>
                  <a:outerShdw dist="50800" dir="5400000" algn="ctr" rotWithShape="0">
                    <a:schemeClr val="tx1"/>
                  </a:outerShdw>
                </a:effectLst>
              </a:rPr>
              <a:t>SEA CROSSING</a:t>
            </a:r>
          </a:p>
          <a:p>
            <a:pPr algn="ctr"/>
            <a:r>
              <a:rPr lang="en-US" sz="3200" dirty="0" smtClean="0">
                <a:solidFill>
                  <a:srgbClr val="00B050"/>
                </a:solidFill>
                <a:effectLst>
                  <a:outerShdw dist="50800" dir="5400000" algn="ctr" rotWithShape="0">
                    <a:schemeClr val="tx1"/>
                  </a:outerShdw>
                </a:effectLst>
              </a:rPr>
              <a:t>from Europe</a:t>
            </a:r>
            <a:endParaRPr lang="en-US" sz="3200" dirty="0">
              <a:solidFill>
                <a:srgbClr val="00B050"/>
              </a:solidFill>
              <a:effectLst>
                <a:outerShdw dist="50800" dir="5400000" algn="ctr" rotWithShape="0">
                  <a:schemeClr val="tx1"/>
                </a:outerShdw>
              </a:effectLst>
            </a:endParaRPr>
          </a:p>
        </p:txBody>
      </p:sp>
      <p:sp>
        <p:nvSpPr>
          <p:cNvPr id="23" name="Freeform 22"/>
          <p:cNvSpPr/>
          <p:nvPr/>
        </p:nvSpPr>
        <p:spPr>
          <a:xfrm>
            <a:off x="-48986" y="1551214"/>
            <a:ext cx="3559629" cy="1649186"/>
          </a:xfrm>
          <a:custGeom>
            <a:avLst/>
            <a:gdLst>
              <a:gd name="connsiteX0" fmla="*/ 0 w 3559629"/>
              <a:gd name="connsiteY0" fmla="*/ 0 h 1649186"/>
              <a:gd name="connsiteX1" fmla="*/ 1126672 w 3559629"/>
              <a:gd name="connsiteY1" fmla="*/ 81643 h 1649186"/>
              <a:gd name="connsiteX2" fmla="*/ 1943100 w 3559629"/>
              <a:gd name="connsiteY2" fmla="*/ 342900 h 1649186"/>
              <a:gd name="connsiteX3" fmla="*/ 2432957 w 3559629"/>
              <a:gd name="connsiteY3" fmla="*/ 571500 h 1649186"/>
              <a:gd name="connsiteX4" fmla="*/ 3135086 w 3559629"/>
              <a:gd name="connsiteY4" fmla="*/ 1077686 h 1649186"/>
              <a:gd name="connsiteX5" fmla="*/ 3559629 w 3559629"/>
              <a:gd name="connsiteY5" fmla="*/ 1649186 h 16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629" h="1649186">
                <a:moveTo>
                  <a:pt x="0" y="0"/>
                </a:moveTo>
                <a:cubicBezTo>
                  <a:pt x="401411" y="12246"/>
                  <a:pt x="802822" y="24493"/>
                  <a:pt x="1126672" y="81643"/>
                </a:cubicBezTo>
                <a:cubicBezTo>
                  <a:pt x="1450522" y="138793"/>
                  <a:pt x="1725386" y="261257"/>
                  <a:pt x="1943100" y="342900"/>
                </a:cubicBezTo>
                <a:cubicBezTo>
                  <a:pt x="2160814" y="424543"/>
                  <a:pt x="2234293" y="449036"/>
                  <a:pt x="2432957" y="571500"/>
                </a:cubicBezTo>
                <a:cubicBezTo>
                  <a:pt x="2631621" y="693964"/>
                  <a:pt x="2947307" y="898072"/>
                  <a:pt x="3135086" y="1077686"/>
                </a:cubicBezTo>
                <a:cubicBezTo>
                  <a:pt x="3322865" y="1257300"/>
                  <a:pt x="3559629" y="1649186"/>
                  <a:pt x="3559629" y="1649186"/>
                </a:cubicBezTo>
              </a:path>
            </a:pathLst>
          </a:custGeom>
          <a:ln w="101600">
            <a:solidFill>
              <a:srgbClr val="FF000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2657" y="2481943"/>
            <a:ext cx="3608614" cy="2204357"/>
          </a:xfrm>
          <a:custGeom>
            <a:avLst/>
            <a:gdLst>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2922814 w 3608614"/>
              <a:gd name="connsiteY8" fmla="*/ 1616528 h 2204357"/>
              <a:gd name="connsiteX9" fmla="*/ 3020786 w 3608614"/>
              <a:gd name="connsiteY9" fmla="*/ 1943100 h 2204357"/>
              <a:gd name="connsiteX10" fmla="*/ 3282043 w 3608614"/>
              <a:gd name="connsiteY10" fmla="*/ 2139043 h 2204357"/>
              <a:gd name="connsiteX11" fmla="*/ 3608614 w 3608614"/>
              <a:gd name="connsiteY11" fmla="*/ 2204357 h 2204357"/>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3020786 w 3608614"/>
              <a:gd name="connsiteY8" fmla="*/ 1943100 h 2204357"/>
              <a:gd name="connsiteX9" fmla="*/ 3282043 w 3608614"/>
              <a:gd name="connsiteY9" fmla="*/ 2139043 h 2204357"/>
              <a:gd name="connsiteX10" fmla="*/ 3608614 w 3608614"/>
              <a:gd name="connsiteY10"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614" h="2204357">
                <a:moveTo>
                  <a:pt x="0" y="620486"/>
                </a:moveTo>
                <a:cubicBezTo>
                  <a:pt x="223157" y="591910"/>
                  <a:pt x="446315" y="563335"/>
                  <a:pt x="620486" y="522514"/>
                </a:cubicBezTo>
                <a:cubicBezTo>
                  <a:pt x="794657" y="481693"/>
                  <a:pt x="887186" y="449036"/>
                  <a:pt x="1045029" y="375557"/>
                </a:cubicBezTo>
                <a:cubicBezTo>
                  <a:pt x="1202872" y="302079"/>
                  <a:pt x="1406979" y="141514"/>
                  <a:pt x="1567543" y="81643"/>
                </a:cubicBezTo>
                <a:cubicBezTo>
                  <a:pt x="1728107" y="21772"/>
                  <a:pt x="1875064" y="0"/>
                  <a:pt x="2008414" y="16328"/>
                </a:cubicBezTo>
                <a:cubicBezTo>
                  <a:pt x="2141764" y="32656"/>
                  <a:pt x="2264229" y="92528"/>
                  <a:pt x="2367643" y="179614"/>
                </a:cubicBezTo>
                <a:cubicBezTo>
                  <a:pt x="2471057" y="266700"/>
                  <a:pt x="2563586" y="370114"/>
                  <a:pt x="2628900" y="538843"/>
                </a:cubicBezTo>
                <a:cubicBezTo>
                  <a:pt x="2694214" y="707572"/>
                  <a:pt x="2694215" y="957943"/>
                  <a:pt x="2759529" y="1191986"/>
                </a:cubicBezTo>
                <a:cubicBezTo>
                  <a:pt x="2824843" y="1426029"/>
                  <a:pt x="2933700" y="1785257"/>
                  <a:pt x="3020786" y="1943100"/>
                </a:cubicBezTo>
                <a:cubicBezTo>
                  <a:pt x="3107872" y="2100943"/>
                  <a:pt x="3184072" y="2095500"/>
                  <a:pt x="3282043" y="2139043"/>
                </a:cubicBezTo>
                <a:cubicBezTo>
                  <a:pt x="3380014" y="2182586"/>
                  <a:pt x="3358243" y="2095500"/>
                  <a:pt x="3608614" y="2204357"/>
                </a:cubicBezTo>
              </a:path>
            </a:pathLst>
          </a:custGeom>
          <a:ln w="101600">
            <a:solidFill>
              <a:schemeClr val="accent1">
                <a:lumMod val="75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486400" y="2929951"/>
            <a:ext cx="3657600" cy="742013"/>
          </a:xfrm>
          <a:custGeom>
            <a:avLst/>
            <a:gdLst>
              <a:gd name="connsiteX0" fmla="*/ 3592286 w 3592286"/>
              <a:gd name="connsiteY0" fmla="*/ 664028 h 664028"/>
              <a:gd name="connsiteX1" fmla="*/ 2759528 w 3592286"/>
              <a:gd name="connsiteY1" fmla="*/ 304799 h 664028"/>
              <a:gd name="connsiteX2" fmla="*/ 1583871 w 3592286"/>
              <a:gd name="connsiteY2" fmla="*/ 27214 h 664028"/>
              <a:gd name="connsiteX3" fmla="*/ 669471 w 3592286"/>
              <a:gd name="connsiteY3" fmla="*/ 141514 h 664028"/>
              <a:gd name="connsiteX4" fmla="*/ 0 w 3592286"/>
              <a:gd name="connsiteY4" fmla="*/ 615042 h 664028"/>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4014399"/>
              <a:gd name="connsiteY0" fmla="*/ 482929 h 779954"/>
              <a:gd name="connsiteX1" fmla="*/ 3875606 w 4014399"/>
              <a:gd name="connsiteY1" fmla="*/ 750266 h 779954"/>
              <a:gd name="connsiteX2" fmla="*/ 2759528 w 4014399"/>
              <a:gd name="connsiteY2" fmla="*/ 304799 h 779954"/>
              <a:gd name="connsiteX3" fmla="*/ 1583871 w 4014399"/>
              <a:gd name="connsiteY3" fmla="*/ 27214 h 779954"/>
              <a:gd name="connsiteX4" fmla="*/ 669471 w 4014399"/>
              <a:gd name="connsiteY4" fmla="*/ 141514 h 779954"/>
              <a:gd name="connsiteX5" fmla="*/ 0 w 4014399"/>
              <a:gd name="connsiteY5" fmla="*/ 615042 h 779954"/>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583539 h 594920"/>
              <a:gd name="connsiteX1" fmla="*/ 2759528 w 3592286"/>
              <a:gd name="connsiteY1" fmla="*/ 163945 h 594920"/>
              <a:gd name="connsiteX2" fmla="*/ 1583871 w 3592286"/>
              <a:gd name="connsiteY2" fmla="*/ 7092 h 594920"/>
              <a:gd name="connsiteX3" fmla="*/ 669471 w 3592286"/>
              <a:gd name="connsiteY3" fmla="*/ 121392 h 594920"/>
              <a:gd name="connsiteX4" fmla="*/ 0 w 3592286"/>
              <a:gd name="connsiteY4"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76447 h 587828"/>
              <a:gd name="connsiteX1" fmla="*/ 1583871 w 3592286"/>
              <a:gd name="connsiteY1" fmla="*/ 0 h 587828"/>
              <a:gd name="connsiteX2" fmla="*/ 669471 w 3592286"/>
              <a:gd name="connsiteY2" fmla="*/ 114300 h 587828"/>
              <a:gd name="connsiteX3" fmla="*/ 0 w 3592286"/>
              <a:gd name="connsiteY3" fmla="*/ 587828 h 587828"/>
              <a:gd name="connsiteX0" fmla="*/ 3592286 w 3592286"/>
              <a:gd name="connsiteY0" fmla="*/ 576447 h 587828"/>
              <a:gd name="connsiteX1" fmla="*/ 1583871 w 3592286"/>
              <a:gd name="connsiteY1" fmla="*/ 0 h 587828"/>
              <a:gd name="connsiteX2" fmla="*/ 669471 w 3592286"/>
              <a:gd name="connsiteY2" fmla="*/ 114300 h 587828"/>
              <a:gd name="connsiteX3" fmla="*/ 660347 w 3592286"/>
              <a:gd name="connsiteY3" fmla="*/ 221354 h 587828"/>
              <a:gd name="connsiteX4" fmla="*/ 0 w 3592286"/>
              <a:gd name="connsiteY4" fmla="*/ 587828 h 587828"/>
              <a:gd name="connsiteX0" fmla="*/ 3592286 w 3592286"/>
              <a:gd name="connsiteY0" fmla="*/ 635629 h 647010"/>
              <a:gd name="connsiteX1" fmla="*/ 1583871 w 3592286"/>
              <a:gd name="connsiteY1" fmla="*/ 59182 h 647010"/>
              <a:gd name="connsiteX2" fmla="*/ 660347 w 3592286"/>
              <a:gd name="connsiteY2" fmla="*/ 280536 h 647010"/>
              <a:gd name="connsiteX3" fmla="*/ 0 w 3592286"/>
              <a:gd name="connsiteY3" fmla="*/ 647010 h 647010"/>
              <a:gd name="connsiteX0" fmla="*/ 3592286 w 3592286"/>
              <a:gd name="connsiteY0" fmla="*/ 576447 h 587828"/>
              <a:gd name="connsiteX1" fmla="*/ 1583871 w 3592286"/>
              <a:gd name="connsiteY1" fmla="*/ 0 h 587828"/>
              <a:gd name="connsiteX2" fmla="*/ 660347 w 3592286"/>
              <a:gd name="connsiteY2" fmla="*/ 221354 h 587828"/>
              <a:gd name="connsiteX3" fmla="*/ 0 w 3592286"/>
              <a:gd name="connsiteY3" fmla="*/ 587828 h 587828"/>
            </a:gdLst>
            <a:ahLst/>
            <a:cxnLst>
              <a:cxn ang="0">
                <a:pos x="connsiteX0" y="connsiteY0"/>
              </a:cxn>
              <a:cxn ang="0">
                <a:pos x="connsiteX1" y="connsiteY1"/>
              </a:cxn>
              <a:cxn ang="0">
                <a:pos x="connsiteX2" y="connsiteY2"/>
              </a:cxn>
              <a:cxn ang="0">
                <a:pos x="connsiteX3" y="connsiteY3"/>
              </a:cxn>
            </a:cxnLst>
            <a:rect l="l" t="t" r="r" b="b"/>
            <a:pathLst>
              <a:path w="3592286" h="587828">
                <a:moveTo>
                  <a:pt x="3592286" y="576447"/>
                </a:moveTo>
                <a:cubicBezTo>
                  <a:pt x="3032872" y="260015"/>
                  <a:pt x="2367803" y="138885"/>
                  <a:pt x="1583871" y="0"/>
                </a:cubicBezTo>
                <a:cubicBezTo>
                  <a:pt x="923525" y="33143"/>
                  <a:pt x="924325" y="123383"/>
                  <a:pt x="660347" y="221354"/>
                </a:cubicBezTo>
                <a:cubicBezTo>
                  <a:pt x="548769" y="300275"/>
                  <a:pt x="110058" y="506627"/>
                  <a:pt x="0" y="587828"/>
                </a:cubicBezTo>
              </a:path>
            </a:pathLst>
          </a:custGeom>
          <a:ln w="114300">
            <a:solidFill>
              <a:srgbClr val="00B05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3"/>
          <p:cNvSpPr txBox="1">
            <a:spLocks noChangeArrowheads="1"/>
          </p:cNvSpPr>
          <p:nvPr/>
        </p:nvSpPr>
        <p:spPr bwMode="auto">
          <a:xfrm>
            <a:off x="0" y="54643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20,000 (??) – 12,000 YBP</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8" name="TextBox 27"/>
          <p:cNvSpPr txBox="1"/>
          <p:nvPr/>
        </p:nvSpPr>
        <p:spPr>
          <a:xfrm>
            <a:off x="457200" y="2133600"/>
            <a:ext cx="1600200" cy="769441"/>
          </a:xfrm>
          <a:prstGeom prst="rect">
            <a:avLst/>
          </a:prstGeom>
          <a:noFill/>
        </p:spPr>
        <p:txBody>
          <a:bodyPr wrap="square" rtlCol="0">
            <a:spAutoFit/>
          </a:bodyPr>
          <a:lstStyle/>
          <a:p>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sp>
        <p:nvSpPr>
          <p:cNvPr id="30" name="TextBox 3"/>
          <p:cNvSpPr txBox="1">
            <a:spLocks noChangeArrowheads="1"/>
          </p:cNvSpPr>
          <p:nvPr/>
        </p:nvSpPr>
        <p:spPr bwMode="auto">
          <a:xfrm>
            <a:off x="0" y="60739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Clovis and Pre-Clovis People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TextBox 3"/>
          <p:cNvSpPr txBox="1">
            <a:spLocks noChangeArrowheads="1"/>
          </p:cNvSpPr>
          <p:nvPr/>
        </p:nvSpPr>
        <p:spPr bwMode="auto">
          <a:xfrm>
            <a:off x="0" y="48547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migration during the last glacial episode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Migration Theories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3"/>
                                        </p:tgtEl>
                                        <p:attrNameLst>
                                          <p:attrName>style.opacity</p:attrName>
                                        </p:attrNameLst>
                                      </p:cBhvr>
                                      <p:to>
                                        <p:strVal val="0.75"/>
                                      </p:to>
                                    </p:set>
                                    <p:animEffect filter="image" prLst="opacity: 0.75">
                                      <p:cBhvr rctx="IE">
                                        <p:cTn id="7" dur="indefinite"/>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64" presetClass="path" presetSubtype="0" accel="50000" decel="50000" fill="hold" grpId="1" nodeType="withEffect">
                                  <p:stCondLst>
                                    <p:cond delay="0"/>
                                  </p:stCondLst>
                                  <p:childTnLst>
                                    <p:animMotion origin="layout" path="M 0 3.7037E-7 L 0.52083 -0.32269 " pathEditMode="relative" rAng="0" ptsTypes="AA">
                                      <p:cBhvr>
                                        <p:cTn id="11" dur="1000" fill="hold"/>
                                        <p:tgtEl>
                                          <p:spTgt spid="28"/>
                                        </p:tgtEl>
                                        <p:attrNameLst>
                                          <p:attrName>ppt_x</p:attrName>
                                          <p:attrName>ppt_y</p:attrName>
                                        </p:attrNameLst>
                                      </p:cBhvr>
                                      <p:rCtr x="260" y="-161"/>
                                    </p:animMotion>
                                  </p:childTnLst>
                                </p:cTn>
                              </p:par>
                              <p:par>
                                <p:cTn id="12" presetID="10" presetClass="exit" presetSubtype="0" fill="hold" grpId="0" nodeType="withEffect">
                                  <p:stCondLst>
                                    <p:cond delay="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xit" presetSubtype="0" fill="hold" grpId="2" nodeType="withEffect">
                                  <p:stCondLst>
                                    <p:cond delay="500"/>
                                  </p:stCondLst>
                                  <p:childTnLst>
                                    <p:animEffect transition="out" filter="fade">
                                      <p:cBhvr>
                                        <p:cTn id="16" dur="1000"/>
                                        <p:tgtEl>
                                          <p:spTgt spid="28"/>
                                        </p:tgtEl>
                                      </p:cBhvr>
                                    </p:animEffect>
                                    <p:set>
                                      <p:cBhvr>
                                        <p:cTn id="17" dur="1" fill="hold">
                                          <p:stCondLst>
                                            <p:cond delay="999"/>
                                          </p:stCondLst>
                                        </p:cTn>
                                        <p:tgtEl>
                                          <p:spTgt spid="28"/>
                                        </p:tgtEl>
                                        <p:attrNameLst>
                                          <p:attrName>style.visibility</p:attrName>
                                        </p:attrNameLst>
                                      </p:cBhvr>
                                      <p:to>
                                        <p:strVal val="hidden"/>
                                      </p:to>
                                    </p:set>
                                  </p:childTnLst>
                                </p:cTn>
                              </p:par>
                              <p:par>
                                <p:cTn id="18" presetID="2" presetClass="exit" presetSubtype="8" fill="hold" grpId="0" nodeType="withEffect">
                                  <p:stCondLst>
                                    <p:cond delay="500"/>
                                  </p:stCondLst>
                                  <p:childTnLst>
                                    <p:anim calcmode="lin" valueType="num">
                                      <p:cBhvr additive="base">
                                        <p:cTn id="19" dur="1000"/>
                                        <p:tgtEl>
                                          <p:spTgt spid="15"/>
                                        </p:tgtEl>
                                        <p:attrNameLst>
                                          <p:attrName>ppt_x</p:attrName>
                                        </p:attrNameLst>
                                      </p:cBhvr>
                                      <p:tavLst>
                                        <p:tav tm="0">
                                          <p:val>
                                            <p:strVal val="ppt_x"/>
                                          </p:val>
                                        </p:tav>
                                        <p:tav tm="100000">
                                          <p:val>
                                            <p:strVal val="0-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par>
                                <p:cTn id="22" presetID="10" presetClass="entr" presetSubtype="0" fill="hold" grpId="0" nodeType="withEffect">
                                  <p:stCondLst>
                                    <p:cond delay="5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9"/>
                                        </p:tgtEl>
                                      </p:cBhvr>
                                    </p:animEffect>
                                    <p:set>
                                      <p:cBhvr>
                                        <p:cTn id="29" dur="1" fill="hold">
                                          <p:stCondLst>
                                            <p:cond delay="999"/>
                                          </p:stCondLst>
                                        </p:cTn>
                                        <p:tgtEl>
                                          <p:spTgt spid="29"/>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par>
                                <p:cTn id="34" presetID="53" presetClass="exit" presetSubtype="0" fill="hold" nodeType="withEffect">
                                  <p:stCondLst>
                                    <p:cond delay="0"/>
                                  </p:stCondLst>
                                  <p:childTnLst>
                                    <p:anim calcmode="lin" valueType="num">
                                      <p:cBhvr>
                                        <p:cTn id="35" dur="1000"/>
                                        <p:tgtEl>
                                          <p:spTgt spid="13"/>
                                        </p:tgtEl>
                                        <p:attrNameLst>
                                          <p:attrName>ppt_w</p:attrName>
                                        </p:attrNameLst>
                                      </p:cBhvr>
                                      <p:tavLst>
                                        <p:tav tm="0">
                                          <p:val>
                                            <p:strVal val="ppt_w"/>
                                          </p:val>
                                        </p:tav>
                                        <p:tav tm="100000">
                                          <p:val>
                                            <p:fltVal val="0"/>
                                          </p:val>
                                        </p:tav>
                                      </p:tavLst>
                                    </p:anim>
                                    <p:anim calcmode="lin" valueType="num">
                                      <p:cBhvr>
                                        <p:cTn id="36" dur="1000"/>
                                        <p:tgtEl>
                                          <p:spTgt spid="13"/>
                                        </p:tgtEl>
                                        <p:attrNameLst>
                                          <p:attrName>ppt_h</p:attrName>
                                        </p:attrNameLst>
                                      </p:cBhvr>
                                      <p:tavLst>
                                        <p:tav tm="0">
                                          <p:val>
                                            <p:strVal val="ppt_h"/>
                                          </p:val>
                                        </p:tav>
                                        <p:tav tm="100000">
                                          <p:val>
                                            <p:fltVal val="0"/>
                                          </p:val>
                                        </p:tav>
                                      </p:tavLst>
                                    </p:anim>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64" presetClass="path" presetSubtype="0" fill="hold" nodeType="withEffect">
                                  <p:stCondLst>
                                    <p:cond delay="0"/>
                                  </p:stCondLst>
                                  <p:childTnLst>
                                    <p:animMotion origin="layout" path="M -0.00018 -0.01111 L 3.61111E-6 -0.10625 " pathEditMode="relative" rAng="0" ptsTypes="AA">
                                      <p:cBhvr>
                                        <p:cTn id="40" dur="1000" fill="hold"/>
                                        <p:tgtEl>
                                          <p:spTgt spid="13"/>
                                        </p:tgtEl>
                                        <p:attrNameLst>
                                          <p:attrName>ppt_x</p:attrName>
                                          <p:attrName>ppt_y</p:attrName>
                                        </p:attrNameLst>
                                      </p:cBhvr>
                                      <p:rCtr x="0" y="-48"/>
                                    </p:animMotion>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6"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7"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1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childTnLst>
                                </p:cTn>
                              </p:par>
                              <p:par>
                                <p:cTn id="72" presetID="22" presetClass="entr" presetSubtype="8" fill="hold" grpId="0" nodeType="withEffect">
                                  <p:stCondLst>
                                    <p:cond delay="50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childTnLst>
                                </p:cTn>
                              </p:par>
                              <p:par>
                                <p:cTn id="80" presetID="22" presetClass="entr" presetSubtype="2" fill="hold" grpId="0" nodeType="withEffect">
                                  <p:stCondLst>
                                    <p:cond delay="50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1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16" grpId="0"/>
      <p:bldP spid="20" grpId="0" animBg="1"/>
      <p:bldP spid="21" grpId="0" animBg="1"/>
      <p:bldP spid="22" grpId="0" animBg="1"/>
      <p:bldP spid="23" grpId="0" animBg="1"/>
      <p:bldP spid="24" grpId="0" animBg="1"/>
      <p:bldP spid="25" grpId="0" animBg="1"/>
      <p:bldP spid="26" grpId="0" animBg="1"/>
      <p:bldP spid="28" grpId="0"/>
      <p:bldP spid="28" grpId="1"/>
      <p:bldP spid="28" grpId="2"/>
      <p:bldP spid="30" grpId="0" animBg="1"/>
      <p:bldP spid="31"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48986" y="0"/>
            <a:ext cx="9265580" cy="6858000"/>
            <a:chOff x="-48986" y="0"/>
            <a:chExt cx="9265580" cy="6858000"/>
          </a:xfrm>
        </p:grpSpPr>
        <p:grpSp>
          <p:nvGrpSpPr>
            <p:cNvPr id="29" name="Group 28"/>
            <p:cNvGrpSpPr/>
            <p:nvPr/>
          </p:nvGrpSpPr>
          <p:grpSpPr>
            <a:xfrm>
              <a:off x="-48986" y="0"/>
              <a:ext cx="9192987" cy="6858000"/>
              <a:chOff x="-48986" y="0"/>
              <a:chExt cx="9192987" cy="6858000"/>
            </a:xfrm>
          </p:grpSpPr>
          <p:grpSp>
            <p:nvGrpSpPr>
              <p:cNvPr id="2" name="Group 5"/>
              <p:cNvGrpSpPr>
                <a:grpSpLocks/>
              </p:cNvGrpSpPr>
              <p:nvPr/>
            </p:nvGrpSpPr>
            <p:grpSpPr bwMode="auto">
              <a:xfrm>
                <a:off x="0" y="730875"/>
                <a:ext cx="9144001" cy="6127125"/>
                <a:chOff x="-198739" y="730440"/>
                <a:chExt cx="9144291" cy="6127125"/>
              </a:xfrm>
            </p:grpSpPr>
            <p:pic>
              <p:nvPicPr>
                <p:cNvPr id="32776" name="Picture 2"/>
                <p:cNvPicPr>
                  <a:picLocks noChangeAspect="1" noChangeArrowheads="1"/>
                </p:cNvPicPr>
                <p:nvPr/>
              </p:nvPicPr>
              <p:blipFill>
                <a:blip r:embed="rId2" cstate="print"/>
                <a:srcRect l="26141" t="4601" r="8592" b="28733"/>
                <a:stretch>
                  <a:fillRect/>
                </a:stretch>
              </p:blipFill>
              <p:spPr bwMode="auto">
                <a:xfrm>
                  <a:off x="-198738" y="730440"/>
                  <a:ext cx="9144290" cy="6127125"/>
                </a:xfrm>
                <a:prstGeom prst="rect">
                  <a:avLst/>
                </a:prstGeom>
                <a:noFill/>
                <a:ln w="9525">
                  <a:noFill/>
                  <a:miter lim="800000"/>
                  <a:headEnd/>
                  <a:tailEnd/>
                </a:ln>
              </p:spPr>
            </p:pic>
            <p:sp>
              <p:nvSpPr>
                <p:cNvPr id="5" name="Rectangle 4"/>
                <p:cNvSpPr/>
                <p:nvPr/>
              </p:nvSpPr>
              <p:spPr>
                <a:xfrm>
                  <a:off x="-198739" y="6487678"/>
                  <a:ext cx="1889103" cy="369332"/>
                </a:xfrm>
                <a:prstGeom prst="rect">
                  <a:avLst/>
                </a:prstGeom>
              </p:spPr>
              <p:txBody>
                <a:bodyPr wrap="none">
                  <a:spAutoFit/>
                </a:bodyPr>
                <a:lstStyle/>
                <a:p>
                  <a:pPr fontAlgn="auto">
                    <a:spcBef>
                      <a:spcPts val="0"/>
                    </a:spcBef>
                    <a:spcAft>
                      <a:spcPts val="0"/>
                    </a:spcAft>
                    <a:defRPr/>
                  </a:pPr>
                  <a:r>
                    <a:rPr lang="en-US" b="1" dirty="0">
                      <a:solidFill>
                        <a:schemeClr val="tx1">
                          <a:lumMod val="85000"/>
                        </a:schemeClr>
                      </a:solidFill>
                      <a:effectLst>
                        <a:outerShdw blurRad="38100" dist="38100" dir="2700000" algn="tl">
                          <a:srgbClr val="000000">
                            <a:alpha val="43137"/>
                          </a:srgbClr>
                        </a:outerShdw>
                      </a:effectLst>
                      <a:latin typeface="Calibri" pitchFamily="34" charset="0"/>
                    </a:rPr>
                    <a:t>f</a:t>
                  </a:r>
                  <a:r>
                    <a:rPr lang="en-US" b="1" dirty="0" smtClean="0">
                      <a:solidFill>
                        <a:schemeClr val="tx1">
                          <a:lumMod val="85000"/>
                        </a:schemeClr>
                      </a:solidFill>
                      <a:effectLst>
                        <a:outerShdw blurRad="38100" dist="38100" dir="2700000" algn="tl">
                          <a:srgbClr val="000000">
                            <a:alpha val="43137"/>
                          </a:srgbClr>
                        </a:outerShdw>
                      </a:effectLst>
                      <a:latin typeface="Calibri" pitchFamily="34" charset="0"/>
                      <a:cs typeface="+mn-cs"/>
                    </a:rPr>
                    <a:t>rom </a:t>
                  </a:r>
                  <a:r>
                    <a:rPr lang="en-US" b="1" dirty="0">
                      <a:solidFill>
                        <a:schemeClr val="tx1">
                          <a:lumMod val="85000"/>
                        </a:schemeClr>
                      </a:solidFill>
                      <a:effectLst>
                        <a:outerShdw blurRad="38100" dist="38100" dir="2700000" algn="tl">
                          <a:srgbClr val="000000">
                            <a:alpha val="43137"/>
                          </a:srgbClr>
                        </a:outerShdw>
                      </a:effectLst>
                      <a:latin typeface="Calibri" pitchFamily="34" charset="0"/>
                      <a:cs typeface="+mn-cs"/>
                    </a:rPr>
                    <a:t>Smithsonian</a:t>
                  </a:r>
                  <a:endParaRPr lang="en-US" dirty="0">
                    <a:solidFill>
                      <a:schemeClr val="tx1">
                        <a:lumMod val="85000"/>
                      </a:schemeClr>
                    </a:solidFill>
                    <a:latin typeface="+mn-lt"/>
                    <a:cs typeface="+mn-cs"/>
                  </a:endParaRPr>
                </a:p>
              </p:txBody>
            </p:sp>
          </p:grpSp>
          <p:sp>
            <p:nvSpPr>
              <p:cNvPr id="20" name="TextBox 19"/>
              <p:cNvSpPr txBox="1"/>
              <p:nvPr/>
            </p:nvSpPr>
            <p:spPr>
              <a:xfrm rot="1826810">
                <a:off x="1466954" y="1084681"/>
                <a:ext cx="2468946" cy="1077218"/>
              </a:xfrm>
              <a:prstGeom prst="rect">
                <a:avLst/>
              </a:prstGeom>
              <a:solidFill>
                <a:schemeClr val="bg1"/>
              </a:solidFill>
            </p:spPr>
            <p:txBody>
              <a:bodyPr wrap="none" rtlCol="0">
                <a:spAutoFit/>
                <a:scene3d>
                  <a:camera prst="orthographicFront"/>
                  <a:lightRig rig="threePt" dir="t">
                    <a:rot lat="0" lon="0" rev="0"/>
                  </a:lightRig>
                </a:scene3d>
              </a:bodyPr>
              <a:lstStyle/>
              <a:p>
                <a:pPr algn="ctr"/>
                <a:r>
                  <a:rPr lang="en-US" sz="3200" dirty="0" smtClean="0">
                    <a:solidFill>
                      <a:srgbClr val="FF0000"/>
                    </a:solidFill>
                    <a:effectLst>
                      <a:outerShdw dist="50800" dir="5400000" algn="ctr" rotWithShape="0">
                        <a:schemeClr val="tx1"/>
                      </a:outerShdw>
                    </a:effectLst>
                  </a:rPr>
                  <a:t>LAND BRIDGE</a:t>
                </a:r>
              </a:p>
              <a:p>
                <a:pPr algn="ctr"/>
                <a:r>
                  <a:rPr lang="en-US" sz="3200" dirty="0" smtClean="0">
                    <a:solidFill>
                      <a:srgbClr val="FF0000"/>
                    </a:solidFill>
                    <a:effectLst>
                      <a:outerShdw dist="50800" dir="5400000" algn="ctr" rotWithShape="0">
                        <a:schemeClr val="tx1"/>
                      </a:outerShdw>
                    </a:effectLst>
                  </a:rPr>
                  <a:t>from Asia</a:t>
                </a:r>
                <a:endParaRPr lang="en-US" sz="3200" dirty="0">
                  <a:solidFill>
                    <a:srgbClr val="FF0000"/>
                  </a:solidFill>
                  <a:effectLst>
                    <a:outerShdw dist="50800" dir="5400000" algn="ctr" rotWithShape="0">
                      <a:schemeClr val="tx1"/>
                    </a:outerShdw>
                  </a:effectLst>
                </a:endParaRPr>
              </a:p>
            </p:txBody>
          </p:sp>
          <p:sp>
            <p:nvSpPr>
              <p:cNvPr id="21" name="TextBox 20"/>
              <p:cNvSpPr txBox="1"/>
              <p:nvPr/>
            </p:nvSpPr>
            <p:spPr>
              <a:xfrm rot="20373410">
                <a:off x="159782" y="2906350"/>
                <a:ext cx="2001110" cy="1077218"/>
              </a:xfrm>
              <a:prstGeom prst="rect">
                <a:avLst/>
              </a:prstGeom>
              <a:solidFill>
                <a:schemeClr val="bg1"/>
              </a:solidFill>
            </p:spPr>
            <p:txBody>
              <a:bodyPr wrap="square" rtlCol="0">
                <a:spAutoFit/>
                <a:scene3d>
                  <a:camera prst="orthographicFront"/>
                  <a:lightRig rig="threePt" dir="t">
                    <a:rot lat="0" lon="0" rev="0"/>
                  </a:lightRig>
                </a:scene3d>
              </a:bodyPr>
              <a:lstStyle/>
              <a:p>
                <a:pPr algn="ctr"/>
                <a:r>
                  <a:rPr lang="en-US" sz="3200" dirty="0" smtClean="0">
                    <a:solidFill>
                      <a:schemeClr val="accent1">
                        <a:lumMod val="75000"/>
                      </a:schemeClr>
                    </a:solidFill>
                    <a:effectLst>
                      <a:outerShdw dist="50800" dir="5400000" algn="ctr" rotWithShape="0">
                        <a:schemeClr val="tx1"/>
                      </a:outerShdw>
                    </a:effectLst>
                  </a:rPr>
                  <a:t>COASTAL</a:t>
                </a:r>
              </a:p>
              <a:p>
                <a:pPr algn="ctr"/>
                <a:r>
                  <a:rPr lang="en-US" sz="3200" dirty="0" smtClean="0">
                    <a:solidFill>
                      <a:schemeClr val="accent1">
                        <a:lumMod val="75000"/>
                      </a:schemeClr>
                    </a:solidFill>
                    <a:effectLst>
                      <a:outerShdw dist="50800" dir="5400000" algn="ctr" rotWithShape="0">
                        <a:schemeClr val="tx1"/>
                      </a:outerShdw>
                    </a:effectLst>
                  </a:rPr>
                  <a:t>from Asia</a:t>
                </a:r>
                <a:endParaRPr lang="en-US" sz="3200" dirty="0">
                  <a:solidFill>
                    <a:schemeClr val="accent1">
                      <a:lumMod val="75000"/>
                    </a:schemeClr>
                  </a:solidFill>
                  <a:effectLst>
                    <a:outerShdw dist="50800" dir="5400000" algn="ctr" rotWithShape="0">
                      <a:schemeClr val="tx1"/>
                    </a:outerShdw>
                  </a:effectLst>
                </a:endParaRPr>
              </a:p>
            </p:txBody>
          </p:sp>
          <p:sp>
            <p:nvSpPr>
              <p:cNvPr id="23" name="Freeform 22"/>
              <p:cNvSpPr/>
              <p:nvPr/>
            </p:nvSpPr>
            <p:spPr>
              <a:xfrm>
                <a:off x="-48986" y="1551214"/>
                <a:ext cx="3559629" cy="1649186"/>
              </a:xfrm>
              <a:custGeom>
                <a:avLst/>
                <a:gdLst>
                  <a:gd name="connsiteX0" fmla="*/ 0 w 3559629"/>
                  <a:gd name="connsiteY0" fmla="*/ 0 h 1649186"/>
                  <a:gd name="connsiteX1" fmla="*/ 1126672 w 3559629"/>
                  <a:gd name="connsiteY1" fmla="*/ 81643 h 1649186"/>
                  <a:gd name="connsiteX2" fmla="*/ 1943100 w 3559629"/>
                  <a:gd name="connsiteY2" fmla="*/ 342900 h 1649186"/>
                  <a:gd name="connsiteX3" fmla="*/ 2432957 w 3559629"/>
                  <a:gd name="connsiteY3" fmla="*/ 571500 h 1649186"/>
                  <a:gd name="connsiteX4" fmla="*/ 3135086 w 3559629"/>
                  <a:gd name="connsiteY4" fmla="*/ 1077686 h 1649186"/>
                  <a:gd name="connsiteX5" fmla="*/ 3559629 w 3559629"/>
                  <a:gd name="connsiteY5" fmla="*/ 1649186 h 16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629" h="1649186">
                    <a:moveTo>
                      <a:pt x="0" y="0"/>
                    </a:moveTo>
                    <a:cubicBezTo>
                      <a:pt x="401411" y="12246"/>
                      <a:pt x="802822" y="24493"/>
                      <a:pt x="1126672" y="81643"/>
                    </a:cubicBezTo>
                    <a:cubicBezTo>
                      <a:pt x="1450522" y="138793"/>
                      <a:pt x="1725386" y="261257"/>
                      <a:pt x="1943100" y="342900"/>
                    </a:cubicBezTo>
                    <a:cubicBezTo>
                      <a:pt x="2160814" y="424543"/>
                      <a:pt x="2234293" y="449036"/>
                      <a:pt x="2432957" y="571500"/>
                    </a:cubicBezTo>
                    <a:cubicBezTo>
                      <a:pt x="2631621" y="693964"/>
                      <a:pt x="2947307" y="898072"/>
                      <a:pt x="3135086" y="1077686"/>
                    </a:cubicBezTo>
                    <a:cubicBezTo>
                      <a:pt x="3322865" y="1257300"/>
                      <a:pt x="3559629" y="1649186"/>
                      <a:pt x="3559629" y="1649186"/>
                    </a:cubicBezTo>
                  </a:path>
                </a:pathLst>
              </a:custGeom>
              <a:ln w="101600">
                <a:solidFill>
                  <a:srgbClr val="FF000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2657" y="2481943"/>
                <a:ext cx="3608614" cy="2204357"/>
              </a:xfrm>
              <a:custGeom>
                <a:avLst/>
                <a:gdLst>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2922814 w 3608614"/>
                  <a:gd name="connsiteY8" fmla="*/ 1616528 h 2204357"/>
                  <a:gd name="connsiteX9" fmla="*/ 3020786 w 3608614"/>
                  <a:gd name="connsiteY9" fmla="*/ 1943100 h 2204357"/>
                  <a:gd name="connsiteX10" fmla="*/ 3282043 w 3608614"/>
                  <a:gd name="connsiteY10" fmla="*/ 2139043 h 2204357"/>
                  <a:gd name="connsiteX11" fmla="*/ 3608614 w 3608614"/>
                  <a:gd name="connsiteY11" fmla="*/ 2204357 h 2204357"/>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3020786 w 3608614"/>
                  <a:gd name="connsiteY8" fmla="*/ 1943100 h 2204357"/>
                  <a:gd name="connsiteX9" fmla="*/ 3282043 w 3608614"/>
                  <a:gd name="connsiteY9" fmla="*/ 2139043 h 2204357"/>
                  <a:gd name="connsiteX10" fmla="*/ 3608614 w 3608614"/>
                  <a:gd name="connsiteY10"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614" h="2204357">
                    <a:moveTo>
                      <a:pt x="0" y="620486"/>
                    </a:moveTo>
                    <a:cubicBezTo>
                      <a:pt x="223157" y="591910"/>
                      <a:pt x="446315" y="563335"/>
                      <a:pt x="620486" y="522514"/>
                    </a:cubicBezTo>
                    <a:cubicBezTo>
                      <a:pt x="794657" y="481693"/>
                      <a:pt x="887186" y="449036"/>
                      <a:pt x="1045029" y="375557"/>
                    </a:cubicBezTo>
                    <a:cubicBezTo>
                      <a:pt x="1202872" y="302079"/>
                      <a:pt x="1406979" y="141514"/>
                      <a:pt x="1567543" y="81643"/>
                    </a:cubicBezTo>
                    <a:cubicBezTo>
                      <a:pt x="1728107" y="21772"/>
                      <a:pt x="1875064" y="0"/>
                      <a:pt x="2008414" y="16328"/>
                    </a:cubicBezTo>
                    <a:cubicBezTo>
                      <a:pt x="2141764" y="32656"/>
                      <a:pt x="2264229" y="92528"/>
                      <a:pt x="2367643" y="179614"/>
                    </a:cubicBezTo>
                    <a:cubicBezTo>
                      <a:pt x="2471057" y="266700"/>
                      <a:pt x="2563586" y="370114"/>
                      <a:pt x="2628900" y="538843"/>
                    </a:cubicBezTo>
                    <a:cubicBezTo>
                      <a:pt x="2694214" y="707572"/>
                      <a:pt x="2694215" y="957943"/>
                      <a:pt x="2759529" y="1191986"/>
                    </a:cubicBezTo>
                    <a:cubicBezTo>
                      <a:pt x="2824843" y="1426029"/>
                      <a:pt x="2933700" y="1785257"/>
                      <a:pt x="3020786" y="1943100"/>
                    </a:cubicBezTo>
                    <a:cubicBezTo>
                      <a:pt x="3107872" y="2100943"/>
                      <a:pt x="3184072" y="2095500"/>
                      <a:pt x="3282043" y="2139043"/>
                    </a:cubicBezTo>
                    <a:cubicBezTo>
                      <a:pt x="3380014" y="2182586"/>
                      <a:pt x="3358243" y="2095500"/>
                      <a:pt x="3608614" y="2204357"/>
                    </a:cubicBezTo>
                  </a:path>
                </a:pathLst>
              </a:custGeom>
              <a:ln w="101600">
                <a:solidFill>
                  <a:schemeClr val="accent1">
                    <a:lumMod val="75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486400" y="2929951"/>
                <a:ext cx="3657600" cy="742013"/>
              </a:xfrm>
              <a:custGeom>
                <a:avLst/>
                <a:gdLst>
                  <a:gd name="connsiteX0" fmla="*/ 3592286 w 3592286"/>
                  <a:gd name="connsiteY0" fmla="*/ 664028 h 664028"/>
                  <a:gd name="connsiteX1" fmla="*/ 2759528 w 3592286"/>
                  <a:gd name="connsiteY1" fmla="*/ 304799 h 664028"/>
                  <a:gd name="connsiteX2" fmla="*/ 1583871 w 3592286"/>
                  <a:gd name="connsiteY2" fmla="*/ 27214 h 664028"/>
                  <a:gd name="connsiteX3" fmla="*/ 669471 w 3592286"/>
                  <a:gd name="connsiteY3" fmla="*/ 141514 h 664028"/>
                  <a:gd name="connsiteX4" fmla="*/ 0 w 3592286"/>
                  <a:gd name="connsiteY4" fmla="*/ 615042 h 664028"/>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4014399"/>
                  <a:gd name="connsiteY0" fmla="*/ 482929 h 779954"/>
                  <a:gd name="connsiteX1" fmla="*/ 3875606 w 4014399"/>
                  <a:gd name="connsiteY1" fmla="*/ 750266 h 779954"/>
                  <a:gd name="connsiteX2" fmla="*/ 2759528 w 4014399"/>
                  <a:gd name="connsiteY2" fmla="*/ 304799 h 779954"/>
                  <a:gd name="connsiteX3" fmla="*/ 1583871 w 4014399"/>
                  <a:gd name="connsiteY3" fmla="*/ 27214 h 779954"/>
                  <a:gd name="connsiteX4" fmla="*/ 669471 w 4014399"/>
                  <a:gd name="connsiteY4" fmla="*/ 141514 h 779954"/>
                  <a:gd name="connsiteX5" fmla="*/ 0 w 4014399"/>
                  <a:gd name="connsiteY5" fmla="*/ 615042 h 779954"/>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583539 h 594920"/>
                  <a:gd name="connsiteX1" fmla="*/ 2759528 w 3592286"/>
                  <a:gd name="connsiteY1" fmla="*/ 163945 h 594920"/>
                  <a:gd name="connsiteX2" fmla="*/ 1583871 w 3592286"/>
                  <a:gd name="connsiteY2" fmla="*/ 7092 h 594920"/>
                  <a:gd name="connsiteX3" fmla="*/ 669471 w 3592286"/>
                  <a:gd name="connsiteY3" fmla="*/ 121392 h 594920"/>
                  <a:gd name="connsiteX4" fmla="*/ 0 w 3592286"/>
                  <a:gd name="connsiteY4"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76447 h 587828"/>
                  <a:gd name="connsiteX1" fmla="*/ 1583871 w 3592286"/>
                  <a:gd name="connsiteY1" fmla="*/ 0 h 587828"/>
                  <a:gd name="connsiteX2" fmla="*/ 669471 w 3592286"/>
                  <a:gd name="connsiteY2" fmla="*/ 114300 h 587828"/>
                  <a:gd name="connsiteX3" fmla="*/ 0 w 3592286"/>
                  <a:gd name="connsiteY3" fmla="*/ 587828 h 587828"/>
                  <a:gd name="connsiteX0" fmla="*/ 3592286 w 3592286"/>
                  <a:gd name="connsiteY0" fmla="*/ 576447 h 587828"/>
                  <a:gd name="connsiteX1" fmla="*/ 1583871 w 3592286"/>
                  <a:gd name="connsiteY1" fmla="*/ 0 h 587828"/>
                  <a:gd name="connsiteX2" fmla="*/ 669471 w 3592286"/>
                  <a:gd name="connsiteY2" fmla="*/ 114300 h 587828"/>
                  <a:gd name="connsiteX3" fmla="*/ 660347 w 3592286"/>
                  <a:gd name="connsiteY3" fmla="*/ 221354 h 587828"/>
                  <a:gd name="connsiteX4" fmla="*/ 0 w 3592286"/>
                  <a:gd name="connsiteY4" fmla="*/ 587828 h 587828"/>
                  <a:gd name="connsiteX0" fmla="*/ 3592286 w 3592286"/>
                  <a:gd name="connsiteY0" fmla="*/ 635629 h 647010"/>
                  <a:gd name="connsiteX1" fmla="*/ 1583871 w 3592286"/>
                  <a:gd name="connsiteY1" fmla="*/ 59182 h 647010"/>
                  <a:gd name="connsiteX2" fmla="*/ 660347 w 3592286"/>
                  <a:gd name="connsiteY2" fmla="*/ 280536 h 647010"/>
                  <a:gd name="connsiteX3" fmla="*/ 0 w 3592286"/>
                  <a:gd name="connsiteY3" fmla="*/ 647010 h 647010"/>
                  <a:gd name="connsiteX0" fmla="*/ 3592286 w 3592286"/>
                  <a:gd name="connsiteY0" fmla="*/ 576447 h 587828"/>
                  <a:gd name="connsiteX1" fmla="*/ 1583871 w 3592286"/>
                  <a:gd name="connsiteY1" fmla="*/ 0 h 587828"/>
                  <a:gd name="connsiteX2" fmla="*/ 660347 w 3592286"/>
                  <a:gd name="connsiteY2" fmla="*/ 221354 h 587828"/>
                  <a:gd name="connsiteX3" fmla="*/ 0 w 3592286"/>
                  <a:gd name="connsiteY3" fmla="*/ 587828 h 587828"/>
                </a:gdLst>
                <a:ahLst/>
                <a:cxnLst>
                  <a:cxn ang="0">
                    <a:pos x="connsiteX0" y="connsiteY0"/>
                  </a:cxn>
                  <a:cxn ang="0">
                    <a:pos x="connsiteX1" y="connsiteY1"/>
                  </a:cxn>
                  <a:cxn ang="0">
                    <a:pos x="connsiteX2" y="connsiteY2"/>
                  </a:cxn>
                  <a:cxn ang="0">
                    <a:pos x="connsiteX3" y="connsiteY3"/>
                  </a:cxn>
                </a:cxnLst>
                <a:rect l="l" t="t" r="r" b="b"/>
                <a:pathLst>
                  <a:path w="3592286" h="587828">
                    <a:moveTo>
                      <a:pt x="3592286" y="576447"/>
                    </a:moveTo>
                    <a:cubicBezTo>
                      <a:pt x="3032872" y="260015"/>
                      <a:pt x="2367803" y="138885"/>
                      <a:pt x="1583871" y="0"/>
                    </a:cubicBezTo>
                    <a:cubicBezTo>
                      <a:pt x="923525" y="33143"/>
                      <a:pt x="924325" y="123383"/>
                      <a:pt x="660347" y="221354"/>
                    </a:cubicBezTo>
                    <a:cubicBezTo>
                      <a:pt x="548769" y="300275"/>
                      <a:pt x="110058" y="506627"/>
                      <a:pt x="0" y="587828"/>
                    </a:cubicBezTo>
                  </a:path>
                </a:pathLst>
              </a:custGeom>
              <a:ln w="114300">
                <a:solidFill>
                  <a:srgbClr val="00B05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Migration Theories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40" name="Group 39"/>
            <p:cNvGrpSpPr/>
            <p:nvPr/>
          </p:nvGrpSpPr>
          <p:grpSpPr>
            <a:xfrm>
              <a:off x="0" y="1951337"/>
              <a:ext cx="9216594" cy="4830463"/>
              <a:chOff x="0" y="1951337"/>
              <a:chExt cx="9216594" cy="4830463"/>
            </a:xfrm>
          </p:grpSpPr>
          <p:sp>
            <p:nvSpPr>
              <p:cNvPr id="36" name="TextBox 35"/>
              <p:cNvSpPr txBox="1"/>
              <p:nvPr/>
            </p:nvSpPr>
            <p:spPr>
              <a:xfrm rot="701064">
                <a:off x="6391223" y="1951337"/>
                <a:ext cx="2825371" cy="1077218"/>
              </a:xfrm>
              <a:prstGeom prst="rect">
                <a:avLst/>
              </a:prstGeom>
              <a:solidFill>
                <a:srgbClr val="E6E6E6"/>
              </a:solidFill>
            </p:spPr>
            <p:txBody>
              <a:bodyPr wrap="square" rtlCol="0">
                <a:spAutoFit/>
                <a:scene3d>
                  <a:camera prst="orthographicFront"/>
                  <a:lightRig rig="threePt" dir="t">
                    <a:rot lat="0" lon="0" rev="0"/>
                  </a:lightRig>
                </a:scene3d>
              </a:bodyPr>
              <a:lstStyle/>
              <a:p>
                <a:pPr algn="ctr"/>
                <a:r>
                  <a:rPr lang="en-US" sz="3200" dirty="0" smtClean="0">
                    <a:solidFill>
                      <a:srgbClr val="00B050"/>
                    </a:solidFill>
                    <a:effectLst>
                      <a:outerShdw dist="50800" dir="5400000" algn="ctr" rotWithShape="0">
                        <a:schemeClr val="tx1"/>
                      </a:outerShdw>
                    </a:effectLst>
                  </a:rPr>
                  <a:t>SEA CROSSING</a:t>
                </a:r>
              </a:p>
              <a:p>
                <a:pPr algn="ctr"/>
                <a:r>
                  <a:rPr lang="en-US" sz="3200" dirty="0" smtClean="0">
                    <a:solidFill>
                      <a:srgbClr val="00B050"/>
                    </a:solidFill>
                    <a:effectLst>
                      <a:outerShdw dist="50800" dir="5400000" algn="ctr" rotWithShape="0">
                        <a:schemeClr val="tx1"/>
                      </a:outerShdw>
                    </a:effectLst>
                  </a:rPr>
                  <a:t>from Europe</a:t>
                </a:r>
                <a:endParaRPr lang="en-US" sz="3200" dirty="0">
                  <a:solidFill>
                    <a:srgbClr val="00B050"/>
                  </a:solidFill>
                  <a:effectLst>
                    <a:outerShdw dist="50800" dir="5400000" algn="ctr" rotWithShape="0">
                      <a:schemeClr val="tx1"/>
                    </a:outerShdw>
                  </a:effectLst>
                </a:endParaRPr>
              </a:p>
            </p:txBody>
          </p:sp>
          <p:sp>
            <p:nvSpPr>
              <p:cNvPr id="37" name="TextBox 3"/>
              <p:cNvSpPr txBox="1">
                <a:spLocks noChangeArrowheads="1"/>
              </p:cNvSpPr>
              <p:nvPr/>
            </p:nvSpPr>
            <p:spPr bwMode="auto">
              <a:xfrm>
                <a:off x="0" y="54643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20,000 (??) – 12,000 YBP</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8" name="TextBox 3"/>
              <p:cNvSpPr txBox="1">
                <a:spLocks noChangeArrowheads="1"/>
              </p:cNvSpPr>
              <p:nvPr/>
            </p:nvSpPr>
            <p:spPr bwMode="auto">
              <a:xfrm>
                <a:off x="0" y="60739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Clovis and Pre-Clovis People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9" name="TextBox 3"/>
              <p:cNvSpPr txBox="1">
                <a:spLocks noChangeArrowheads="1"/>
              </p:cNvSpPr>
              <p:nvPr/>
            </p:nvSpPr>
            <p:spPr bwMode="auto">
              <a:xfrm>
                <a:off x="0" y="48547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migration during the last glacial episode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6" name="Group 25"/>
          <p:cNvGrpSpPr/>
          <p:nvPr/>
        </p:nvGrpSpPr>
        <p:grpSpPr>
          <a:xfrm>
            <a:off x="-51338" y="681892"/>
            <a:ext cx="9195338" cy="6252308"/>
            <a:chOff x="-51338" y="681892"/>
            <a:chExt cx="9195338" cy="6252308"/>
          </a:xfrm>
        </p:grpSpPr>
        <p:pic>
          <p:nvPicPr>
            <p:cNvPr id="22" name="Picture 2"/>
            <p:cNvPicPr>
              <a:picLocks noChangeAspect="1" noChangeArrowheads="1"/>
            </p:cNvPicPr>
            <p:nvPr/>
          </p:nvPicPr>
          <p:blipFill>
            <a:blip r:embed="rId3" cstate="print"/>
            <a:srcRect t="9669" r="2218"/>
            <a:stretch>
              <a:fillRect/>
            </a:stretch>
          </p:blipFill>
          <p:spPr bwMode="auto">
            <a:xfrm>
              <a:off x="0" y="681892"/>
              <a:ext cx="9144000" cy="6252308"/>
            </a:xfrm>
            <a:prstGeom prst="rect">
              <a:avLst/>
            </a:prstGeom>
            <a:noFill/>
            <a:ln w="9525">
              <a:noFill/>
              <a:miter lim="800000"/>
              <a:headEnd/>
              <a:tailEnd/>
            </a:ln>
            <a:effectLst/>
          </p:spPr>
        </p:pic>
        <p:sp>
          <p:nvSpPr>
            <p:cNvPr id="33" name="TextBox 32"/>
            <p:cNvSpPr txBox="1"/>
            <p:nvPr/>
          </p:nvSpPr>
          <p:spPr>
            <a:xfrm>
              <a:off x="-51338" y="685800"/>
              <a:ext cx="9195338" cy="707886"/>
            </a:xfrm>
            <a:prstGeom prst="rect">
              <a:avLst/>
            </a:prstGeom>
            <a:solidFill>
              <a:schemeClr val="accent5">
                <a:lumMod val="40000"/>
                <a:lumOff val="60000"/>
                <a:alpha val="57000"/>
              </a:schemeClr>
            </a:solidFill>
          </p:spPr>
          <p:txBody>
            <a:bodyPr wrap="square" rtlCol="0">
              <a:spAutoFit/>
            </a:bodyPr>
            <a:lstStyle/>
            <a:p>
              <a:pPr algn="ctr"/>
              <a:r>
                <a:rPr lang="en-US" sz="4000" dirty="0" smtClean="0">
                  <a:effectLst>
                    <a:outerShdw dist="50800" dir="5400000" algn="ctr" rotWithShape="0">
                      <a:schemeClr val="bg1"/>
                    </a:outerShdw>
                  </a:effectLst>
                </a:rPr>
                <a:t>archeological sites of Clovis hunters </a:t>
              </a:r>
              <a:endParaRPr lang="en-US" sz="4000" dirty="0">
                <a:effectLst>
                  <a:outerShdw dist="50800" dir="5400000" algn="ctr" rotWithShape="0">
                    <a:schemeClr val="bg1"/>
                  </a:outerShdw>
                </a:effectLst>
              </a:endParaRPr>
            </a:p>
          </p:txBody>
        </p:sp>
      </p:grpSp>
      <p:sp>
        <p:nvSpPr>
          <p:cNvPr id="3" name="Slide Number Placeholder 2"/>
          <p:cNvSpPr>
            <a:spLocks noGrp="1"/>
          </p:cNvSpPr>
          <p:nvPr>
            <p:ph type="sldNum" sz="quarter" idx="10"/>
          </p:nvPr>
        </p:nvSpPr>
        <p:spPr/>
        <p:txBody>
          <a:bodyPr/>
          <a:lstStyle/>
          <a:p>
            <a:pPr>
              <a:defRPr/>
            </a:pPr>
            <a:fld id="{A951D358-3042-49E0-AF42-EF6A15BD8007}" type="slidenum">
              <a:rPr lang="en-US"/>
              <a:pPr>
                <a:defRPr/>
              </a:pPr>
              <a:t>55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xit" presetSubtype="0" fill="hold" nodeType="withEffect">
                                  <p:stCondLst>
                                    <p:cond delay="500"/>
                                  </p:stCondLst>
                                  <p:childTnLst>
                                    <p:animEffect transition="out" filter="fade">
                                      <p:cBhvr>
                                        <p:cTn id="12" dur="1000"/>
                                        <p:tgtEl>
                                          <p:spTgt spid="41"/>
                                        </p:tgtEl>
                                      </p:cBhvr>
                                    </p:animEffect>
                                    <p:set>
                                      <p:cBhvr>
                                        <p:cTn id="13"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338" y="681892"/>
            <a:ext cx="9195338" cy="6252308"/>
            <a:chOff x="-51338" y="681892"/>
            <a:chExt cx="9195338" cy="6252308"/>
          </a:xfrm>
        </p:grpSpPr>
        <p:pic>
          <p:nvPicPr>
            <p:cNvPr id="8" name="Picture 2"/>
            <p:cNvPicPr>
              <a:picLocks noChangeAspect="1" noChangeArrowheads="1"/>
            </p:cNvPicPr>
            <p:nvPr/>
          </p:nvPicPr>
          <p:blipFill>
            <a:blip r:embed="rId2" cstate="print"/>
            <a:srcRect t="9669" r="2218"/>
            <a:stretch>
              <a:fillRect/>
            </a:stretch>
          </p:blipFill>
          <p:spPr bwMode="auto">
            <a:xfrm>
              <a:off x="0" y="681892"/>
              <a:ext cx="9144000" cy="6252308"/>
            </a:xfrm>
            <a:prstGeom prst="rect">
              <a:avLst/>
            </a:prstGeom>
            <a:noFill/>
            <a:ln w="9525">
              <a:noFill/>
              <a:miter lim="800000"/>
              <a:headEnd/>
              <a:tailEnd/>
            </a:ln>
            <a:effectLst/>
          </p:spPr>
        </p:pic>
        <p:sp>
          <p:nvSpPr>
            <p:cNvPr id="9" name="TextBox 8"/>
            <p:cNvSpPr txBox="1"/>
            <p:nvPr/>
          </p:nvSpPr>
          <p:spPr>
            <a:xfrm>
              <a:off x="-51338" y="685800"/>
              <a:ext cx="9195338" cy="707886"/>
            </a:xfrm>
            <a:prstGeom prst="rect">
              <a:avLst/>
            </a:prstGeom>
            <a:solidFill>
              <a:schemeClr val="accent5">
                <a:lumMod val="40000"/>
                <a:lumOff val="60000"/>
                <a:alpha val="57000"/>
              </a:schemeClr>
            </a:solidFill>
          </p:spPr>
          <p:txBody>
            <a:bodyPr wrap="square" rtlCol="0">
              <a:spAutoFit/>
            </a:bodyPr>
            <a:lstStyle/>
            <a:p>
              <a:pPr algn="ctr"/>
              <a:r>
                <a:rPr lang="en-US" sz="4000" dirty="0" smtClean="0">
                  <a:effectLst>
                    <a:outerShdw dist="50800" dir="5400000" algn="ctr" rotWithShape="0">
                      <a:schemeClr val="bg1"/>
                    </a:outerShdw>
                  </a:effectLst>
                </a:rPr>
                <a:t>archeological sites of Clovis hunters </a:t>
              </a:r>
              <a:endParaRPr lang="en-US" sz="4000" dirty="0">
                <a:effectLst>
                  <a:outerShdw dist="50800" dir="5400000" algn="ctr" rotWithShape="0">
                    <a:schemeClr val="bg1"/>
                  </a:outerShdw>
                </a:effectLst>
              </a:endParaRPr>
            </a:p>
          </p:txBody>
        </p:sp>
      </p:grpSp>
      <p:pic>
        <p:nvPicPr>
          <p:cNvPr id="3074" name="Picture 2" descr="https://i.kinja-img.com/gawker-media/image/upload/19fldudzmrw9vjpg.jpg"/>
          <p:cNvPicPr>
            <a:picLocks noChangeAspect="1" noChangeArrowheads="1"/>
          </p:cNvPicPr>
          <p:nvPr/>
        </p:nvPicPr>
        <p:blipFill>
          <a:blip r:embed="rId3" cstate="print"/>
          <a:srcRect/>
          <a:stretch>
            <a:fillRect/>
          </a:stretch>
        </p:blipFill>
        <p:spPr bwMode="auto">
          <a:xfrm>
            <a:off x="0" y="1416101"/>
            <a:ext cx="9144000" cy="5441899"/>
          </a:xfrm>
          <a:prstGeom prst="rect">
            <a:avLst/>
          </a:prstGeom>
          <a:noFill/>
        </p:spPr>
      </p:pic>
      <p:sp useBgFill="1">
        <p:nvSpPr>
          <p:cNvPr id="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TextBox 3"/>
          <p:cNvSpPr txBox="1">
            <a:spLocks noChangeArrowheads="1"/>
          </p:cNvSpPr>
          <p:nvPr/>
        </p:nvSpPr>
        <p:spPr bwMode="auto">
          <a:xfrm>
            <a:off x="0" y="685800"/>
            <a:ext cx="9144000" cy="6247864"/>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HUNTER-GATHERERS</a:t>
            </a: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stone tool users</a:t>
            </a:r>
          </a:p>
          <a:p>
            <a:pPr>
              <a:defRPr/>
            </a:pPr>
            <a:r>
              <a:rPr lang="en-US" sz="4000" b="1" dirty="0" smtClean="0">
                <a:effectLst>
                  <a:outerShdw dist="50800" dir="5400000" algn="ctr" rotWithShape="0">
                    <a:schemeClr val="bg1"/>
                  </a:outerShdw>
                </a:effectLst>
                <a:latin typeface="Calibri" pitchFamily="34" charset="0"/>
              </a:rPr>
              <a:t>    - spear points</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microblades</a:t>
            </a:r>
            <a:endParaRPr lang="en-US" sz="4000" b="1" dirty="0" smtClean="0">
              <a:effectLst>
                <a:outerShdw dist="50800" dir="5400000" algn="ctr" rotWithShape="0">
                  <a:schemeClr val="bg1"/>
                </a:outerShdw>
              </a:effectLst>
              <a:latin typeface="Calibri" pitchFamily="34" charset="0"/>
            </a:endParaRP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hammerstones</a:t>
            </a:r>
            <a:endParaRPr lang="en-US" sz="4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foraging strategy:</a:t>
            </a:r>
          </a:p>
          <a:p>
            <a:pPr lvl="1">
              <a:buFontTx/>
              <a:buChar char="-"/>
              <a:defRPr/>
            </a:pPr>
            <a:r>
              <a:rPr lang="en-US" sz="4000" b="1" dirty="0" smtClean="0">
                <a:effectLst>
                  <a:outerShdw dist="50800" dir="5400000" algn="ctr" rotWithShape="0">
                    <a:schemeClr val="bg1"/>
                  </a:outerShdw>
                </a:effectLst>
                <a:latin typeface="Calibri" pitchFamily="34" charset="0"/>
              </a:rPr>
              <a:t> mammoth</a:t>
            </a:r>
          </a:p>
          <a:p>
            <a:pPr lvl="1">
              <a:buFontTx/>
              <a:buChar char="-"/>
              <a:defRPr/>
            </a:pPr>
            <a:r>
              <a:rPr lang="en-US" sz="4000" b="1" dirty="0" smtClean="0">
                <a:effectLst>
                  <a:outerShdw dist="50800" dir="5400000" algn="ctr" rotWithShape="0">
                    <a:schemeClr val="bg1"/>
                  </a:outerShdw>
                </a:effectLst>
                <a:latin typeface="Calibri" pitchFamily="34" charset="0"/>
              </a:rPr>
              <a:t> </a:t>
            </a:r>
            <a:r>
              <a:rPr lang="en-US" sz="4000" b="1" dirty="0" err="1" smtClean="0">
                <a:effectLst>
                  <a:outerShdw dist="50800" dir="5400000" algn="ctr" rotWithShape="0">
                    <a:schemeClr val="bg1"/>
                  </a:outerShdw>
                </a:effectLst>
                <a:latin typeface="Calibri" pitchFamily="34" charset="0"/>
              </a:rPr>
              <a:t>mastadon</a:t>
            </a:r>
            <a:endParaRPr lang="en-US" sz="4000" b="1" dirty="0" smtClean="0">
              <a:effectLst>
                <a:outerShdw dist="50800" dir="5400000" algn="ctr" rotWithShape="0">
                  <a:schemeClr val="bg1"/>
                </a:outerShdw>
              </a:effectLst>
              <a:latin typeface="Calibri" pitchFamily="34" charset="0"/>
            </a:endParaRPr>
          </a:p>
          <a:p>
            <a:pPr lvl="1">
              <a:buFontTx/>
              <a:buChar char="-"/>
              <a:defRPr/>
            </a:pPr>
            <a:r>
              <a:rPr lang="en-US" sz="4000" b="1" dirty="0" smtClean="0">
                <a:effectLst>
                  <a:outerShdw dist="50800" dir="5400000" algn="ctr" rotWithShape="0">
                    <a:schemeClr val="bg1"/>
                  </a:outerShdw>
                </a:effectLst>
                <a:latin typeface="Calibri" pitchFamily="34" charset="0"/>
              </a:rPr>
              <a:t> smaller animals</a:t>
            </a:r>
          </a:p>
          <a:p>
            <a:pPr lvl="1">
              <a:buFontTx/>
              <a:buChar char="-"/>
              <a:defRPr/>
            </a:pPr>
            <a:r>
              <a:rPr lang="en-US" sz="4000" b="1" dirty="0" smtClean="0">
                <a:effectLst>
                  <a:outerShdw dist="50800" dir="5400000" algn="ctr" rotWithShape="0">
                    <a:schemeClr val="bg1"/>
                  </a:outerShdw>
                </a:effectLst>
                <a:latin typeface="Calibri" pitchFamily="34" charset="0"/>
              </a:rPr>
              <a:t> some flora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par>
                                <p:cTn id="8" presetID="10" presetClass="exit" presetSubtype="0" fill="hold" nodeType="withEffect">
                                  <p:stCondLst>
                                    <p:cond delay="50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1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1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left)">
                                      <p:cBhvr>
                                        <p:cTn id="42" dur="10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10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wipe(left)">
                                      <p:cBhvr>
                                        <p:cTn id="52" dur="10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wipe(left)">
                                      <p:cBhvr>
                                        <p:cTn id="57" dur="10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rot="10800000" flipV="1">
            <a:off x="0" y="-52329"/>
            <a:ext cx="9144000" cy="6986528"/>
          </a:xfrm>
          <a:prstGeom prst="rect">
            <a:avLst/>
          </a:prstGeom>
        </p:spPr>
        <p:txBody>
          <a:bodyPr wrap="square">
            <a:spAutoFit/>
          </a:bodyPr>
          <a:lstStyle/>
          <a:p>
            <a:r>
              <a:rPr lang="en-US" sz="1400" dirty="0" smtClean="0">
                <a:hlinkClick r:id="rId2"/>
              </a:rPr>
              <a:t>https://en.wikipedia.org/wiki/Paleo-Indians</a:t>
            </a:r>
            <a:endParaRPr lang="en-US" sz="1400" dirty="0" smtClean="0"/>
          </a:p>
          <a:p>
            <a:endParaRPr lang="en-US" sz="1400" dirty="0" smtClean="0"/>
          </a:p>
          <a:p>
            <a:r>
              <a:rPr lang="en-US" sz="1400" b="1" dirty="0" err="1" smtClean="0"/>
              <a:t>Paleoindians</a:t>
            </a:r>
            <a:r>
              <a:rPr lang="en-US" sz="1400" dirty="0" smtClean="0"/>
              <a:t> or </a:t>
            </a:r>
            <a:r>
              <a:rPr lang="en-US" sz="1400" b="1" dirty="0" err="1" smtClean="0"/>
              <a:t>Paleoamericans</a:t>
            </a:r>
            <a:r>
              <a:rPr lang="en-US" sz="1400" dirty="0" smtClean="0"/>
              <a:t> is a classification term given to the first peoples who entered, and subsequently inhabited, the Americas during the final glacial episodes of the late Pleistocene period. The prefix "</a:t>
            </a:r>
            <a:r>
              <a:rPr lang="en-US" sz="1400" dirty="0" err="1" smtClean="0"/>
              <a:t>paleo</a:t>
            </a:r>
            <a:r>
              <a:rPr lang="en-US" sz="1400" dirty="0" smtClean="0"/>
              <a:t>-" comes from the Greek adjective </a:t>
            </a:r>
            <a:r>
              <a:rPr lang="en-US" sz="1400" i="1" dirty="0" err="1" smtClean="0"/>
              <a:t>palaios</a:t>
            </a:r>
            <a:r>
              <a:rPr lang="en-US" sz="1400" dirty="0" smtClean="0"/>
              <a:t> (</a:t>
            </a:r>
            <a:r>
              <a:rPr lang="en-US" sz="1400" dirty="0" err="1" smtClean="0"/>
              <a:t>παλαιός</a:t>
            </a:r>
            <a:r>
              <a:rPr lang="en-US" sz="1400" dirty="0" smtClean="0"/>
              <a:t>), meaning "old" or "ancient". The term "</a:t>
            </a:r>
            <a:r>
              <a:rPr lang="en-US" sz="1400" dirty="0" err="1" smtClean="0"/>
              <a:t>Paleo</a:t>
            </a:r>
            <a:r>
              <a:rPr lang="en-US" sz="1400" dirty="0" smtClean="0"/>
              <a:t>-Indians" applies specifically to the </a:t>
            </a:r>
            <a:r>
              <a:rPr lang="en-US" sz="1400" dirty="0" err="1" smtClean="0"/>
              <a:t>lithic</a:t>
            </a:r>
            <a:r>
              <a:rPr lang="en-US" sz="1400" dirty="0" smtClean="0"/>
              <a:t> period in the Western Hemisphere and is distinct from the term "Paleolithic".</a:t>
            </a:r>
          </a:p>
          <a:p>
            <a:r>
              <a:rPr lang="en-US" sz="1400" dirty="0" smtClean="0"/>
              <a:t>Evidence suggests big-animal hunters crossed the Bering Strait from Eurasia into North America over a land and ice bridge (</a:t>
            </a:r>
            <a:r>
              <a:rPr lang="en-US" sz="1400" dirty="0" err="1" smtClean="0"/>
              <a:t>Beringia</a:t>
            </a:r>
            <a:r>
              <a:rPr lang="en-US" sz="1400" dirty="0" smtClean="0"/>
              <a:t>), that existed between 45,000-12,000 BCE (47,000-14,000 BP). Small isolated groups of hunter-gatherers migrated alongside herds of large herbivores far into Alaska. From 16,500-13,500 BCE (18,500-15,500 BP), ice-free corridors developed along the Pacific coast and valleys of North America.  This allowed animals, followed by humans, to migrate south into the interior. The people went on foot or used primitive boats along the coastline. The precise dates and routes of the peopling of the New World are subject to ongoing debate.</a:t>
            </a:r>
          </a:p>
          <a:p>
            <a:r>
              <a:rPr lang="en-US" sz="1400" dirty="0" smtClean="0"/>
              <a:t>Stone tools, particularly projectile points and scrapers, are the primary evidence of the earliest human activity in the Americas. Crafted </a:t>
            </a:r>
            <a:r>
              <a:rPr lang="en-US" sz="1400" dirty="0" err="1" smtClean="0"/>
              <a:t>lithic</a:t>
            </a:r>
            <a:r>
              <a:rPr lang="en-US" sz="1400" dirty="0" smtClean="0"/>
              <a:t> flaked tools are used by archaeologists and anthropologists to classify cultural periods. Scientific evidence links Indigenous Americans to Asian peoples, specifically eastern Siberian populations. Indigenous peoples of the Americas have been linked to Siberian populations by linguistic factors, the distribution of blood types, and in genetic composition as reflected by molecular data, such as DNA.</a:t>
            </a:r>
          </a:p>
          <a:p>
            <a:r>
              <a:rPr lang="en-US" sz="1400" dirty="0" smtClean="0"/>
              <a:t>Between 8000-7000 BCE (10,000-9,000 years BP) the climate stabilized, leading to a rise in population and </a:t>
            </a:r>
            <a:r>
              <a:rPr lang="en-US" sz="1400" dirty="0" err="1" smtClean="0"/>
              <a:t>lithic</a:t>
            </a:r>
            <a:r>
              <a:rPr lang="en-US" sz="1400" dirty="0" smtClean="0"/>
              <a:t> technology advances, resulting in more sedentary lifestyle.</a:t>
            </a:r>
          </a:p>
          <a:p>
            <a:r>
              <a:rPr lang="en-US" sz="1400" dirty="0" smtClean="0"/>
              <a:t>The specifics of Paleo-Indian migration to and throughout the Americas, including the exact dates and routes traveled, are subject to ongoing research and discussion. The traditional theory has been that these early migrants moved into the </a:t>
            </a:r>
            <a:r>
              <a:rPr lang="en-US" sz="1400" dirty="0" err="1" smtClean="0"/>
              <a:t>Beringia</a:t>
            </a:r>
            <a:r>
              <a:rPr lang="en-US" sz="1400" dirty="0" smtClean="0"/>
              <a:t> land bridge between eastern Siberia and present-day Alaska around 40,000 – 17,000 years ago, when sea levels were significantly lowered due to the Quaternary </a:t>
            </a:r>
            <a:r>
              <a:rPr lang="en-US" sz="1400" dirty="0" err="1" smtClean="0"/>
              <a:t>glaciation</a:t>
            </a:r>
            <a:r>
              <a:rPr lang="en-US" sz="1400" dirty="0" smtClean="0"/>
              <a:t>. These people are believed to have followed herds of now-extinct </a:t>
            </a:r>
            <a:r>
              <a:rPr lang="en-US" sz="1400" dirty="0" err="1" smtClean="0"/>
              <a:t>pleistocene</a:t>
            </a:r>
            <a:r>
              <a:rPr lang="en-US" sz="1400" dirty="0" smtClean="0"/>
              <a:t> </a:t>
            </a:r>
            <a:r>
              <a:rPr lang="en-US" sz="1400" dirty="0" err="1" smtClean="0"/>
              <a:t>megafauna</a:t>
            </a:r>
            <a:r>
              <a:rPr lang="en-US" sz="1400" dirty="0" smtClean="0"/>
              <a:t> along ice-free corridors that stretched between the </a:t>
            </a:r>
            <a:r>
              <a:rPr lang="en-US" sz="1400" dirty="0" err="1" smtClean="0"/>
              <a:t>Laurentide</a:t>
            </a:r>
            <a:r>
              <a:rPr lang="en-US" sz="1400" dirty="0" smtClean="0"/>
              <a:t> and Cordilleran ice sheets.</a:t>
            </a:r>
            <a:r>
              <a:rPr lang="en-US" sz="1400" baseline="30000" dirty="0" smtClean="0"/>
              <a:t> </a:t>
            </a:r>
            <a:r>
              <a:rPr lang="en-US" sz="1400" dirty="0" smtClean="0"/>
              <a:t> Another route proposed is that, either on foot or using primitive boats, they migrated down the Pacific coast to South America.</a:t>
            </a:r>
            <a:r>
              <a:rPr lang="en-US" sz="1400" baseline="30000" dirty="0" smtClean="0"/>
              <a:t> </a:t>
            </a:r>
            <a:r>
              <a:rPr lang="en-US" sz="1400" dirty="0" smtClean="0"/>
              <a:t> Evidence of the latter would since have been covered by a sea level rise of hundreds of meters following the last ice age.</a:t>
            </a:r>
          </a:p>
          <a:p>
            <a:r>
              <a:rPr lang="en-US" sz="1400" dirty="0" smtClean="0"/>
              <a:t>Archaeologists contend that </a:t>
            </a:r>
            <a:r>
              <a:rPr lang="en-US" sz="1400" dirty="0" err="1" smtClean="0"/>
              <a:t>Paleo</a:t>
            </a:r>
            <a:r>
              <a:rPr lang="en-US" sz="1400" dirty="0" smtClean="0"/>
              <a:t>-Indians migration out of </a:t>
            </a:r>
            <a:r>
              <a:rPr lang="en-US" sz="1400" dirty="0" err="1" smtClean="0"/>
              <a:t>Beringia</a:t>
            </a:r>
            <a:r>
              <a:rPr lang="en-US" sz="1400" dirty="0" smtClean="0"/>
              <a:t> (western Alaska), ranges from 40,000 to around 16,500 years ago.</a:t>
            </a:r>
            <a:r>
              <a:rPr lang="en-US" sz="1400" baseline="30000" dirty="0" smtClean="0"/>
              <a:t> </a:t>
            </a:r>
            <a:r>
              <a:rPr lang="en-US" sz="1400" dirty="0" smtClean="0"/>
              <a:t>This time range is a source of debate and promises to continue as such for years to come. The few agreements achieved to date are the origin from Central Asia, with widespread habitation of the Americas during the end of the </a:t>
            </a:r>
            <a:r>
              <a:rPr lang="en-US" sz="1400" u="sng" dirty="0" smtClean="0"/>
              <a:t>last glacial period</a:t>
            </a:r>
            <a:r>
              <a:rPr lang="en-US" sz="1400" dirty="0" smtClean="0"/>
              <a:t>, or more specifically what is known as the late glacial maximum, around 16,000–13,000 years before present.</a:t>
            </a:r>
            <a:r>
              <a:rPr lang="en-US" sz="1400" baseline="30000" dirty="0" smtClean="0"/>
              <a:t> </a:t>
            </a:r>
            <a:r>
              <a:rPr lang="en-US" sz="1400" dirty="0" smtClean="0"/>
              <a:t> However, alternative theories about the origins of </a:t>
            </a:r>
            <a:r>
              <a:rPr lang="en-US" sz="1400" dirty="0" err="1" smtClean="0"/>
              <a:t>Paleoindians</a:t>
            </a:r>
            <a:r>
              <a:rPr lang="en-US" sz="1400" dirty="0" smtClean="0"/>
              <a:t> exist, including migration from Europe.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17634"/>
          </a:xfrm>
          <a:prstGeom prst="rect">
            <a:avLst/>
          </a:prstGeom>
        </p:spPr>
        <p:txBody>
          <a:bodyPr wrap="square">
            <a:spAutoFit/>
          </a:bodyPr>
          <a:lstStyle/>
          <a:p>
            <a:r>
              <a:rPr lang="en-US" sz="1200" dirty="0" smtClean="0">
                <a:hlinkClick r:id="rId2"/>
              </a:rPr>
              <a:t>https://en.wikipedia.org/wiki/Paleo-Indians</a:t>
            </a:r>
            <a:endParaRPr lang="en-US" sz="1200" dirty="0" smtClean="0"/>
          </a:p>
          <a:p>
            <a:endParaRPr lang="en-US" sz="1200" dirty="0" smtClean="0"/>
          </a:p>
          <a:p>
            <a:r>
              <a:rPr lang="en-US" sz="1200" dirty="0" smtClean="0"/>
              <a:t>The Clovis culture, appearing around 11,500 BCE (13,500 BP), undoubtedly did not rely exclusively on </a:t>
            </a:r>
            <a:r>
              <a:rPr lang="en-US" sz="1200" dirty="0" err="1" smtClean="0"/>
              <a:t>megafauna</a:t>
            </a:r>
            <a:r>
              <a:rPr lang="en-US" sz="1200" dirty="0" smtClean="0"/>
              <a:t> for subsistence. Instead, they employed a mixed foraging strategy that included smaller terrestrial game, aquatic animals, and a variety of flora Paleo-Indian groups were efficient hunters and carried a variety of tools. These included highly efficient fluted style spear points, as well as </a:t>
            </a:r>
            <a:r>
              <a:rPr lang="en-US" sz="1200" dirty="0" err="1" smtClean="0"/>
              <a:t>microblades</a:t>
            </a:r>
            <a:r>
              <a:rPr lang="en-US" sz="1200" dirty="0" smtClean="0"/>
              <a:t> used for butchering and hide processing. Projectile points and </a:t>
            </a:r>
            <a:r>
              <a:rPr lang="en-US" sz="1200" dirty="0" err="1" smtClean="0"/>
              <a:t>hammerstones</a:t>
            </a:r>
            <a:r>
              <a:rPr lang="en-US" sz="1200" dirty="0" smtClean="0"/>
              <a:t> made from many sources are found traded or moved to new locations. Stone tools were traded and/or left behind from North Dakota and Northwest Territories, to Montana and Wyoming. Trade routes also have been found from the British Columbia Interior to the coast of California.</a:t>
            </a:r>
          </a:p>
          <a:p>
            <a:endParaRPr lang="en-US" sz="1200" dirty="0" smtClean="0"/>
          </a:p>
          <a:p>
            <a:r>
              <a:rPr lang="en-US" sz="1200" dirty="0" smtClean="0">
                <a:hlinkClick r:id="rId3"/>
              </a:rPr>
              <a:t>http://news.ku.dk/all_news/2012/2012.7/clovis_eske_science/</a:t>
            </a:r>
            <a:endParaRPr lang="en-US" sz="1200" dirty="0" smtClean="0"/>
          </a:p>
          <a:p>
            <a:endParaRPr lang="en-US" sz="1200" dirty="0" smtClean="0"/>
          </a:p>
          <a:p>
            <a:r>
              <a:rPr lang="en-US" sz="1200" dirty="0" smtClean="0"/>
              <a:t>The Clovis First Theory is put to rest at Paisley Caves</a:t>
            </a:r>
          </a:p>
          <a:p>
            <a:pPr fontAlgn="t"/>
            <a:r>
              <a:rPr lang="en-US" sz="1200" cap="all" dirty="0" smtClean="0"/>
              <a:t>DNA ANALYSIS</a:t>
            </a:r>
          </a:p>
          <a:p>
            <a:pPr fontAlgn="t"/>
            <a:r>
              <a:rPr lang="en-US" sz="1200" dirty="0" smtClean="0"/>
              <a:t> Who were the first humans to enter the North American continent? Were they humans who founded what is known as the Clovis culture over 13,000 years ago? Or did other, totally unrelated peoples precede the Clovis immigrants? This issue has been intensely, if not bitterly debated for decades. The Clovis culture has been seen as the cradle of North American indigenous culture. Now new international research shows that people of another culture and technology were present concurrently or even previous to those of Clovis. Scientists have added a new and dramatic chapter to the history of the peopling of the Americas striking a deadly blow to the “Clovis First” theory that has dominated pre-historic American archaeology for so long. The sensational results are published in the international journal Science.</a:t>
            </a:r>
          </a:p>
          <a:p>
            <a:r>
              <a:rPr lang="en-US" sz="1200" dirty="0" smtClean="0"/>
              <a:t>The evidence for a pre-13,000 year old, non-Clovis culture in North America includes obsidian and </a:t>
            </a:r>
            <a:r>
              <a:rPr lang="en-US" sz="1200" dirty="0" err="1" smtClean="0"/>
              <a:t>chert</a:t>
            </a:r>
            <a:r>
              <a:rPr lang="en-US" sz="1200" dirty="0" smtClean="0"/>
              <a:t> artifacts known as Western Stemmed projectile points, and DNA-profiling of dried human excrement — more accurately known as coprolites. Both obsidian projectile points and coprolites were excavated from sediments in the Paisley Caves.</a:t>
            </a:r>
          </a:p>
          <a:p>
            <a:r>
              <a:rPr lang="en-US" sz="1200" dirty="0" smtClean="0"/>
              <a:t>Previous investigations found that human coprolites in the caves predated the Clovis culture by over 1,000 years; however, critics questioned the interpretations by saying that the cave strata had not been sufficiently examined and that no Clovis-age stone tools had been found with the coprolites.</a:t>
            </a:r>
          </a:p>
          <a:p>
            <a:r>
              <a:rPr lang="en-US" sz="1200" dirty="0" smtClean="0"/>
              <a:t>Critics also questioned whether or not younger DNA could have been washed down through the cave’s sediments, thereby contaminating non-human coprolites with more recent human DNA. If true, evidence for pre-Clovis human presence would have been bogus.</a:t>
            </a:r>
          </a:p>
          <a:p>
            <a:r>
              <a:rPr lang="en-US" sz="1200" dirty="0" smtClean="0"/>
              <a:t>The new study refutes every one of the critics’ arguments and uses overwhelming archaeological, </a:t>
            </a:r>
            <a:r>
              <a:rPr lang="en-US" sz="1200" dirty="0" err="1" smtClean="0"/>
              <a:t>stratigraphic</a:t>
            </a:r>
            <a:r>
              <a:rPr lang="en-US" sz="1200" dirty="0" smtClean="0"/>
              <a:t>, DNA and radiocarbon evidence to conclusively state that humans — and ones totally unrelated to Clovis peoples — were present at Paisley Caves over a millennium before Clovis.</a:t>
            </a:r>
          </a:p>
          <a:p>
            <a:r>
              <a:rPr lang="en-US" sz="1200" dirty="0" smtClean="0"/>
              <a:t>The new results severely contrast with the “Clovis First” theory for early peopling of the Americas. The Clovis First hypothesis states that no humans existed in the Americas prior to Clovis, which dates from 13,000 years ago, and that the distinct Clovis </a:t>
            </a:r>
            <a:r>
              <a:rPr lang="en-US" sz="1200" dirty="0" err="1" smtClean="0"/>
              <a:t>lithic</a:t>
            </a:r>
            <a:r>
              <a:rPr lang="en-US" sz="1200" dirty="0" smtClean="0"/>
              <a:t> technology is the mother technology of all other stone artifact types later occurring in the New World.</a:t>
            </a:r>
          </a:p>
          <a:p>
            <a:r>
              <a:rPr lang="en-US" sz="1200" dirty="0" smtClean="0"/>
              <a:t>This theory has been predominant since the first evidence of human presence in America was found in 1932 at the Clovis type locality in </a:t>
            </a:r>
            <a:r>
              <a:rPr lang="en-US" sz="1200" dirty="0" err="1" smtClean="0"/>
              <a:t>Blackwater</a:t>
            </a:r>
            <a:r>
              <a:rPr lang="en-US" sz="1200" dirty="0" smtClean="0"/>
              <a:t> Draw, just outside the village of Clovis in New Mexico. But now this praised and respected foundation of American prehistory has been overthrown.</a:t>
            </a:r>
          </a:p>
          <a:p>
            <a:r>
              <a:rPr lang="en-US" sz="1200" dirty="0" smtClean="0"/>
              <a:t>"One of the central questions has been whether the technological evolution of hunting tools such as dart and spearheads can be attributed solely to the Clovis culture and the knowledge that these people brought from the old world. During our excavations in the Paisley Caves we’ve found a completely different type of dart points. But these new points are of a completely different construction from those found in the Clovis culture. As our radiocarbon dating shows, the new finds are as old, or possibly older than the Clovis finds, this proves that the Clovis culture cannot have been the 'Mother technology' for all other technologies in America. Our results show, that America was colonized by multiple cultures at the same time. And some perhaps even earlier than Clovis."</a:t>
            </a:r>
          </a:p>
          <a:p>
            <a:pPr fontAlgn="t"/>
            <a:endParaRPr lang="en-US" sz="1200" dirty="0" smtClean="0"/>
          </a:p>
          <a:p>
            <a:endParaRPr lang="en-US" sz="12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http://3.bp.blogspot.com/--PyQuqXDDRs/TzOo-LGPShI/AAAAAAAAM5o/B-6YBIKvSZ4/s1600/A_Map_of_Archaic_Cultures.jpg"/>
          <p:cNvPicPr>
            <a:picLocks noChangeAspect="1" noChangeArrowheads="1"/>
          </p:cNvPicPr>
          <p:nvPr/>
        </p:nvPicPr>
        <p:blipFill>
          <a:blip r:embed="rId2" cstate="print"/>
          <a:srcRect/>
          <a:stretch>
            <a:fillRect/>
          </a:stretch>
        </p:blipFill>
        <p:spPr bwMode="auto">
          <a:xfrm>
            <a:off x="1905000" y="-16992"/>
            <a:ext cx="5105692" cy="6874992"/>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grpSp>
        <p:nvGrpSpPr>
          <p:cNvPr id="9" name="Group 8"/>
          <p:cNvGrpSpPr/>
          <p:nvPr/>
        </p:nvGrpSpPr>
        <p:grpSpPr>
          <a:xfrm>
            <a:off x="0" y="979487"/>
            <a:ext cx="9189719" cy="5954713"/>
            <a:chOff x="0" y="1131887"/>
            <a:chExt cx="9189719" cy="5954713"/>
          </a:xfrm>
        </p:grpSpPr>
        <p:sp>
          <p:nvSpPr>
            <p:cNvPr id="10" name="Rectangle 9"/>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l="832"/>
            <a:stretch>
              <a:fillRect/>
            </a:stretch>
          </p:blipFill>
          <p:spPr bwMode="auto">
            <a:xfrm>
              <a:off x="0" y="1131887"/>
              <a:ext cx="9082088" cy="5878513"/>
            </a:xfrm>
            <a:prstGeom prst="rect">
              <a:avLst/>
            </a:prstGeom>
            <a:noFill/>
            <a:ln w="9525">
              <a:noFill/>
              <a:miter lim="800000"/>
              <a:headEnd/>
              <a:tailEnd/>
            </a:ln>
            <a:effectLst/>
          </p:spPr>
        </p:pic>
      </p:grpSp>
      <p:pic>
        <p:nvPicPr>
          <p:cNvPr id="28676" name="Picture 4" descr="http://www.freeworldmaps.net/united-states/us-mountain-ranges-map.jpg"/>
          <p:cNvPicPr>
            <a:picLocks noChangeAspect="1" noChangeArrowheads="1"/>
          </p:cNvPicPr>
          <p:nvPr/>
        </p:nvPicPr>
        <p:blipFill>
          <a:blip r:embed="rId4" cstate="print"/>
          <a:srcRect l="3270" t="2632" r="1935" b="2016"/>
          <a:stretch>
            <a:fillRect/>
          </a:stretch>
        </p:blipFill>
        <p:spPr bwMode="auto">
          <a:xfrm>
            <a:off x="0" y="1195551"/>
            <a:ext cx="9142044" cy="5857749"/>
          </a:xfrm>
          <a:prstGeom prst="rect">
            <a:avLst/>
          </a:prstGeom>
          <a:noFill/>
        </p:spPr>
      </p:pic>
      <p:sp>
        <p:nvSpPr>
          <p:cNvPr id="6" name="TextBox 3"/>
          <p:cNvSpPr txBox="1">
            <a:spLocks noChangeArrowheads="1"/>
          </p:cNvSpPr>
          <p:nvPr/>
        </p:nvSpPr>
        <p:spPr bwMode="auto">
          <a:xfrm>
            <a:off x="0" y="0"/>
            <a:ext cx="9144000" cy="707886"/>
          </a:xfrm>
          <a:prstGeom prst="rect">
            <a:avLst/>
          </a:prstGeom>
          <a:solidFill>
            <a:srgbClr val="9EACC2"/>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6" name="TextBox 1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17" name="TextBox 1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nvGrpSpPr>
          <p:cNvPr id="23" name="Group 22"/>
          <p:cNvGrpSpPr/>
          <p:nvPr/>
        </p:nvGrpSpPr>
        <p:grpSpPr>
          <a:xfrm>
            <a:off x="5919107" y="1183661"/>
            <a:ext cx="2963636" cy="4163946"/>
            <a:chOff x="5919107" y="1183661"/>
            <a:chExt cx="2963636" cy="4163946"/>
          </a:xfrm>
        </p:grpSpPr>
        <p:sp>
          <p:nvSpPr>
            <p:cNvPr id="19" name="Freeform 18"/>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cstate="print">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grpSp>
      <p:grpSp>
        <p:nvGrpSpPr>
          <p:cNvPr id="25" name="Group 24"/>
          <p:cNvGrpSpPr/>
          <p:nvPr/>
        </p:nvGrpSpPr>
        <p:grpSpPr>
          <a:xfrm>
            <a:off x="3233057" y="1679121"/>
            <a:ext cx="3755571" cy="3140528"/>
            <a:chOff x="3233057" y="1679121"/>
            <a:chExt cx="3755571" cy="3140528"/>
          </a:xfrm>
        </p:grpSpPr>
        <p:sp>
          <p:nvSpPr>
            <p:cNvPr id="24" name="Freeform 23"/>
            <p:cNvSpPr/>
            <p:nvPr/>
          </p:nvSpPr>
          <p:spPr>
            <a:xfrm>
              <a:off x="3233057" y="1679121"/>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356507 w 3752849"/>
                <a:gd name="connsiteY0" fmla="*/ 114300 h 3584121"/>
                <a:gd name="connsiteX1" fmla="*/ 1695450 w 3752849"/>
                <a:gd name="connsiteY1" fmla="*/ 146957 h 3584121"/>
                <a:gd name="connsiteX2" fmla="*/ 2185307 w 3752849"/>
                <a:gd name="connsiteY2" fmla="*/ 702128 h 3584121"/>
                <a:gd name="connsiteX3" fmla="*/ 3502478 w 3752849"/>
                <a:gd name="connsiteY3" fmla="*/ 1061357 h 3584121"/>
                <a:gd name="connsiteX4" fmla="*/ 3687535 w 3752849"/>
                <a:gd name="connsiteY4" fmla="*/ 1877785 h 3584121"/>
                <a:gd name="connsiteX5" fmla="*/ 3426278 w 3752849"/>
                <a:gd name="connsiteY5" fmla="*/ 2530928 h 3584121"/>
                <a:gd name="connsiteX6" fmla="*/ 2756807 w 3752849"/>
                <a:gd name="connsiteY6" fmla="*/ 3135085 h 3584121"/>
                <a:gd name="connsiteX7" fmla="*/ 389164 w 3752849"/>
                <a:gd name="connsiteY7" fmla="*/ 3477985 h 3584121"/>
                <a:gd name="connsiteX8" fmla="*/ 421821 w 3752849"/>
                <a:gd name="connsiteY8" fmla="*/ 2498271 h 3584121"/>
                <a:gd name="connsiteX9" fmla="*/ 209550 w 3752849"/>
                <a:gd name="connsiteY9" fmla="*/ 1469571 h 3584121"/>
                <a:gd name="connsiteX10" fmla="*/ 127907 w 3752849"/>
                <a:gd name="connsiteY10" fmla="*/ 832757 h 3584121"/>
                <a:gd name="connsiteX11" fmla="*/ 356507 w 3752849"/>
                <a:gd name="connsiteY11" fmla="*/ 114300 h 3584121"/>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6"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19456075">
              <a:off x="3607368" y="2709151"/>
              <a:ext cx="2275023" cy="942945"/>
            </a:xfrm>
            <a:prstGeom prst="rect">
              <a:avLst/>
            </a:prstGeom>
            <a:noFill/>
          </p:spPr>
          <p:txBody>
            <a:bodyPr wrap="none" rtlCol="0">
              <a:prstTxWarp prst="textArchDown">
                <a:avLst/>
              </a:prstTxWarp>
              <a:spAutoFit/>
            </a:bodyPr>
            <a:lstStyle/>
            <a:p>
              <a:r>
                <a:rPr lang="en-US" sz="3200" dirty="0" smtClean="0">
                  <a:solidFill>
                    <a:schemeClr val="bg1"/>
                  </a:solidFill>
                  <a:effectLst>
                    <a:outerShdw dist="50800" dir="5400000" algn="ctr" rotWithShape="0">
                      <a:schemeClr val="tx1"/>
                    </a:outerShdw>
                  </a:effectLst>
                </a:rPr>
                <a:t>Great   Plains</a:t>
              </a:r>
              <a:endParaRPr lang="en-US" sz="3200" dirty="0">
                <a:solidFill>
                  <a:schemeClr val="bg1"/>
                </a:solidFill>
                <a:effectLst>
                  <a:outerShdw dist="50800" dir="5400000" algn="ctr" rotWithShape="0">
                    <a:schemeClr val="tx1"/>
                  </a:outerShdw>
                </a:effectLst>
              </a:endParaRPr>
            </a:p>
          </p:txBody>
        </p:sp>
      </p:grpSp>
      <p:grpSp>
        <p:nvGrpSpPr>
          <p:cNvPr id="27" name="Group 26"/>
          <p:cNvGrpSpPr/>
          <p:nvPr/>
        </p:nvGrpSpPr>
        <p:grpSpPr>
          <a:xfrm>
            <a:off x="1447801" y="1172935"/>
            <a:ext cx="2098948" cy="4384221"/>
            <a:chOff x="1469572" y="1172935"/>
            <a:chExt cx="2098948" cy="4384221"/>
          </a:xfrm>
        </p:grpSpPr>
        <p:sp>
          <p:nvSpPr>
            <p:cNvPr id="26" name="Freeform 25"/>
            <p:cNvSpPr/>
            <p:nvPr/>
          </p:nvSpPr>
          <p:spPr>
            <a:xfrm>
              <a:off x="146957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5" cstate="print">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4723207">
              <a:off x="51546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grpSp>
      <p:grpSp>
        <p:nvGrpSpPr>
          <p:cNvPr id="30" name="Group 29"/>
          <p:cNvGrpSpPr/>
          <p:nvPr/>
        </p:nvGrpSpPr>
        <p:grpSpPr>
          <a:xfrm>
            <a:off x="427264" y="1696522"/>
            <a:ext cx="1836964" cy="2693142"/>
            <a:chOff x="427264" y="1696522"/>
            <a:chExt cx="1836964" cy="2693142"/>
          </a:xfrm>
        </p:grpSpPr>
        <p:sp>
          <p:nvSpPr>
            <p:cNvPr id="29" name="Freeform 28"/>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a:blip r:embed="rId7" cstate="print">
                <a:alphaModFix amt="65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2853959">
              <a:off x="573579" y="2475545"/>
              <a:ext cx="2275023" cy="716977"/>
            </a:xfrm>
            <a:prstGeom prst="rect">
              <a:avLst/>
            </a:prstGeom>
            <a:noFill/>
          </p:spPr>
          <p:txBody>
            <a:bodyPr wrap="none" rtlCol="0">
              <a:prstTxWarp prst="textArchDown">
                <a:avLst/>
              </a:prstTxWarp>
              <a:spAutoFit/>
            </a:bodyPr>
            <a:lstStyle/>
            <a:p>
              <a:pPr algn="ctr"/>
              <a:r>
                <a:rPr lang="en-US" sz="3200" dirty="0" smtClean="0">
                  <a:solidFill>
                    <a:schemeClr val="bg1"/>
                  </a:solidFill>
                  <a:effectLst>
                    <a:outerShdw dist="50800" dir="5400000" algn="ctr" rotWithShape="0">
                      <a:schemeClr val="tx1"/>
                    </a:outerShdw>
                  </a:effectLst>
                </a:rPr>
                <a:t>Columbia</a:t>
              </a:r>
            </a:p>
            <a:p>
              <a:pPr algn="ctr"/>
              <a:r>
                <a:rPr lang="en-US" sz="3200" dirty="0" smtClean="0">
                  <a:solidFill>
                    <a:schemeClr val="bg1"/>
                  </a:solidFill>
                  <a:effectLst>
                    <a:outerShdw dist="50800" dir="5400000" algn="ctr" rotWithShape="0">
                      <a:schemeClr val="tx1"/>
                    </a:outerShdw>
                  </a:effectLst>
                </a:rPr>
                <a:t> Plateau</a:t>
              </a:r>
              <a:endParaRPr lang="en-US" sz="3200" dirty="0">
                <a:solidFill>
                  <a:schemeClr val="bg1"/>
                </a:solidFill>
                <a:effectLst>
                  <a:outerShdw dist="50800" dir="5400000" algn="ctr" rotWithShape="0">
                    <a:schemeClr val="tx1"/>
                  </a:outerShdw>
                </a:effectLst>
              </a:endParaRPr>
            </a:p>
          </p:txBody>
        </p:sp>
      </p:grpSp>
      <p:grpSp>
        <p:nvGrpSpPr>
          <p:cNvPr id="36" name="Group 35"/>
          <p:cNvGrpSpPr/>
          <p:nvPr/>
        </p:nvGrpSpPr>
        <p:grpSpPr>
          <a:xfrm>
            <a:off x="381000" y="1815662"/>
            <a:ext cx="7654221" cy="2603938"/>
            <a:chOff x="381000" y="1859883"/>
            <a:chExt cx="7654221" cy="2603938"/>
          </a:xfrm>
        </p:grpSpPr>
        <p:sp>
          <p:nvSpPr>
            <p:cNvPr id="8" name="Freeform 7"/>
            <p:cNvSpPr/>
            <p:nvPr/>
          </p:nvSpPr>
          <p:spPr>
            <a:xfrm>
              <a:off x="5896178" y="3117273"/>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Freeform 33"/>
            <p:cNvSpPr/>
            <p:nvPr/>
          </p:nvSpPr>
          <p:spPr>
            <a:xfrm>
              <a:off x="381000" y="1873021"/>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Freeform 34"/>
            <p:cNvSpPr/>
            <p:nvPr/>
          </p:nvSpPr>
          <p:spPr>
            <a:xfrm>
              <a:off x="1466194" y="1859883"/>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 presetClass="exit" presetSubtype="0" fill="hold" nodeType="withEffect">
                                  <p:stCondLst>
                                    <p:cond delay="50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right)">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8676"/>
                                        </p:tgtEl>
                                        <p:attrNameLst>
                                          <p:attrName>style.visibility</p:attrName>
                                        </p:attrNameLst>
                                      </p:cBhvr>
                                      <p:to>
                                        <p:strVal val="visible"/>
                                      </p:to>
                                    </p:set>
                                    <p:animEffect transition="in" filter="fade">
                                      <p:cBhvr>
                                        <p:cTn id="25" dur="1000"/>
                                        <p:tgtEl>
                                          <p:spTgt spid="286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2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dissolve">
                                      <p:cBhvr>
                                        <p:cTn id="53" dur="20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5"/>
                                        </p:tgtEl>
                                      </p:cBhvr>
                                    </p:animEffect>
                                    <p:set>
                                      <p:cBhvr>
                                        <p:cTn id="61" dur="1" fill="hold">
                                          <p:stCondLst>
                                            <p:cond delay="9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30"/>
                                        </p:tgtEl>
                                      </p:cBhvr>
                                    </p:animEffect>
                                    <p:set>
                                      <p:cBhvr>
                                        <p:cTn id="64" dur="1" fill="hold">
                                          <p:stCondLst>
                                            <p:cond delay="999"/>
                                          </p:stCondLst>
                                        </p:cTn>
                                        <p:tgtEl>
                                          <p:spTgt spid="3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7"/>
                                        </p:tgtEl>
                                      </p:cBhvr>
                                    </p:animEffect>
                                    <p:set>
                                      <p:cBhvr>
                                        <p:cTn id="67"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kinja-img.com/gawker-media/image/upload/19fldudzmrw9vjpg.jpg"/>
          <p:cNvPicPr>
            <a:picLocks noChangeAspect="1" noChangeArrowheads="1"/>
          </p:cNvPicPr>
          <p:nvPr/>
        </p:nvPicPr>
        <p:blipFill>
          <a:blip r:embed="rId2" cstate="print"/>
          <a:srcRect/>
          <a:stretch>
            <a:fillRect/>
          </a:stretch>
        </p:blipFill>
        <p:spPr bwMode="auto">
          <a:xfrm>
            <a:off x="0" y="1416101"/>
            <a:ext cx="9144000" cy="5441899"/>
          </a:xfrm>
          <a:prstGeom prst="rect">
            <a:avLst/>
          </a:prstGeom>
          <a:noFill/>
        </p:spPr>
      </p:pic>
      <p:sp>
        <p:nvSpPr>
          <p:cNvPr id="4" name="TextBox 3"/>
          <p:cNvSpPr txBox="1">
            <a:spLocks noChangeArrowheads="1"/>
          </p:cNvSpPr>
          <p:nvPr/>
        </p:nvSpPr>
        <p:spPr bwMode="auto">
          <a:xfrm>
            <a:off x="0" y="685800"/>
            <a:ext cx="9144000" cy="6247864"/>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HUNTER-GATHERERS</a:t>
            </a: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stone tool users</a:t>
            </a:r>
          </a:p>
          <a:p>
            <a:pPr>
              <a:defRPr/>
            </a:pPr>
            <a:r>
              <a:rPr lang="en-US" sz="4000" b="1" dirty="0" smtClean="0">
                <a:effectLst>
                  <a:outerShdw dist="50800" dir="5400000" algn="ctr" rotWithShape="0">
                    <a:schemeClr val="bg1"/>
                  </a:outerShdw>
                </a:effectLst>
                <a:latin typeface="Calibri" pitchFamily="34" charset="0"/>
              </a:rPr>
              <a:t>    - spear points</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microblades</a:t>
            </a:r>
            <a:endParaRPr lang="en-US" sz="4000" b="1" dirty="0" smtClean="0">
              <a:effectLst>
                <a:outerShdw dist="50800" dir="5400000" algn="ctr" rotWithShape="0">
                  <a:schemeClr val="bg1"/>
                </a:outerShdw>
              </a:effectLst>
              <a:latin typeface="Calibri" pitchFamily="34" charset="0"/>
            </a:endParaRP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hammerstones</a:t>
            </a:r>
            <a:endParaRPr lang="en-US" sz="4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foraging strategy:</a:t>
            </a:r>
          </a:p>
          <a:p>
            <a:pPr lvl="1">
              <a:buFontTx/>
              <a:buChar char="-"/>
              <a:defRPr/>
            </a:pPr>
            <a:r>
              <a:rPr lang="en-US" sz="4000" b="1" dirty="0" smtClean="0">
                <a:effectLst>
                  <a:outerShdw dist="50800" dir="5400000" algn="ctr" rotWithShape="0">
                    <a:schemeClr val="bg1"/>
                  </a:outerShdw>
                </a:effectLst>
                <a:latin typeface="Calibri" pitchFamily="34" charset="0"/>
              </a:rPr>
              <a:t> mammoth</a:t>
            </a:r>
          </a:p>
          <a:p>
            <a:pPr lvl="1">
              <a:buFontTx/>
              <a:buChar char="-"/>
              <a:defRPr/>
            </a:pPr>
            <a:r>
              <a:rPr lang="en-US" sz="4000" b="1" dirty="0" smtClean="0">
                <a:effectLst>
                  <a:outerShdw dist="50800" dir="5400000" algn="ctr" rotWithShape="0">
                    <a:schemeClr val="bg1"/>
                  </a:outerShdw>
                </a:effectLst>
                <a:latin typeface="Calibri" pitchFamily="34" charset="0"/>
              </a:rPr>
              <a:t> </a:t>
            </a:r>
            <a:r>
              <a:rPr lang="en-US" sz="4000" b="1" dirty="0" err="1" smtClean="0">
                <a:effectLst>
                  <a:outerShdw dist="50800" dir="5400000" algn="ctr" rotWithShape="0">
                    <a:schemeClr val="bg1"/>
                  </a:outerShdw>
                </a:effectLst>
                <a:latin typeface="Calibri" pitchFamily="34" charset="0"/>
              </a:rPr>
              <a:t>mastadon</a:t>
            </a:r>
            <a:endParaRPr lang="en-US" sz="4000" b="1" dirty="0" smtClean="0">
              <a:effectLst>
                <a:outerShdw dist="50800" dir="5400000" algn="ctr" rotWithShape="0">
                  <a:schemeClr val="bg1"/>
                </a:outerShdw>
              </a:effectLst>
              <a:latin typeface="Calibri" pitchFamily="34" charset="0"/>
            </a:endParaRPr>
          </a:p>
          <a:p>
            <a:pPr lvl="1">
              <a:buFontTx/>
              <a:buChar char="-"/>
              <a:defRPr/>
            </a:pPr>
            <a:r>
              <a:rPr lang="en-US" sz="4000" b="1" dirty="0" smtClean="0">
                <a:effectLst>
                  <a:outerShdw dist="50800" dir="5400000" algn="ctr" rotWithShape="0">
                    <a:schemeClr val="bg1"/>
                  </a:outerShdw>
                </a:effectLst>
                <a:latin typeface="Calibri" pitchFamily="34" charset="0"/>
              </a:rPr>
              <a:t> smaller animals</a:t>
            </a:r>
          </a:p>
          <a:p>
            <a:pPr lvl="1">
              <a:buFontTx/>
              <a:buChar char="-"/>
              <a:defRPr/>
            </a:pPr>
            <a:r>
              <a:rPr lang="en-US" sz="4000" b="1" dirty="0" smtClean="0">
                <a:effectLst>
                  <a:outerShdw dist="50800" dir="5400000" algn="ctr" rotWithShape="0">
                    <a:schemeClr val="bg1"/>
                  </a:outerShdw>
                </a:effectLst>
                <a:latin typeface="Calibri" pitchFamily="34" charset="0"/>
              </a:rPr>
              <a:t> some flora</a:t>
            </a:r>
          </a:p>
        </p:txBody>
      </p:sp>
      <p:pic>
        <p:nvPicPr>
          <p:cNvPr id="11" name="Picture 2" descr="Archaic camp. Courtesy of the Bureau of Land Management, Anasazi Heritage Center, based on original artwork by Theresa Breznau, Living Earth Studios."/>
          <p:cNvPicPr>
            <a:picLocks noChangeAspect="1" noChangeArrowheads="1"/>
          </p:cNvPicPr>
          <p:nvPr/>
        </p:nvPicPr>
        <p:blipFill>
          <a:blip r:embed="rId3" cstate="print"/>
          <a:srcRect l="6308" t="298" r="15891"/>
          <a:stretch>
            <a:fillRect/>
          </a:stretch>
        </p:blipFill>
        <p:spPr bwMode="auto">
          <a:xfrm>
            <a:off x="0" y="1338650"/>
            <a:ext cx="9144000" cy="5519352"/>
          </a:xfrm>
          <a:prstGeom prst="rect">
            <a:avLst/>
          </a:prstGeom>
          <a:noFill/>
        </p:spPr>
      </p:pic>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0722" name="AutoShape 2" descr="Archaic camp. Courtesy of the Bureau of Land Management, Anasazi Heritage Center, based on original artwork by Theresa Breznau, Living Earth Studi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7" name="TextBox 3"/>
          <p:cNvSpPr txBox="1">
            <a:spLocks noChangeArrowheads="1"/>
          </p:cNvSpPr>
          <p:nvPr/>
        </p:nvSpPr>
        <p:spPr bwMode="auto">
          <a:xfrm>
            <a:off x="0" y="5534561"/>
            <a:ext cx="9144000" cy="1323439"/>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glaciers melt . . . . temperatures rise . . . .  </a:t>
            </a:r>
          </a:p>
          <a:p>
            <a:pPr algn="ctr">
              <a:defRPr/>
            </a:pPr>
            <a:r>
              <a:rPr lang="en-US" sz="4000" b="1" dirty="0" smtClean="0">
                <a:solidFill>
                  <a:srgbClr val="FF0000"/>
                </a:solidFill>
                <a:effectLst>
                  <a:outerShdw dist="50800" dir="5400000" algn="ctr" rotWithShape="0">
                    <a:schemeClr val="tx1"/>
                  </a:outerShdw>
                </a:effectLst>
                <a:latin typeface="Calibri" pitchFamily="34" charset="0"/>
              </a:rPr>
              <a:t>large animals become extinct</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3" name="TextBox 12"/>
          <p:cNvSpPr txBox="1"/>
          <p:nvPr/>
        </p:nvSpPr>
        <p:spPr>
          <a:xfrm>
            <a:off x="1371600" y="609600"/>
            <a:ext cx="5932009"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About 10,000 years ago . . .</a:t>
            </a:r>
            <a:endParaRPr lang="en-US" sz="4000" b="1" dirty="0">
              <a:solidFill>
                <a:srgbClr val="FF0000"/>
              </a:solidFill>
              <a:effectLst>
                <a:outerShdw dist="50800" dir="5400000" algn="ctr" rotWithShape="0">
                  <a:schemeClr val="tx1"/>
                </a:outerShdw>
              </a:effectLst>
            </a:endParaRPr>
          </a:p>
        </p:txBody>
      </p:sp>
      <p:sp useBgFill="1">
        <p:nvSpPr>
          <p:cNvPr id="14" name="TextBox 1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p:txBody>
      </p:sp>
      <p:pic>
        <p:nvPicPr>
          <p:cNvPr id="30725"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1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Archaic Period</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xEl>
                                              <p:pRg st="0" end="0"/>
                                            </p:txEl>
                                          </p:spTgt>
                                        </p:tgtEl>
                                      </p:cBhvr>
                                    </p:animEffect>
                                    <p:set>
                                      <p:cBhvr>
                                        <p:cTn id="7" dur="1" fill="hold">
                                          <p:stCondLst>
                                            <p:cond delay="9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xEl>
                                              <p:pRg st="1" end="1"/>
                                            </p:txEl>
                                          </p:spTgt>
                                        </p:tgtEl>
                                      </p:cBhvr>
                                    </p:animEffect>
                                    <p:set>
                                      <p:cBhvr>
                                        <p:cTn id="10" dur="1" fill="hold">
                                          <p:stCondLst>
                                            <p:cond delay="999"/>
                                          </p:stCondLst>
                                        </p:cTn>
                                        <p:tgtEl>
                                          <p:spTgt spid="4">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
                                            <p:txEl>
                                              <p:pRg st="2" end="2"/>
                                            </p:txEl>
                                          </p:spTgt>
                                        </p:tgtEl>
                                      </p:cBhvr>
                                    </p:animEffect>
                                    <p:set>
                                      <p:cBhvr>
                                        <p:cTn id="13" dur="1" fill="hold">
                                          <p:stCondLst>
                                            <p:cond delay="999"/>
                                          </p:stCondLst>
                                        </p:cTn>
                                        <p:tgtEl>
                                          <p:spTgt spid="4">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xEl>
                                              <p:pRg st="4" end="4"/>
                                            </p:txEl>
                                          </p:spTgt>
                                        </p:tgtEl>
                                      </p:cBhvr>
                                    </p:animEffect>
                                    <p:set>
                                      <p:cBhvr>
                                        <p:cTn id="19" dur="1" fill="hold">
                                          <p:stCondLst>
                                            <p:cond delay="999"/>
                                          </p:stCondLst>
                                        </p:cTn>
                                        <p:tgtEl>
                                          <p:spTgt spid="4">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xEl>
                                              <p:pRg st="5" end="5"/>
                                            </p:txEl>
                                          </p:spTgt>
                                        </p:tgtEl>
                                      </p:cBhvr>
                                    </p:animEffect>
                                    <p:set>
                                      <p:cBhvr>
                                        <p:cTn id="22" dur="1" fill="hold">
                                          <p:stCondLst>
                                            <p:cond delay="999"/>
                                          </p:stCondLst>
                                        </p:cTn>
                                        <p:tgtEl>
                                          <p:spTgt spid="4">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xEl>
                                              <p:pRg st="6" end="6"/>
                                            </p:txEl>
                                          </p:spTgt>
                                        </p:tgtEl>
                                      </p:cBhvr>
                                    </p:animEffect>
                                    <p:set>
                                      <p:cBhvr>
                                        <p:cTn id="25" dur="1" fill="hold">
                                          <p:stCondLst>
                                            <p:cond delay="999"/>
                                          </p:stCondLst>
                                        </p:cTn>
                                        <p:tgtEl>
                                          <p:spTgt spid="4">
                                            <p:txEl>
                                              <p:pRg st="6" end="6"/>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
                                            <p:txEl>
                                              <p:pRg st="7" end="7"/>
                                            </p:txEl>
                                          </p:spTgt>
                                        </p:tgtEl>
                                      </p:cBhvr>
                                    </p:animEffect>
                                    <p:set>
                                      <p:cBhvr>
                                        <p:cTn id="28" dur="1" fill="hold">
                                          <p:stCondLst>
                                            <p:cond delay="999"/>
                                          </p:stCondLst>
                                        </p:cTn>
                                        <p:tgtEl>
                                          <p:spTgt spid="4">
                                            <p:txEl>
                                              <p:pRg st="7" end="7"/>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xEl>
                                              <p:pRg st="8" end="8"/>
                                            </p:txEl>
                                          </p:spTgt>
                                        </p:tgtEl>
                                      </p:cBhvr>
                                    </p:animEffect>
                                    <p:set>
                                      <p:cBhvr>
                                        <p:cTn id="31" dur="1" fill="hold">
                                          <p:stCondLst>
                                            <p:cond delay="999"/>
                                          </p:stCondLst>
                                        </p:cTn>
                                        <p:tgtEl>
                                          <p:spTgt spid="4">
                                            <p:txEl>
                                              <p:pRg st="8" end="8"/>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
                                            <p:txEl>
                                              <p:pRg st="9" end="9"/>
                                            </p:txEl>
                                          </p:spTgt>
                                        </p:tgtEl>
                                      </p:cBhvr>
                                    </p:animEffect>
                                    <p:set>
                                      <p:cBhvr>
                                        <p:cTn id="34" dur="1" fill="hold">
                                          <p:stCondLst>
                                            <p:cond delay="999"/>
                                          </p:stCondLst>
                                        </p:cTn>
                                        <p:tgtEl>
                                          <p:spTgt spid="4">
                                            <p:txEl>
                                              <p:pRg st="9" end="9"/>
                                            </p:txEl>
                                          </p:spTgt>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bg/>
                                          </p:spTgt>
                                        </p:tgtEl>
                                        <p:attrNameLst>
                                          <p:attrName>style.visibility</p:attrName>
                                        </p:attrNameLst>
                                      </p:cBhvr>
                                      <p:to>
                                        <p:strVal val="visible"/>
                                      </p:to>
                                    </p:set>
                                    <p:animEffect transition="in" filter="fade">
                                      <p:cBhvr>
                                        <p:cTn id="43" dur="1000"/>
                                        <p:tgtEl>
                                          <p:spTgt spid="7">
                                            <p:bg/>
                                          </p:spTgt>
                                        </p:tgtEl>
                                      </p:cBhvr>
                                    </p:animEffect>
                                  </p:childTnLst>
                                </p:cTn>
                              </p:par>
                              <p:par>
                                <p:cTn id="44" presetID="22" presetClass="entr" presetSubtype="8" fill="hold" nodeType="withEffect">
                                  <p:stCondLst>
                                    <p:cond delay="50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2000"/>
                                        <p:tgtEl>
                                          <p:spTgt spid="7">
                                            <p:txEl>
                                              <p:pRg st="0" end="0"/>
                                            </p:txEl>
                                          </p:spTgt>
                                        </p:tgtEl>
                                      </p:cBhvr>
                                    </p:animEffect>
                                  </p:childTnLst>
                                </p:cTn>
                              </p:par>
                            </p:childTnLst>
                          </p:cTn>
                        </p:par>
                        <p:par>
                          <p:cTn id="47" fill="hold">
                            <p:stCondLst>
                              <p:cond delay="2500"/>
                            </p:stCondLst>
                            <p:childTnLst>
                              <p:par>
                                <p:cTn id="48" presetID="22" presetClass="entr" presetSubtype="8" fill="hold" nodeType="after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wipe(left)">
                                      <p:cBhvr>
                                        <p:cTn id="50" dur="2000"/>
                                        <p:tgtEl>
                                          <p:spTgt spid="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7">
                                            <p:txEl>
                                              <p:pRg st="0" end="0"/>
                                            </p:txEl>
                                          </p:spTgt>
                                        </p:tgtEl>
                                      </p:cBhvr>
                                    </p:animEffect>
                                    <p:set>
                                      <p:cBhvr>
                                        <p:cTn id="55" dur="1" fill="hold">
                                          <p:stCondLst>
                                            <p:cond delay="999"/>
                                          </p:stCondLst>
                                        </p:cTn>
                                        <p:tgtEl>
                                          <p:spTgt spid="7">
                                            <p:txEl>
                                              <p:pRg st="0" end="0"/>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7">
                                            <p:txEl>
                                              <p:pRg st="1" end="1"/>
                                            </p:txEl>
                                          </p:spTgt>
                                        </p:tgtEl>
                                      </p:cBhvr>
                                    </p:animEffect>
                                    <p:set>
                                      <p:cBhvr>
                                        <p:cTn id="58" dur="1" fill="hold">
                                          <p:stCondLst>
                                            <p:cond delay="999"/>
                                          </p:stCondLst>
                                        </p:cTn>
                                        <p:tgtEl>
                                          <p:spTgt spid="7">
                                            <p:txEl>
                                              <p:pRg st="1" end="1"/>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7">
                                            <p:bg/>
                                          </p:spTgt>
                                        </p:tgtEl>
                                      </p:cBhvr>
                                    </p:animEffect>
                                    <p:set>
                                      <p:cBhvr>
                                        <p:cTn id="61" dur="1" fill="hold">
                                          <p:stCondLst>
                                            <p:cond delay="999"/>
                                          </p:stCondLst>
                                        </p:cTn>
                                        <p:tgtEl>
                                          <p:spTgt spid="7">
                                            <p:bg/>
                                          </p:spTgt>
                                        </p:tgtEl>
                                        <p:attrNameLst>
                                          <p:attrName>style.visibility</p:attrName>
                                        </p:attrNameLst>
                                      </p:cBhvr>
                                      <p:to>
                                        <p:strVal val="hidden"/>
                                      </p:to>
                                    </p:set>
                                  </p:childTnLst>
                                </p:cTn>
                              </p:par>
                              <p:par>
                                <p:cTn id="62" presetID="10" presetClass="entr" presetSubtype="0" fill="hold" nodeType="withEffect">
                                  <p:stCondLst>
                                    <p:cond delay="50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3000"/>
                                        <p:tgtEl>
                                          <p:spTgt spid="11"/>
                                        </p:tgtEl>
                                      </p:cBhvr>
                                    </p:animEffect>
                                  </p:childTnLst>
                                </p:cTn>
                              </p:par>
                              <p:par>
                                <p:cTn id="65" presetID="10" presetClass="exit" presetSubtype="0" fill="hold" nodeType="withEffect">
                                  <p:stCondLst>
                                    <p:cond delay="500"/>
                                  </p:stCondLst>
                                  <p:childTnLst>
                                    <p:animEffect transition="out" filter="fade">
                                      <p:cBhvr>
                                        <p:cTn id="66" dur="3000"/>
                                        <p:tgtEl>
                                          <p:spTgt spid="5"/>
                                        </p:tgtEl>
                                      </p:cBhvr>
                                    </p:animEffect>
                                    <p:set>
                                      <p:cBhvr>
                                        <p:cTn id="67" dur="1" fill="hold">
                                          <p:stCondLst>
                                            <p:cond delay="2999"/>
                                          </p:stCondLst>
                                        </p:cTn>
                                        <p:tgtEl>
                                          <p:spTgt spid="5"/>
                                        </p:tgtEl>
                                        <p:attrNameLst>
                                          <p:attrName>style.visibility</p:attrName>
                                        </p:attrNameLst>
                                      </p:cBhvr>
                                      <p:to>
                                        <p:strVal val="hidden"/>
                                      </p:to>
                                    </p:set>
                                  </p:childTnLst>
                                </p:cTn>
                              </p:par>
                            </p:childTnLst>
                          </p:cTn>
                        </p:par>
                        <p:par>
                          <p:cTn id="68" fill="hold">
                            <p:stCondLst>
                              <p:cond delay="3500"/>
                            </p:stCondLst>
                            <p:childTnLst>
                              <p:par>
                                <p:cTn id="69" presetID="10" presetClass="exit" presetSubtype="0" fill="hold" nodeType="afterEffect">
                                  <p:stCondLst>
                                    <p:cond delay="0"/>
                                  </p:stCondLst>
                                  <p:childTnLst>
                                    <p:animEffect transition="out" filter="fade">
                                      <p:cBhvr>
                                        <p:cTn id="70" dur="1000"/>
                                        <p:tgtEl>
                                          <p:spTgt spid="5"/>
                                        </p:tgtEl>
                                      </p:cBhvr>
                                    </p:animEffect>
                                    <p:set>
                                      <p:cBhvr>
                                        <p:cTn id="71" dur="1" fill="hold">
                                          <p:stCondLst>
                                            <p:cond delay="999"/>
                                          </p:stCondLst>
                                        </p:cTn>
                                        <p:tgtEl>
                                          <p:spTgt spid="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0725"/>
                                        </p:tgtEl>
                                        <p:attrNameLst>
                                          <p:attrName>style.visibility</p:attrName>
                                        </p:attrNameLst>
                                      </p:cBhvr>
                                      <p:to>
                                        <p:strVal val="visible"/>
                                      </p:to>
                                    </p:set>
                                    <p:animEffect transition="in" filter="wipe(up)">
                                      <p:cBhvr>
                                        <p:cTn id="76" dur="1000"/>
                                        <p:tgtEl>
                                          <p:spTgt spid="30725"/>
                                        </p:tgtEl>
                                      </p:cBhvr>
                                    </p:animEffect>
                                  </p:childTnLst>
                                </p:cTn>
                              </p:par>
                            </p:childTnLst>
                          </p:cTn>
                        </p:par>
                        <p:par>
                          <p:cTn id="77" fill="hold">
                            <p:stCondLst>
                              <p:cond delay="1000"/>
                            </p:stCondLst>
                            <p:childTnLst>
                              <p:par>
                                <p:cTn id="78" presetID="10" presetClass="exit" presetSubtype="0" fill="hold" nodeType="afterEffect">
                                  <p:stCondLst>
                                    <p:cond delay="0"/>
                                  </p:stCondLst>
                                  <p:childTnLst>
                                    <p:animEffect transition="out" filter="fade">
                                      <p:cBhvr>
                                        <p:cTn id="79" dur="1000"/>
                                        <p:tgtEl>
                                          <p:spTgt spid="30725"/>
                                        </p:tgtEl>
                                      </p:cBhvr>
                                    </p:animEffect>
                                    <p:set>
                                      <p:cBhvr>
                                        <p:cTn id="80" dur="1" fill="hold">
                                          <p:stCondLst>
                                            <p:cond delay="999"/>
                                          </p:stCondLst>
                                        </p:cTn>
                                        <p:tgtEl>
                                          <p:spTgt spid="30725"/>
                                        </p:tgtEl>
                                        <p:attrNameLst>
                                          <p:attrName>style.visibility</p:attrName>
                                        </p:attrNameLst>
                                      </p:cBhvr>
                                      <p:to>
                                        <p:strVal val="hidden"/>
                                      </p:to>
                                    </p:set>
                                  </p:childTnLst>
                                </p:cTn>
                              </p:par>
                              <p:par>
                                <p:cTn id="81" presetID="53"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1000" fill="hold"/>
                                        <p:tgtEl>
                                          <p:spTgt spid="12"/>
                                        </p:tgtEl>
                                        <p:attrNameLst>
                                          <p:attrName>ppt_w</p:attrName>
                                        </p:attrNameLst>
                                      </p:cBhvr>
                                      <p:tavLst>
                                        <p:tav tm="0">
                                          <p:val>
                                            <p:fltVal val="0"/>
                                          </p:val>
                                        </p:tav>
                                        <p:tav tm="100000">
                                          <p:val>
                                            <p:strVal val="#ppt_w"/>
                                          </p:val>
                                        </p:tav>
                                      </p:tavLst>
                                    </p:anim>
                                    <p:anim calcmode="lin" valueType="num">
                                      <p:cBhvr>
                                        <p:cTn id="84" dur="1000" fill="hold"/>
                                        <p:tgtEl>
                                          <p:spTgt spid="12"/>
                                        </p:tgtEl>
                                        <p:attrNameLst>
                                          <p:attrName>ppt_h</p:attrName>
                                        </p:attrNameLst>
                                      </p:cBhvr>
                                      <p:tavLst>
                                        <p:tav tm="0">
                                          <p:val>
                                            <p:fltVal val="0"/>
                                          </p:val>
                                        </p:tav>
                                        <p:tav tm="100000">
                                          <p:val>
                                            <p:strVal val="#ppt_h"/>
                                          </p:val>
                                        </p:tav>
                                      </p:tavLst>
                                    </p:anim>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14">
                                            <p:txEl>
                                              <p:pRg st="0" end="0"/>
                                            </p:txEl>
                                          </p:spTgt>
                                        </p:tgtEl>
                                        <p:attrNameLst>
                                          <p:attrName>style.visibility</p:attrName>
                                        </p:attrNameLst>
                                      </p:cBhvr>
                                      <p:to>
                                        <p:strVal val="visible"/>
                                      </p:to>
                                    </p:set>
                                    <p:anim calcmode="lin" valueType="num">
                                      <p:cBhvr>
                                        <p:cTn id="90"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91"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2" dur="500"/>
                                        <p:tgtEl>
                                          <p:spTgt spid="14">
                                            <p:txEl>
                                              <p:pRg st="0" end="0"/>
                                            </p:txEl>
                                          </p:spTgt>
                                        </p:tgtEl>
                                      </p:cBhvr>
                                    </p:animEffect>
                                  </p:childTnLst>
                                </p:cTn>
                              </p:par>
                              <p:par>
                                <p:cTn id="93" presetID="53" presetClass="entr" presetSubtype="0" fill="hold" grpId="0" nodeType="withEffect">
                                  <p:stCondLst>
                                    <p:cond delay="0"/>
                                  </p:stCondLst>
                                  <p:childTnLst>
                                    <p:set>
                                      <p:cBhvr>
                                        <p:cTn id="94" dur="1" fill="hold">
                                          <p:stCondLst>
                                            <p:cond delay="0"/>
                                          </p:stCondLst>
                                        </p:cTn>
                                        <p:tgtEl>
                                          <p:spTgt spid="14">
                                            <p:bg/>
                                          </p:spTgt>
                                        </p:tgtEl>
                                        <p:attrNameLst>
                                          <p:attrName>style.visibility</p:attrName>
                                        </p:attrNameLst>
                                      </p:cBhvr>
                                      <p:to>
                                        <p:strVal val="visible"/>
                                      </p:to>
                                    </p:set>
                                    <p:anim calcmode="lin" valueType="num">
                                      <p:cBhvr>
                                        <p:cTn id="95" dur="500" fill="hold"/>
                                        <p:tgtEl>
                                          <p:spTgt spid="14">
                                            <p:bg/>
                                          </p:spTgt>
                                        </p:tgtEl>
                                        <p:attrNameLst>
                                          <p:attrName>ppt_w</p:attrName>
                                        </p:attrNameLst>
                                      </p:cBhvr>
                                      <p:tavLst>
                                        <p:tav tm="0">
                                          <p:val>
                                            <p:fltVal val="0"/>
                                          </p:val>
                                        </p:tav>
                                        <p:tav tm="100000">
                                          <p:val>
                                            <p:strVal val="#ppt_w"/>
                                          </p:val>
                                        </p:tav>
                                      </p:tavLst>
                                    </p:anim>
                                    <p:anim calcmode="lin" valueType="num">
                                      <p:cBhvr>
                                        <p:cTn id="96" dur="500" fill="hold"/>
                                        <p:tgtEl>
                                          <p:spTgt spid="14">
                                            <p:bg/>
                                          </p:spTgt>
                                        </p:tgtEl>
                                        <p:attrNameLst>
                                          <p:attrName>ppt_h</p:attrName>
                                        </p:attrNameLst>
                                      </p:cBhvr>
                                      <p:tavLst>
                                        <p:tav tm="0">
                                          <p:val>
                                            <p:fltVal val="0"/>
                                          </p:val>
                                        </p:tav>
                                        <p:tav tm="100000">
                                          <p:val>
                                            <p:strVal val="#ppt_h"/>
                                          </p:val>
                                        </p:tav>
                                      </p:tavLst>
                                    </p:anim>
                                    <p:animEffect transition="in" filter="fade">
                                      <p:cBhvr>
                                        <p:cTn id="97" dur="500"/>
                                        <p:tgtEl>
                                          <p:spTgt spid="1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7" grpId="0" uiExpand="1" build="allAtOnce" animBg="1"/>
      <p:bldP spid="7" grpId="1" uiExpand="1" build="allAtOnce" animBg="1"/>
      <p:bldP spid="13" grpId="0" animBg="1"/>
      <p:bldP spid="14" grpId="0" uiExpand="1" build="allAtOnce"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 name="Picture 2" descr="Archaic camp. Courtesy of the Bureau of Land Management, Anasazi Heritage Center, based on original artwork by Theresa Breznau, Living Earth Studios."/>
          <p:cNvPicPr>
            <a:picLocks noChangeAspect="1" noChangeArrowheads="1"/>
          </p:cNvPicPr>
          <p:nvPr/>
        </p:nvPicPr>
        <p:blipFill>
          <a:blip r:embed="rId2" cstate="print"/>
          <a:srcRect l="6308" t="298" r="15891"/>
          <a:stretch>
            <a:fillRect/>
          </a:stretch>
        </p:blipFill>
        <p:spPr bwMode="auto">
          <a:xfrm>
            <a:off x="0" y="1338650"/>
            <a:ext cx="9144000" cy="5519352"/>
          </a:xfrm>
          <a:prstGeom prst="rect">
            <a:avLst/>
          </a:prstGeom>
          <a:noFill/>
        </p:spPr>
      </p:pic>
      <p:sp useBgFill="1">
        <p:nvSpPr>
          <p:cNvPr id="6" name="TextBox 3"/>
          <p:cNvSpPr txBox="1">
            <a:spLocks noChangeArrowheads="1"/>
          </p:cNvSpPr>
          <p:nvPr/>
        </p:nvSpPr>
        <p:spPr bwMode="auto">
          <a:xfrm>
            <a:off x="5239512"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Archaic Period</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7" name="TextBox 6"/>
          <p:cNvSpPr txBox="1">
            <a:spLocks noChangeArrowheads="1"/>
          </p:cNvSpPr>
          <p:nvPr/>
        </p:nvSpPr>
        <p:spPr bwMode="auto">
          <a:xfrm>
            <a:off x="0" y="609600"/>
            <a:ext cx="9144000" cy="5539978"/>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a:p>
            <a:pPr>
              <a:buFont typeface="Arial" pitchFamily="34" charset="0"/>
              <a:buChar char="•"/>
              <a:defRPr/>
            </a:pPr>
            <a:endParaRPr lang="en-US" sz="1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transitional period</a:t>
            </a:r>
          </a:p>
          <a:p>
            <a:pPr>
              <a:defRPr/>
            </a:pPr>
            <a:r>
              <a:rPr lang="en-US" sz="3800" b="1" dirty="0" smtClean="0">
                <a:effectLst>
                  <a:outerShdw dist="50800" dir="5400000" algn="ctr" rotWithShape="0">
                    <a:schemeClr val="bg1"/>
                  </a:outerShdw>
                </a:effectLst>
                <a:latin typeface="Calibri" pitchFamily="34" charset="0"/>
              </a:rPr>
              <a:t>      	- from hunting mega-fauna to </a:t>
            </a:r>
          </a:p>
          <a:p>
            <a:pPr>
              <a:defRPr/>
            </a:pPr>
            <a:r>
              <a:rPr lang="en-US" sz="3800" b="1" dirty="0" smtClean="0">
                <a:effectLst>
                  <a:outerShdw dist="50800" dir="5400000" algn="ctr" rotWithShape="0">
                    <a:schemeClr val="bg1"/>
                  </a:outerShdw>
                </a:effectLst>
                <a:latin typeface="Calibri" pitchFamily="34" charset="0"/>
              </a:rPr>
              <a:t>	   hunting smaller game	</a:t>
            </a:r>
          </a:p>
          <a:p>
            <a:pPr>
              <a:defRPr/>
            </a:pPr>
            <a:r>
              <a:rPr lang="en-US" sz="3800" b="1" dirty="0" smtClean="0">
                <a:effectLst>
                  <a:outerShdw dist="50800" dir="5400000" algn="ctr" rotWithShape="0">
                    <a:schemeClr val="bg1"/>
                  </a:outerShdw>
                </a:effectLst>
                <a:latin typeface="Calibri" pitchFamily="34" charset="0"/>
              </a:rPr>
              <a:t>      	- from gathering flora to </a:t>
            </a:r>
          </a:p>
          <a:p>
            <a:pPr>
              <a:defRPr/>
            </a:pPr>
            <a:r>
              <a:rPr lang="en-US" sz="3800" b="1" dirty="0" smtClean="0">
                <a:effectLst>
                  <a:outerShdw dist="50800" dir="5400000" algn="ctr" rotWithShape="0">
                    <a:schemeClr val="bg1"/>
                  </a:outerShdw>
                </a:effectLst>
                <a:latin typeface="Calibri" pitchFamily="34" charset="0"/>
              </a:rPr>
              <a:t>	   growing food (late Archaic)</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territories became smaller, more defined  </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distinct local traditions developed</a:t>
            </a:r>
          </a:p>
          <a:p>
            <a:pPr lvl="1">
              <a:defRPr/>
            </a:pPr>
            <a:r>
              <a:rPr lang="en-US" sz="3800" b="1" dirty="0" smtClean="0">
                <a:effectLst>
                  <a:outerShdw dist="50800" dir="5400000" algn="ctr" rotWithShape="0">
                    <a:schemeClr val="bg1"/>
                  </a:outerShdw>
                </a:effectLst>
                <a:latin typeface="Calibri" pitchFamily="34" charset="0"/>
              </a:rPr>
              <a:t>    - beginnings of pottery making</a:t>
            </a:r>
          </a:p>
        </p:txBody>
      </p:sp>
      <p:sp useBgFill="1">
        <p:nvSpPr>
          <p:cNvPr id="8" name="TextBox 7"/>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defRPr/>
            </a:pP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		   SUBSISTENCE ECONOMY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left)">
                                      <p:cBhvr>
                                        <p:cTn id="16" dur="1000"/>
                                        <p:tgtEl>
                                          <p:spTgt spid="7">
                                            <p:txEl>
                                              <p:pRg st="3" end="3"/>
                                            </p:txEl>
                                          </p:spTgt>
                                        </p:tgtEl>
                                      </p:cBhvr>
                                    </p:animEffect>
                                  </p:childTnLst>
                                </p:cTn>
                              </p:par>
                              <p:par>
                                <p:cTn id="17" presetID="9" presetClass="emph" presetSubtype="0" nodeType="withEffect">
                                  <p:stCondLst>
                                    <p:cond delay="0"/>
                                  </p:stCondLst>
                                  <p:childTnLst>
                                    <p:set>
                                      <p:cBhvr rctx="PPT">
                                        <p:cTn id="18" dur="indefinite"/>
                                        <p:tgtEl>
                                          <p:spTgt spid="4"/>
                                        </p:tgtEl>
                                        <p:attrNameLst>
                                          <p:attrName>style.opacity</p:attrName>
                                        </p:attrNameLst>
                                      </p:cBhvr>
                                      <p:to>
                                        <p:strVal val="0.5"/>
                                      </p:to>
                                    </p:set>
                                    <p:animEffect filter="image" prLst="opacity: 0.5">
                                      <p:cBhvr rctx="IE">
                                        <p:cTn id="19" dur="indefinite"/>
                                        <p:tgtEl>
                                          <p:spTgt spid="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10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1000"/>
                                        <p:tgtEl>
                                          <p:spTgt spid="7">
                                            <p:txEl>
                                              <p:pRg st="5" end="5"/>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10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wipe(left)">
                                      <p:cBhvr>
                                        <p:cTn id="37" dur="10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left)">
                                      <p:cBhvr>
                                        <p:cTn id="42" dur="10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wipe(left)">
                                      <p:cBhvr>
                                        <p:cTn id="47" dur="1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41030"/>
            <a:ext cx="9144000" cy="6986528"/>
          </a:xfrm>
          <a:prstGeom prst="rect">
            <a:avLst/>
          </a:prstGeom>
        </p:spPr>
        <p:txBody>
          <a:bodyPr wrap="square">
            <a:spAutoFit/>
          </a:bodyPr>
          <a:lstStyle/>
          <a:p>
            <a:r>
              <a:rPr lang="en-US" sz="1600" dirty="0" smtClean="0">
                <a:hlinkClick r:id="rId2"/>
              </a:rPr>
              <a:t>https://en.wikipedia.org/wiki/Archaic_period_in_North_America</a:t>
            </a:r>
            <a:endParaRPr lang="en-US" sz="1600" dirty="0" smtClean="0"/>
          </a:p>
          <a:p>
            <a:endParaRPr lang="en-US" sz="1600" dirty="0" smtClean="0"/>
          </a:p>
          <a:p>
            <a:r>
              <a:rPr lang="en-US" sz="1600" dirty="0" smtClean="0"/>
              <a:t>In the classification of Archaeological cultures of North America, the </a:t>
            </a:r>
            <a:r>
              <a:rPr lang="en-US" sz="1600" b="1" dirty="0" smtClean="0"/>
              <a:t>Archaic period or "</a:t>
            </a:r>
            <a:r>
              <a:rPr lang="en-US" sz="1600" b="1" dirty="0" err="1" smtClean="0"/>
              <a:t>Meso</a:t>
            </a:r>
            <a:r>
              <a:rPr lang="en-US" sz="1600" b="1" dirty="0" smtClean="0"/>
              <a:t>-Indian period"</a:t>
            </a:r>
            <a:r>
              <a:rPr lang="en-US" sz="1600" dirty="0" smtClean="0"/>
              <a:t> in North America, accepted to be from around 8000 to 2000 BCE in the sequence of North American pre-Columbian cultural stages, is a period defined by the </a:t>
            </a:r>
            <a:r>
              <a:rPr lang="en-US" sz="1600" i="1" dirty="0" smtClean="0"/>
              <a:t>archaic stage</a:t>
            </a:r>
            <a:r>
              <a:rPr lang="en-US" sz="1600" dirty="0" smtClean="0"/>
              <a:t> of cultural development. The Archaic stage is characterized by </a:t>
            </a:r>
            <a:r>
              <a:rPr lang="en-US" sz="1600" u="sng" dirty="0" smtClean="0"/>
              <a:t>subsistence</a:t>
            </a:r>
            <a:r>
              <a:rPr lang="en-US" sz="1600" dirty="0" smtClean="0"/>
              <a:t> economies supported through the exploitation of nuts, seeds, and shellfish.</a:t>
            </a:r>
            <a:r>
              <a:rPr lang="en-US" sz="1600" baseline="30000" dirty="0" smtClean="0"/>
              <a:t> </a:t>
            </a:r>
            <a:r>
              <a:rPr lang="en-US" sz="1600" dirty="0" smtClean="0"/>
              <a:t> As its ending is defined by the adoption of sedentary farming, this date can vary significantly across the Americas.</a:t>
            </a:r>
          </a:p>
          <a:p>
            <a:endParaRPr lang="en-US" sz="1600" dirty="0" smtClean="0"/>
          </a:p>
          <a:p>
            <a:r>
              <a:rPr lang="en-US" sz="1600" dirty="0" smtClean="0">
                <a:hlinkClick r:id="rId3"/>
              </a:rPr>
              <a:t>https://www.crowcanyon.org/EducationProducts/peoples_mesa_verde/archaic_overview.asp</a:t>
            </a:r>
            <a:endParaRPr lang="en-US" sz="1600" dirty="0" smtClean="0"/>
          </a:p>
          <a:p>
            <a:endParaRPr lang="en-US" sz="1600" dirty="0" smtClean="0"/>
          </a:p>
          <a:p>
            <a:r>
              <a:rPr lang="en-US" sz="1600" dirty="0" smtClean="0"/>
              <a:t>The change from the </a:t>
            </a:r>
            <a:r>
              <a:rPr lang="en-US" sz="1600" dirty="0" err="1" smtClean="0"/>
              <a:t>Paleoindian</a:t>
            </a:r>
            <a:r>
              <a:rPr lang="en-US" sz="1600" dirty="0" smtClean="0"/>
              <a:t> period to the Archaic period did </a:t>
            </a:r>
            <a:r>
              <a:rPr lang="en-US" sz="1600" i="1" dirty="0" smtClean="0"/>
              <a:t>not</a:t>
            </a:r>
            <a:r>
              <a:rPr lang="en-US" sz="1600" dirty="0" smtClean="0"/>
              <a:t> happen overnight. Over a period of many centuries, the environment gradually became more similar to what we are accustomed to today. The warmer and drier conditions contributed to the extinction of the </a:t>
            </a:r>
            <a:r>
              <a:rPr lang="en-US" sz="1600" dirty="0" err="1" smtClean="0"/>
              <a:t>megafauna</a:t>
            </a:r>
            <a:r>
              <a:rPr lang="en-US" sz="1600" dirty="0" smtClean="0"/>
              <a:t> that had roamed North America during the </a:t>
            </a:r>
            <a:r>
              <a:rPr lang="en-US" sz="1600" dirty="0" err="1" smtClean="0"/>
              <a:t>Paleoindian</a:t>
            </a:r>
            <a:r>
              <a:rPr lang="en-US" sz="1600" dirty="0" smtClean="0"/>
              <a:t> period. And some scientists believe that intensive hunting by humans may have further hastened the extinction of several species such as mammoths, mastodons, and an ancient form of bison.</a:t>
            </a:r>
          </a:p>
          <a:p>
            <a:r>
              <a:rPr lang="en-US" sz="1600" dirty="0" smtClean="0"/>
              <a:t>So how did Archaic peoples adjust to their changing world? Although they continued their nomadic, hunter-gatherer lifestyle, their prey consisted entirely of animals familiar to us today: deer, elk, bighorn sheep, rabbits, and rodents. In addition, Archaic peoples became increasingly dependent on wild plant foods to round out their diet. And, late in the Archaic period, corn and squash made their first appearance on the Colorado Plateau, although the introduction of these domesticated plants did not have a major impact on </a:t>
            </a:r>
            <a:r>
              <a:rPr lang="en-US" sz="1600" dirty="0" err="1" smtClean="0"/>
              <a:t>lifeways</a:t>
            </a:r>
            <a:r>
              <a:rPr lang="en-US" sz="1600" dirty="0" smtClean="0"/>
              <a:t> until the subsequent periods.</a:t>
            </a:r>
          </a:p>
          <a:p>
            <a:r>
              <a:rPr lang="en-US" sz="1600" dirty="0" smtClean="0"/>
              <a:t>As human populations increased throughout North America during the Archaic period, the territories of individual bands became smaller and more clearly defined than was the case during the </a:t>
            </a:r>
            <a:r>
              <a:rPr lang="en-US" sz="1600" dirty="0" err="1" smtClean="0"/>
              <a:t>Paleoindian</a:t>
            </a:r>
            <a:r>
              <a:rPr lang="en-US" sz="1600" dirty="0" smtClean="0"/>
              <a:t> period. And with groups ranging in smaller areas, distinct local traditions began to develop, as reflected in the different styles of artifacts and houses dating from this period.</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rchaic camp. Courtesy of the Bureau of Land Management, Anasazi Heritage Center, based on original artwork by Theresa Breznau, Living Earth Studios."/>
          <p:cNvPicPr>
            <a:picLocks noChangeAspect="1" noChangeArrowheads="1"/>
          </p:cNvPicPr>
          <p:nvPr/>
        </p:nvPicPr>
        <p:blipFill>
          <a:blip r:embed="rId2" cstate="print"/>
          <a:srcRect l="6308" t="298" r="15891"/>
          <a:stretch>
            <a:fillRect/>
          </a:stretch>
        </p:blipFill>
        <p:spPr bwMode="auto">
          <a:xfrm>
            <a:off x="0" y="1338650"/>
            <a:ext cx="9144000" cy="5519352"/>
          </a:xfrm>
          <a:prstGeom prst="rect">
            <a:avLst/>
          </a:prstGeom>
          <a:noFill/>
        </p:spPr>
      </p:pic>
      <p:sp>
        <p:nvSpPr>
          <p:cNvPr id="6" name="TextBox 5"/>
          <p:cNvSpPr txBox="1">
            <a:spLocks noChangeArrowheads="1"/>
          </p:cNvSpPr>
          <p:nvPr/>
        </p:nvSpPr>
        <p:spPr bwMode="auto">
          <a:xfrm>
            <a:off x="0" y="609600"/>
            <a:ext cx="9144000" cy="5539978"/>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a:p>
            <a:pPr>
              <a:buFont typeface="Arial" pitchFamily="34" charset="0"/>
              <a:buChar char="•"/>
              <a:defRPr/>
            </a:pPr>
            <a:endParaRPr lang="en-US" sz="1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transitional period</a:t>
            </a:r>
          </a:p>
          <a:p>
            <a:pPr>
              <a:defRPr/>
            </a:pPr>
            <a:r>
              <a:rPr lang="en-US" sz="3800" b="1" dirty="0" smtClean="0">
                <a:effectLst>
                  <a:outerShdw dist="50800" dir="5400000" algn="ctr" rotWithShape="0">
                    <a:schemeClr val="bg1"/>
                  </a:outerShdw>
                </a:effectLst>
                <a:latin typeface="Calibri" pitchFamily="34" charset="0"/>
              </a:rPr>
              <a:t>      	- from hunting mega-fauna to </a:t>
            </a:r>
          </a:p>
          <a:p>
            <a:pPr>
              <a:defRPr/>
            </a:pPr>
            <a:r>
              <a:rPr lang="en-US" sz="3800" b="1" dirty="0" smtClean="0">
                <a:effectLst>
                  <a:outerShdw dist="50800" dir="5400000" algn="ctr" rotWithShape="0">
                    <a:schemeClr val="bg1"/>
                  </a:outerShdw>
                </a:effectLst>
                <a:latin typeface="Calibri" pitchFamily="34" charset="0"/>
              </a:rPr>
              <a:t>	   hunting smaller game	</a:t>
            </a:r>
          </a:p>
          <a:p>
            <a:pPr>
              <a:defRPr/>
            </a:pPr>
            <a:r>
              <a:rPr lang="en-US" sz="3800" b="1" dirty="0" smtClean="0">
                <a:effectLst>
                  <a:outerShdw dist="50800" dir="5400000" algn="ctr" rotWithShape="0">
                    <a:schemeClr val="bg1"/>
                  </a:outerShdw>
                </a:effectLst>
                <a:latin typeface="Calibri" pitchFamily="34" charset="0"/>
              </a:rPr>
              <a:t>      	- from gathering flora to </a:t>
            </a:r>
          </a:p>
          <a:p>
            <a:pPr>
              <a:defRPr/>
            </a:pPr>
            <a:r>
              <a:rPr lang="en-US" sz="3800" b="1" dirty="0" smtClean="0">
                <a:effectLst>
                  <a:outerShdw dist="50800" dir="5400000" algn="ctr" rotWithShape="0">
                    <a:schemeClr val="bg1"/>
                  </a:outerShdw>
                </a:effectLst>
                <a:latin typeface="Calibri" pitchFamily="34" charset="0"/>
              </a:rPr>
              <a:t>	   growing food (late Archaic)</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territories became smaller, more defined  </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distinct local traditions developed</a:t>
            </a:r>
          </a:p>
          <a:p>
            <a:pPr lvl="1">
              <a:defRPr/>
            </a:pPr>
            <a:r>
              <a:rPr lang="en-US" sz="3800" b="1" dirty="0" smtClean="0">
                <a:effectLst>
                  <a:outerShdw dist="50800" dir="5400000" algn="ctr" rotWithShape="0">
                    <a:schemeClr val="bg1"/>
                  </a:outerShdw>
                </a:effectLst>
                <a:latin typeface="Calibri" pitchFamily="34" charset="0"/>
              </a:rPr>
              <a:t>    - beginnings of pottery making</a:t>
            </a:r>
          </a:p>
        </p:txBody>
      </p:sp>
      <p:grpSp>
        <p:nvGrpSpPr>
          <p:cNvPr id="10" name="Group 5"/>
          <p:cNvGrpSpPr/>
          <p:nvPr/>
        </p:nvGrpSpPr>
        <p:grpSpPr>
          <a:xfrm>
            <a:off x="0" y="1371600"/>
            <a:ext cx="9144000" cy="5486400"/>
            <a:chOff x="0" y="914400"/>
            <a:chExt cx="9144000" cy="5943600"/>
          </a:xfrm>
        </p:grpSpPr>
        <p:sp>
          <p:nvSpPr>
            <p:cNvPr id="11" name="Rectangle 10"/>
            <p:cNvSpPr/>
            <p:nvPr/>
          </p:nvSpPr>
          <p:spPr>
            <a:xfrm>
              <a:off x="0" y="914400"/>
              <a:ext cx="4191000" cy="59436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http://mcclungmuseum.utk.edu/wp-content/uploads/sites/38/2013/03/rn-27f15.jpg"/>
            <p:cNvPicPr preferRelativeResize="0">
              <a:picLocks noChangeArrowheads="1"/>
            </p:cNvPicPr>
            <p:nvPr/>
          </p:nvPicPr>
          <p:blipFill>
            <a:blip r:embed="rId3" cstate="print"/>
            <a:srcRect t="12438" r="3417" b="11250"/>
            <a:stretch>
              <a:fillRect/>
            </a:stretch>
          </p:blipFill>
          <p:spPr bwMode="auto">
            <a:xfrm>
              <a:off x="3657600" y="914400"/>
              <a:ext cx="5486400" cy="5934456"/>
            </a:xfrm>
            <a:prstGeom prst="rect">
              <a:avLst/>
            </a:prstGeom>
            <a:noFill/>
          </p:spPr>
        </p:pic>
      </p:grpSp>
      <p:sp useBgFill="1">
        <p:nvSpPr>
          <p:cNvPr id="9" name="TextBox 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3,000 YEARS AGO . . .</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0" y="0"/>
            <a:ext cx="86106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 name="TextBox 3"/>
          <p:cNvSpPr txBox="1">
            <a:spLocks noChangeArrowheads="1"/>
          </p:cNvSpPr>
          <p:nvPr/>
        </p:nvSpPr>
        <p:spPr bwMode="auto">
          <a:xfrm>
            <a:off x="5202936" y="0"/>
            <a:ext cx="3276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8"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Woodland Period</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13" name="Rectangle 12"/>
          <p:cNvSpPr/>
          <p:nvPr/>
        </p:nvSpPr>
        <p:spPr>
          <a:xfrm>
            <a:off x="0" y="1295400"/>
            <a:ext cx="5257800" cy="5324535"/>
          </a:xfrm>
          <a:prstGeom prst="rect">
            <a:avLst/>
          </a:prstGeom>
          <a:noFill/>
        </p:spPr>
        <p:txBody>
          <a:bodyPr wrap="square">
            <a:spAutoFit/>
          </a:bodyPr>
          <a:lstStyle/>
          <a:p>
            <a:r>
              <a:rPr lang="en-US" sz="3400" b="1" dirty="0" smtClean="0"/>
              <a:t>  - permanent settlements</a:t>
            </a:r>
          </a:p>
          <a:p>
            <a:r>
              <a:rPr lang="en-US" sz="3400" b="1" dirty="0" smtClean="0"/>
              <a:t>  - shelter construction</a:t>
            </a:r>
          </a:p>
          <a:p>
            <a:r>
              <a:rPr lang="en-US" sz="3400" b="1" dirty="0" smtClean="0"/>
              <a:t>  - stone and bone tools</a:t>
            </a:r>
          </a:p>
          <a:p>
            <a:r>
              <a:rPr lang="en-US" sz="3400" b="1" dirty="0" smtClean="0"/>
              <a:t>  - leather crafting </a:t>
            </a:r>
          </a:p>
          <a:p>
            <a:r>
              <a:rPr lang="en-US" sz="3400" b="1" dirty="0" smtClean="0"/>
              <a:t>  - textile manufacture</a:t>
            </a:r>
          </a:p>
          <a:p>
            <a:r>
              <a:rPr lang="en-US" sz="3400" b="1" dirty="0" smtClean="0"/>
              <a:t>		ALSO</a:t>
            </a:r>
          </a:p>
          <a:p>
            <a:r>
              <a:rPr lang="en-US" sz="3400" b="1" dirty="0" smtClean="0"/>
              <a:t>  - increasing use of</a:t>
            </a:r>
          </a:p>
          <a:p>
            <a:r>
              <a:rPr lang="en-US" sz="3400" b="1" dirty="0" smtClean="0"/>
              <a:t>     horticulture</a:t>
            </a:r>
          </a:p>
          <a:p>
            <a:r>
              <a:rPr lang="en-US" sz="3400" b="1" dirty="0" smtClean="0"/>
              <a:t>  - diversification in </a:t>
            </a:r>
          </a:p>
          <a:p>
            <a:r>
              <a:rPr lang="en-US" sz="3400" b="1" dirty="0" smtClean="0"/>
              <a:t>     pottery skills</a:t>
            </a:r>
            <a:endParaRPr lang="en-US" sz="3400" dirty="0"/>
          </a:p>
        </p:txBody>
      </p:sp>
      <p:sp>
        <p:nvSpPr>
          <p:cNvPr id="14" name="Rectangle 13"/>
          <p:cNvSpPr/>
          <p:nvPr/>
        </p:nvSpPr>
        <p:spPr>
          <a:xfrm>
            <a:off x="0" y="663714"/>
            <a:ext cx="9144000" cy="707886"/>
          </a:xfrm>
          <a:prstGeom prst="rect">
            <a:avLst/>
          </a:prstGeom>
          <a:solidFill>
            <a:srgbClr val="F5F5F5"/>
          </a:solidFill>
        </p:spPr>
        <p:txBody>
          <a:bodyPr wrap="square">
            <a:spAutoFit/>
          </a:bodyPr>
          <a:lstStyle/>
          <a:p>
            <a:pPr algn="ctr"/>
            <a:r>
              <a:rPr lang="en-US" sz="4000" b="1" dirty="0" smtClean="0"/>
              <a:t>on-going development of:</a:t>
            </a:r>
          </a:p>
        </p:txBody>
      </p:sp>
      <p:pic>
        <p:nvPicPr>
          <p:cNvPr id="15" name="Picture 4" descr="http://mcclungmuseum.utk.edu/wp-content/uploads/sites/38/2013/03/rn-27f15.jpg"/>
          <p:cNvPicPr preferRelativeResize="0">
            <a:picLocks noChangeArrowheads="1"/>
          </p:cNvPicPr>
          <p:nvPr/>
        </p:nvPicPr>
        <p:blipFill>
          <a:blip r:embed="rId3" cstate="print"/>
          <a:srcRect l="25487" t="16684" r="734" b="55716"/>
          <a:stretch>
            <a:fillRect/>
          </a:stretch>
        </p:blipFill>
        <p:spPr bwMode="auto">
          <a:xfrm>
            <a:off x="5105400" y="1676400"/>
            <a:ext cx="4191000" cy="1981200"/>
          </a:xfrm>
          <a:prstGeom prst="rect">
            <a:avLst/>
          </a:prstGeom>
          <a:noFill/>
          <a:ln w="76200">
            <a:solidFill>
              <a:schemeClr val="tx1"/>
            </a:solidFill>
          </a:ln>
        </p:spPr>
      </p:pic>
      <p:pic>
        <p:nvPicPr>
          <p:cNvPr id="16" name="Picture 4" descr="http://mcclungmuseum.utk.edu/wp-content/uploads/sites/38/2013/03/rn-27f15.jpg"/>
          <p:cNvPicPr preferRelativeResize="0">
            <a:picLocks noChangeArrowheads="1"/>
          </p:cNvPicPr>
          <p:nvPr/>
        </p:nvPicPr>
        <p:blipFill>
          <a:blip r:embed="rId3" cstate="print"/>
          <a:srcRect l="13414" t="46407" r="40977" b="25993"/>
          <a:stretch>
            <a:fillRect/>
          </a:stretch>
        </p:blipFill>
        <p:spPr bwMode="auto">
          <a:xfrm>
            <a:off x="4419600" y="3810000"/>
            <a:ext cx="2590800" cy="1981200"/>
          </a:xfrm>
          <a:prstGeom prst="rect">
            <a:avLst/>
          </a:prstGeom>
          <a:noFill/>
          <a:ln w="76200">
            <a:solidFill>
              <a:schemeClr val="tx1"/>
            </a:solidFill>
          </a:ln>
        </p:spPr>
      </p:pic>
      <p:sp useBgFill="1">
        <p:nvSpPr>
          <p:cNvPr id="17" name="Rectangle 16"/>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pic>
        <p:nvPicPr>
          <p:cNvPr id="18" name="Picture 4" descr="http://mcclungmuseum.utk.edu/wp-content/uploads/sites/38/2013/03/rn-27f15.jpg"/>
          <p:cNvPicPr preferRelativeResize="0">
            <a:picLocks noChangeArrowheads="1"/>
          </p:cNvPicPr>
          <p:nvPr/>
        </p:nvPicPr>
        <p:blipFill>
          <a:blip r:embed="rId3" cstate="print"/>
          <a:srcRect l="18780" t="27299" r="51709" b="51470"/>
          <a:stretch>
            <a:fillRect/>
          </a:stretch>
        </p:blipFill>
        <p:spPr bwMode="auto">
          <a:xfrm>
            <a:off x="4648200" y="2514600"/>
            <a:ext cx="1676400" cy="1524000"/>
          </a:xfrm>
          <a:prstGeom prst="rect">
            <a:avLst/>
          </a:prstGeom>
          <a:noFill/>
          <a:ln w="762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par>
                          <p:cTn id="20" fill="hold">
                            <p:stCondLst>
                              <p:cond delay="1000"/>
                            </p:stCondLst>
                            <p:childTnLst>
                              <p:par>
                                <p:cTn id="21" presetID="53"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Effect transition="in" filter="fade">
                                      <p:cBhvr>
                                        <p:cTn id="25" dur="1000"/>
                                        <p:tgtEl>
                                          <p:spTgt spid="8"/>
                                        </p:tgtEl>
                                      </p:cBhvr>
                                    </p:animEffect>
                                  </p:childTnLst>
                                </p:cTn>
                              </p:par>
                              <p:par>
                                <p:cTn id="26" presetID="10" presetClass="exit" presetSubtype="0" fill="hold" nodeType="withEffect">
                                  <p:stCondLst>
                                    <p:cond delay="50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par>
                                <p:cTn id="33" presetID="10" presetClass="exit" presetSubtype="0" fill="hold" nodeType="withEffect">
                                  <p:stCondLst>
                                    <p:cond delay="50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10" presetClass="exit" presetSubtype="0" fill="hold" grpId="1" nodeType="withEffect">
                                  <p:stCondLst>
                                    <p:cond delay="500"/>
                                  </p:stCondLst>
                                  <p:childTnLst>
                                    <p:animEffect transition="out" filter="fade">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cTn>
                              </p:par>
                              <p:par>
                                <p:cTn id="44" presetID="3" presetClass="emph" presetSubtype="2" fill="hold" grpId="1" nodeType="withEffect">
                                  <p:stCondLst>
                                    <p:cond delay="500"/>
                                  </p:stCondLst>
                                  <p:childTnLst>
                                    <p:animClr clrSpc="rgb">
                                      <p:cBhvr override="childStyle">
                                        <p:cTn id="45" dur="1000" fill="hold"/>
                                        <p:tgtEl>
                                          <p:spTgt spid="8"/>
                                        </p:tgtEl>
                                        <p:attrNameLst>
                                          <p:attrName>style.color</p:attrName>
                                        </p:attrNameLst>
                                      </p:cBhvr>
                                      <p:to>
                                        <a:schemeClr val="tx2"/>
                                      </p:to>
                                    </p:animClr>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left)">
                                      <p:cBhvr>
                                        <p:cTn id="50" dur="10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left)">
                                      <p:cBhvr>
                                        <p:cTn id="55" dur="1000"/>
                                        <p:tgtEl>
                                          <p:spTgt spid="1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35" presetClass="path" presetSubtype="0" fill="hold" nodeType="withEffect">
                                  <p:stCondLst>
                                    <p:cond delay="500"/>
                                  </p:stCondLst>
                                  <p:childTnLst>
                                    <p:animMotion origin="layout" path="M 0.0125 0.02222 L -0.3375 0.28889 " pathEditMode="relative" rAng="0" ptsTypes="AA">
                                      <p:cBhvr>
                                        <p:cTn id="61" dur="1000" fill="hold"/>
                                        <p:tgtEl>
                                          <p:spTgt spid="15"/>
                                        </p:tgtEl>
                                        <p:attrNameLst>
                                          <p:attrName>ppt_x</p:attrName>
                                          <p:attrName>ppt_y</p:attrName>
                                        </p:attrNameLst>
                                      </p:cBhvr>
                                      <p:rCtr x="-175" y="133"/>
                                    </p:animMotion>
                                  </p:childTnLst>
                                </p:cTn>
                              </p:par>
                              <p:par>
                                <p:cTn id="62" presetID="6" presetClass="emph" presetSubtype="0" fill="hold" nodeType="withEffect">
                                  <p:stCondLst>
                                    <p:cond delay="500"/>
                                  </p:stCondLst>
                                  <p:childTnLst>
                                    <p:animScale>
                                      <p:cBhvr>
                                        <p:cTn id="63" dur="1000" fill="hold"/>
                                        <p:tgtEl>
                                          <p:spTgt spid="15"/>
                                        </p:tgtEl>
                                      </p:cBhvr>
                                      <p:by x="185000" y="185000"/>
                                    </p:animScale>
                                  </p:childTnLst>
                                </p:cTn>
                              </p:par>
                            </p:childTnLst>
                          </p:cTn>
                        </p:par>
                      </p:childTnLst>
                    </p:cTn>
                  </p:par>
                  <p:par>
                    <p:cTn id="64" fill="hold">
                      <p:stCondLst>
                        <p:cond delay="indefinite"/>
                      </p:stCondLst>
                      <p:childTnLst>
                        <p:par>
                          <p:cTn id="65" fill="hold">
                            <p:stCondLst>
                              <p:cond delay="0"/>
                            </p:stCondLst>
                            <p:childTnLst>
                              <p:par>
                                <p:cTn id="66" presetID="53" presetClass="exit" presetSubtype="0" fill="hold" nodeType="clickEffect">
                                  <p:stCondLst>
                                    <p:cond delay="0"/>
                                  </p:stCondLst>
                                  <p:childTnLst>
                                    <p:anim calcmode="lin" valueType="num">
                                      <p:cBhvr>
                                        <p:cTn id="67" dur="1000"/>
                                        <p:tgtEl>
                                          <p:spTgt spid="15"/>
                                        </p:tgtEl>
                                        <p:attrNameLst>
                                          <p:attrName>ppt_w</p:attrName>
                                        </p:attrNameLst>
                                      </p:cBhvr>
                                      <p:tavLst>
                                        <p:tav tm="0">
                                          <p:val>
                                            <p:strVal val="ppt_w"/>
                                          </p:val>
                                        </p:tav>
                                        <p:tav tm="100000">
                                          <p:val>
                                            <p:fltVal val="0"/>
                                          </p:val>
                                        </p:tav>
                                      </p:tavLst>
                                    </p:anim>
                                    <p:anim calcmode="lin" valueType="num">
                                      <p:cBhvr>
                                        <p:cTn id="68" dur="1000"/>
                                        <p:tgtEl>
                                          <p:spTgt spid="15"/>
                                        </p:tgtEl>
                                        <p:attrNameLst>
                                          <p:attrName>ppt_h</p:attrName>
                                        </p:attrNameLst>
                                      </p:cBhvr>
                                      <p:tavLst>
                                        <p:tav tm="0">
                                          <p:val>
                                            <p:strVal val="ppt_h"/>
                                          </p:val>
                                        </p:tav>
                                        <p:tav tm="100000">
                                          <p:val>
                                            <p:fltVal val="0"/>
                                          </p:val>
                                        </p:tav>
                                      </p:tavLst>
                                    </p:anim>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64" presetClass="path" presetSubtype="0" fill="hold" nodeType="withEffect">
                                  <p:stCondLst>
                                    <p:cond delay="0"/>
                                  </p:stCondLst>
                                  <p:childTnLst>
                                    <p:animMotion origin="layout" path="M -0.3375 0.28889 L 0.12083 -0.07778 " pathEditMode="relative" rAng="0" ptsTypes="AA">
                                      <p:cBhvr>
                                        <p:cTn id="72" dur="1000" fill="hold"/>
                                        <p:tgtEl>
                                          <p:spTgt spid="15"/>
                                        </p:tgtEl>
                                        <p:attrNameLst>
                                          <p:attrName>ppt_x</p:attrName>
                                          <p:attrName>ppt_y</p:attrName>
                                        </p:attrNameLst>
                                      </p:cBhvr>
                                      <p:rCtr x="229" y="-183"/>
                                    </p:animMotion>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13">
                                            <p:txEl>
                                              <p:pRg st="2" end="2"/>
                                            </p:txEl>
                                          </p:spTgt>
                                        </p:tgtEl>
                                        <p:attrNameLst>
                                          <p:attrName>style.visibility</p:attrName>
                                        </p:attrNameLst>
                                      </p:cBhvr>
                                      <p:to>
                                        <p:strVal val="visible"/>
                                      </p:to>
                                    </p:set>
                                    <p:animEffect transition="in" filter="wipe(left)">
                                      <p:cBhvr>
                                        <p:cTn id="76" dur="1000"/>
                                        <p:tgtEl>
                                          <p:spTgt spid="1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3">
                                            <p:txEl>
                                              <p:pRg st="3" end="3"/>
                                            </p:txEl>
                                          </p:spTgt>
                                        </p:tgtEl>
                                        <p:attrNameLst>
                                          <p:attrName>style.visibility</p:attrName>
                                        </p:attrNameLst>
                                      </p:cBhvr>
                                      <p:to>
                                        <p:strVal val="visible"/>
                                      </p:to>
                                    </p:set>
                                    <p:animEffect transition="in" filter="wipe(left)">
                                      <p:cBhvr>
                                        <p:cTn id="81" dur="1000"/>
                                        <p:tgtEl>
                                          <p:spTgt spid="13">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3">
                                            <p:txEl>
                                              <p:pRg st="4" end="4"/>
                                            </p:txEl>
                                          </p:spTgt>
                                        </p:tgtEl>
                                        <p:attrNameLst>
                                          <p:attrName>style.visibility</p:attrName>
                                        </p:attrNameLst>
                                      </p:cBhvr>
                                      <p:to>
                                        <p:strVal val="visible"/>
                                      </p:to>
                                    </p:set>
                                    <p:animEffect transition="in" filter="wipe(left)">
                                      <p:cBhvr>
                                        <p:cTn id="86" dur="1000"/>
                                        <p:tgtEl>
                                          <p:spTgt spid="13">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3">
                                            <p:txEl>
                                              <p:pRg st="5" end="5"/>
                                            </p:txEl>
                                          </p:spTgt>
                                        </p:tgtEl>
                                        <p:attrNameLst>
                                          <p:attrName>style.visibility</p:attrName>
                                        </p:attrNameLst>
                                      </p:cBhvr>
                                      <p:to>
                                        <p:strVal val="visible"/>
                                      </p:to>
                                    </p:set>
                                    <p:animEffect transition="in" filter="wipe(left)">
                                      <p:cBhvr>
                                        <p:cTn id="91" dur="1000"/>
                                        <p:tgtEl>
                                          <p:spTgt spid="13">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
                                            <p:txEl>
                                              <p:pRg st="6" end="6"/>
                                            </p:txEl>
                                          </p:spTgt>
                                        </p:tgtEl>
                                        <p:attrNameLst>
                                          <p:attrName>style.visibility</p:attrName>
                                        </p:attrNameLst>
                                      </p:cBhvr>
                                      <p:to>
                                        <p:strVal val="visible"/>
                                      </p:to>
                                    </p:set>
                                    <p:animEffect transition="in" filter="wipe(left)">
                                      <p:cBhvr>
                                        <p:cTn id="96" dur="1000"/>
                                        <p:tgtEl>
                                          <p:spTgt spid="13">
                                            <p:txEl>
                                              <p:pRg st="6" end="6"/>
                                            </p:txEl>
                                          </p:spTgt>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3">
                                            <p:txEl>
                                              <p:pRg st="7" end="7"/>
                                            </p:txEl>
                                          </p:spTgt>
                                        </p:tgtEl>
                                        <p:attrNameLst>
                                          <p:attrName>style.visibility</p:attrName>
                                        </p:attrNameLst>
                                      </p:cBhvr>
                                      <p:to>
                                        <p:strVal val="visible"/>
                                      </p:to>
                                    </p:set>
                                    <p:animEffect transition="in" filter="wipe(left)">
                                      <p:cBhvr>
                                        <p:cTn id="100" dur="1000"/>
                                        <p:tgtEl>
                                          <p:spTgt spid="13">
                                            <p:txEl>
                                              <p:pRg st="7" end="7"/>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par>
                                <p:cTn id="105" presetID="6" presetClass="emph" presetSubtype="0" fill="hold" nodeType="withEffect">
                                  <p:stCondLst>
                                    <p:cond delay="0"/>
                                  </p:stCondLst>
                                  <p:childTnLst>
                                    <p:animScale>
                                      <p:cBhvr>
                                        <p:cTn id="106" dur="1000" fill="hold"/>
                                        <p:tgtEl>
                                          <p:spTgt spid="18"/>
                                        </p:tgtEl>
                                      </p:cBhvr>
                                      <p:by x="175000" y="175000"/>
                                    </p:animScale>
                                  </p:childTnLst>
                                </p:cTn>
                              </p:par>
                              <p:par>
                                <p:cTn id="107" presetID="42" presetClass="path" presetSubtype="0" fill="hold" nodeType="withEffect">
                                  <p:stCondLst>
                                    <p:cond delay="0"/>
                                  </p:stCondLst>
                                  <p:childTnLst>
                                    <p:animMotion origin="layout" path="M 1.11022E-16 -0.02222 L 0.15833 0.12222 " pathEditMode="relative" rAng="0" ptsTypes="AA">
                                      <p:cBhvr>
                                        <p:cTn id="108" dur="1000" fill="hold"/>
                                        <p:tgtEl>
                                          <p:spTgt spid="18"/>
                                        </p:tgtEl>
                                        <p:attrNameLst>
                                          <p:attrName>ppt_x</p:attrName>
                                          <p:attrName>ppt_y</p:attrName>
                                        </p:attrNameLst>
                                      </p:cBhvr>
                                      <p:rCtr x="79" y="72"/>
                                    </p:animMotion>
                                  </p:childTnLst>
                                </p:cTn>
                              </p:par>
                            </p:childTnLst>
                          </p:cTn>
                        </p:par>
                      </p:childTnLst>
                    </p:cTn>
                  </p:par>
                  <p:par>
                    <p:cTn id="109" fill="hold">
                      <p:stCondLst>
                        <p:cond delay="indefinite"/>
                      </p:stCondLst>
                      <p:childTnLst>
                        <p:par>
                          <p:cTn id="110" fill="hold">
                            <p:stCondLst>
                              <p:cond delay="0"/>
                            </p:stCondLst>
                            <p:childTnLst>
                              <p:par>
                                <p:cTn id="111" presetID="53" presetClass="exit" presetSubtype="0" fill="hold" nodeType="clickEffect">
                                  <p:stCondLst>
                                    <p:cond delay="0"/>
                                  </p:stCondLst>
                                  <p:childTnLst>
                                    <p:anim calcmode="lin" valueType="num">
                                      <p:cBhvr>
                                        <p:cTn id="112" dur="1000"/>
                                        <p:tgtEl>
                                          <p:spTgt spid="18"/>
                                        </p:tgtEl>
                                        <p:attrNameLst>
                                          <p:attrName>ppt_w</p:attrName>
                                        </p:attrNameLst>
                                      </p:cBhvr>
                                      <p:tavLst>
                                        <p:tav tm="0">
                                          <p:val>
                                            <p:strVal val="ppt_w"/>
                                          </p:val>
                                        </p:tav>
                                        <p:tav tm="100000">
                                          <p:val>
                                            <p:fltVal val="0"/>
                                          </p:val>
                                        </p:tav>
                                      </p:tavLst>
                                    </p:anim>
                                    <p:anim calcmode="lin" valueType="num">
                                      <p:cBhvr>
                                        <p:cTn id="113" dur="1000"/>
                                        <p:tgtEl>
                                          <p:spTgt spid="18"/>
                                        </p:tgtEl>
                                        <p:attrNameLst>
                                          <p:attrName>ppt_h</p:attrName>
                                        </p:attrNameLst>
                                      </p:cBhvr>
                                      <p:tavLst>
                                        <p:tav tm="0">
                                          <p:val>
                                            <p:strVal val="ppt_h"/>
                                          </p:val>
                                        </p:tav>
                                        <p:tav tm="100000">
                                          <p:val>
                                            <p:fltVal val="0"/>
                                          </p:val>
                                        </p:tav>
                                      </p:tavLst>
                                    </p:anim>
                                    <p:animEffect transition="out" filter="fade">
                                      <p:cBhvr>
                                        <p:cTn id="114" dur="1000"/>
                                        <p:tgtEl>
                                          <p:spTgt spid="18"/>
                                        </p:tgtEl>
                                      </p:cBhvr>
                                    </p:animEffect>
                                    <p:set>
                                      <p:cBhvr>
                                        <p:cTn id="115" dur="1" fill="hold">
                                          <p:stCondLst>
                                            <p:cond delay="999"/>
                                          </p:stCondLst>
                                        </p:cTn>
                                        <p:tgtEl>
                                          <p:spTgt spid="18"/>
                                        </p:tgtEl>
                                        <p:attrNameLst>
                                          <p:attrName>style.visibility</p:attrName>
                                        </p:attrNameLst>
                                      </p:cBhvr>
                                      <p:to>
                                        <p:strVal val="hidden"/>
                                      </p:to>
                                    </p:set>
                                  </p:childTnLst>
                                </p:cTn>
                              </p:par>
                              <p:par>
                                <p:cTn id="116" presetID="64" presetClass="path" presetSubtype="0" fill="hold" nodeType="withEffect">
                                  <p:stCondLst>
                                    <p:cond delay="0"/>
                                  </p:stCondLst>
                                  <p:childTnLst>
                                    <p:animMotion origin="layout" path="M 0.13333 0.12222 L -0.03333 -0.06667 " pathEditMode="relative" rAng="0" ptsTypes="AA">
                                      <p:cBhvr>
                                        <p:cTn id="117" dur="1000" fill="hold"/>
                                        <p:tgtEl>
                                          <p:spTgt spid="18"/>
                                        </p:tgtEl>
                                        <p:attrNameLst>
                                          <p:attrName>ppt_x</p:attrName>
                                          <p:attrName>ppt_y</p:attrName>
                                        </p:attrNameLst>
                                      </p:cBhvr>
                                      <p:rCtr x="-83" y="-94"/>
                                    </p:animMotion>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3">
                                            <p:txEl>
                                              <p:pRg st="8" end="8"/>
                                            </p:txEl>
                                          </p:spTgt>
                                        </p:tgtEl>
                                        <p:attrNameLst>
                                          <p:attrName>style.visibility</p:attrName>
                                        </p:attrNameLst>
                                      </p:cBhvr>
                                      <p:to>
                                        <p:strVal val="visible"/>
                                      </p:to>
                                    </p:set>
                                    <p:animEffect transition="in" filter="wipe(left)">
                                      <p:cBhvr>
                                        <p:cTn id="122" dur="1000"/>
                                        <p:tgtEl>
                                          <p:spTgt spid="13">
                                            <p:txEl>
                                              <p:pRg st="8" end="8"/>
                                            </p:txEl>
                                          </p:spTgt>
                                        </p:tgtEl>
                                      </p:cBhvr>
                                    </p:animEffect>
                                  </p:childTnLst>
                                </p:cTn>
                              </p:par>
                            </p:childTnLst>
                          </p:cTn>
                        </p:par>
                        <p:par>
                          <p:cTn id="123" fill="hold">
                            <p:stCondLst>
                              <p:cond delay="1000"/>
                            </p:stCondLst>
                            <p:childTnLst>
                              <p:par>
                                <p:cTn id="124" presetID="22" presetClass="entr" presetSubtype="8" fill="hold" nodeType="afterEffect">
                                  <p:stCondLst>
                                    <p:cond delay="0"/>
                                  </p:stCondLst>
                                  <p:childTnLst>
                                    <p:set>
                                      <p:cBhvr>
                                        <p:cTn id="125" dur="1" fill="hold">
                                          <p:stCondLst>
                                            <p:cond delay="0"/>
                                          </p:stCondLst>
                                        </p:cTn>
                                        <p:tgtEl>
                                          <p:spTgt spid="13">
                                            <p:txEl>
                                              <p:pRg st="9" end="9"/>
                                            </p:txEl>
                                          </p:spTgt>
                                        </p:tgtEl>
                                        <p:attrNameLst>
                                          <p:attrName>style.visibility</p:attrName>
                                        </p:attrNameLst>
                                      </p:cBhvr>
                                      <p:to>
                                        <p:strVal val="visible"/>
                                      </p:to>
                                    </p:set>
                                    <p:animEffect transition="in" filter="wipe(left)">
                                      <p:cBhvr>
                                        <p:cTn id="126" dur="1000"/>
                                        <p:tgtEl>
                                          <p:spTgt spid="13">
                                            <p:txEl>
                                              <p:pRg st="9" end="9"/>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par>
                                <p:cTn id="131" presetID="6" presetClass="emph" presetSubtype="0" fill="hold" nodeType="withEffect">
                                  <p:stCondLst>
                                    <p:cond delay="0"/>
                                  </p:stCondLst>
                                  <p:childTnLst>
                                    <p:animScale>
                                      <p:cBhvr>
                                        <p:cTn id="132" dur="1000" fill="hold"/>
                                        <p:tgtEl>
                                          <p:spTgt spid="16"/>
                                        </p:tgtEl>
                                      </p:cBhvr>
                                      <p:by x="175000" y="175000"/>
                                    </p:animScale>
                                  </p:childTnLst>
                                </p:cTn>
                              </p:par>
                              <p:par>
                                <p:cTn id="133" presetID="64" presetClass="path" presetSubtype="0" fill="hold" nodeType="withEffect">
                                  <p:stCondLst>
                                    <p:cond delay="0"/>
                                  </p:stCondLst>
                                  <p:childTnLst>
                                    <p:animMotion origin="layout" path="M 1.11022E-16 0 L 0.10833 -0.1 " pathEditMode="relative" rAng="0" ptsTypes="AA">
                                      <p:cBhvr>
                                        <p:cTn id="134" dur="1000" fill="hold"/>
                                        <p:tgtEl>
                                          <p:spTgt spid="16"/>
                                        </p:tgtEl>
                                        <p:attrNameLst>
                                          <p:attrName>ppt_x</p:attrName>
                                          <p:attrName>ppt_y</p:attrName>
                                        </p:attrNameLst>
                                      </p:cBhvr>
                                      <p:rCtr x="54" y="-50"/>
                                    </p:animMotion>
                                  </p:childTnLst>
                                </p:cTn>
                              </p:par>
                            </p:childTnLst>
                          </p:cTn>
                        </p:par>
                      </p:childTnLst>
                    </p:cTn>
                  </p:par>
                  <p:par>
                    <p:cTn id="135" fill="hold">
                      <p:stCondLst>
                        <p:cond delay="indefinite"/>
                      </p:stCondLst>
                      <p:childTnLst>
                        <p:par>
                          <p:cTn id="136" fill="hold">
                            <p:stCondLst>
                              <p:cond delay="0"/>
                            </p:stCondLst>
                            <p:childTnLst>
                              <p:par>
                                <p:cTn id="137" presetID="53" presetClass="exit" presetSubtype="0" fill="hold" nodeType="clickEffect">
                                  <p:stCondLst>
                                    <p:cond delay="0"/>
                                  </p:stCondLst>
                                  <p:childTnLst>
                                    <p:anim calcmode="lin" valueType="num">
                                      <p:cBhvr>
                                        <p:cTn id="138" dur="1000"/>
                                        <p:tgtEl>
                                          <p:spTgt spid="16"/>
                                        </p:tgtEl>
                                        <p:attrNameLst>
                                          <p:attrName>ppt_w</p:attrName>
                                        </p:attrNameLst>
                                      </p:cBhvr>
                                      <p:tavLst>
                                        <p:tav tm="0">
                                          <p:val>
                                            <p:strVal val="ppt_w"/>
                                          </p:val>
                                        </p:tav>
                                        <p:tav tm="100000">
                                          <p:val>
                                            <p:fltVal val="0"/>
                                          </p:val>
                                        </p:tav>
                                      </p:tavLst>
                                    </p:anim>
                                    <p:anim calcmode="lin" valueType="num">
                                      <p:cBhvr>
                                        <p:cTn id="139" dur="1000"/>
                                        <p:tgtEl>
                                          <p:spTgt spid="16"/>
                                        </p:tgtEl>
                                        <p:attrNameLst>
                                          <p:attrName>ppt_h</p:attrName>
                                        </p:attrNameLst>
                                      </p:cBhvr>
                                      <p:tavLst>
                                        <p:tav tm="0">
                                          <p:val>
                                            <p:strVal val="ppt_h"/>
                                          </p:val>
                                        </p:tav>
                                        <p:tav tm="100000">
                                          <p:val>
                                            <p:fltVal val="0"/>
                                          </p:val>
                                        </p:tav>
                                      </p:tavLst>
                                    </p:anim>
                                    <p:animEffect transition="out" filter="fade">
                                      <p:cBhvr>
                                        <p:cTn id="140" dur="1000"/>
                                        <p:tgtEl>
                                          <p:spTgt spid="16"/>
                                        </p:tgtEl>
                                      </p:cBhvr>
                                    </p:animEffect>
                                    <p:set>
                                      <p:cBhvr>
                                        <p:cTn id="141" dur="1" fill="hold">
                                          <p:stCondLst>
                                            <p:cond delay="999"/>
                                          </p:stCondLst>
                                        </p:cTn>
                                        <p:tgtEl>
                                          <p:spTgt spid="16"/>
                                        </p:tgtEl>
                                        <p:attrNameLst>
                                          <p:attrName>style.visibility</p:attrName>
                                        </p:attrNameLst>
                                      </p:cBhvr>
                                      <p:to>
                                        <p:strVal val="hidden"/>
                                      </p:to>
                                    </p:set>
                                  </p:childTnLst>
                                </p:cTn>
                              </p:par>
                              <p:par>
                                <p:cTn id="142" presetID="42" presetClass="path" presetSubtype="0" fill="hold" nodeType="withEffect">
                                  <p:stCondLst>
                                    <p:cond delay="0"/>
                                  </p:stCondLst>
                                  <p:childTnLst>
                                    <p:animMotion origin="layout" path="M 0.10834 -0.1 L -0.05833 0.07778 " pathEditMode="relative" rAng="0" ptsTypes="AA">
                                      <p:cBhvr>
                                        <p:cTn id="143" dur="1000" fill="hold"/>
                                        <p:tgtEl>
                                          <p:spTgt spid="16"/>
                                        </p:tgtEl>
                                        <p:attrNameLst>
                                          <p:attrName>ppt_x</p:attrName>
                                          <p:attrName>ppt_y</p:attrName>
                                        </p:attrNameLst>
                                      </p:cBhvr>
                                      <p:rCtr x="-83" y="89"/>
                                    </p:animMotion>
                                  </p:childTnLst>
                                </p:cTn>
                              </p:par>
                            </p:childTnLst>
                          </p:cTn>
                        </p:par>
                        <p:par>
                          <p:cTn id="144" fill="hold">
                            <p:stCondLst>
                              <p:cond delay="1000"/>
                            </p:stCondLst>
                            <p:childTnLst>
                              <p:par>
                                <p:cTn id="145" presetID="10" presetClass="exit" presetSubtype="0" fill="hold" grpId="0" nodeType="afterEffect">
                                  <p:stCondLst>
                                    <p:cond delay="0"/>
                                  </p:stCondLst>
                                  <p:childTnLst>
                                    <p:animEffect transition="out" filter="fade">
                                      <p:cBhvr>
                                        <p:cTn id="146" dur="1000"/>
                                        <p:tgtEl>
                                          <p:spTgt spid="13">
                                            <p:txEl>
                                              <p:pRg st="0" end="0"/>
                                            </p:txEl>
                                          </p:spTgt>
                                        </p:tgtEl>
                                      </p:cBhvr>
                                    </p:animEffect>
                                    <p:set>
                                      <p:cBhvr>
                                        <p:cTn id="147" dur="1" fill="hold">
                                          <p:stCondLst>
                                            <p:cond delay="999"/>
                                          </p:stCondLst>
                                        </p:cTn>
                                        <p:tgtEl>
                                          <p:spTgt spid="13">
                                            <p:txEl>
                                              <p:pRg st="0" end="0"/>
                                            </p:txEl>
                                          </p:spTgt>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00"/>
                                        <p:tgtEl>
                                          <p:spTgt spid="13">
                                            <p:txEl>
                                              <p:pRg st="1" end="1"/>
                                            </p:txEl>
                                          </p:spTgt>
                                        </p:tgtEl>
                                      </p:cBhvr>
                                    </p:animEffect>
                                    <p:set>
                                      <p:cBhvr>
                                        <p:cTn id="150" dur="1" fill="hold">
                                          <p:stCondLst>
                                            <p:cond delay="999"/>
                                          </p:stCondLst>
                                        </p:cTn>
                                        <p:tgtEl>
                                          <p:spTgt spid="13">
                                            <p:txEl>
                                              <p:pRg st="1" end="1"/>
                                            </p:txEl>
                                          </p:spTgt>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1000"/>
                                        <p:tgtEl>
                                          <p:spTgt spid="13">
                                            <p:txEl>
                                              <p:pRg st="2" end="2"/>
                                            </p:txEl>
                                          </p:spTgt>
                                        </p:tgtEl>
                                      </p:cBhvr>
                                    </p:animEffect>
                                    <p:set>
                                      <p:cBhvr>
                                        <p:cTn id="153" dur="1" fill="hold">
                                          <p:stCondLst>
                                            <p:cond delay="999"/>
                                          </p:stCondLst>
                                        </p:cTn>
                                        <p:tgtEl>
                                          <p:spTgt spid="13">
                                            <p:txEl>
                                              <p:pRg st="2" end="2"/>
                                            </p:txEl>
                                          </p:spTgt>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1000"/>
                                        <p:tgtEl>
                                          <p:spTgt spid="13">
                                            <p:txEl>
                                              <p:pRg st="3" end="3"/>
                                            </p:txEl>
                                          </p:spTgt>
                                        </p:tgtEl>
                                      </p:cBhvr>
                                    </p:animEffect>
                                    <p:set>
                                      <p:cBhvr>
                                        <p:cTn id="156" dur="1" fill="hold">
                                          <p:stCondLst>
                                            <p:cond delay="999"/>
                                          </p:stCondLst>
                                        </p:cTn>
                                        <p:tgtEl>
                                          <p:spTgt spid="13">
                                            <p:txEl>
                                              <p:pRg st="3" end="3"/>
                                            </p:txEl>
                                          </p:spTgt>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1000"/>
                                        <p:tgtEl>
                                          <p:spTgt spid="13">
                                            <p:txEl>
                                              <p:pRg st="4" end="4"/>
                                            </p:txEl>
                                          </p:spTgt>
                                        </p:tgtEl>
                                      </p:cBhvr>
                                    </p:animEffect>
                                    <p:set>
                                      <p:cBhvr>
                                        <p:cTn id="159" dur="1" fill="hold">
                                          <p:stCondLst>
                                            <p:cond delay="999"/>
                                          </p:stCondLst>
                                        </p:cTn>
                                        <p:tgtEl>
                                          <p:spTgt spid="13">
                                            <p:txEl>
                                              <p:pRg st="4" end="4"/>
                                            </p:txEl>
                                          </p:spTgt>
                                        </p:tgtEl>
                                        <p:attrNameLst>
                                          <p:attrName>style.visibility</p:attrName>
                                        </p:attrNameLst>
                                      </p:cBhvr>
                                      <p:to>
                                        <p:strVal val="hidden"/>
                                      </p:to>
                                    </p:set>
                                  </p:childTnLst>
                                </p:cTn>
                              </p:par>
                              <p:par>
                                <p:cTn id="160" presetID="10" presetClass="exit" presetSubtype="0" fill="hold" grpId="0" nodeType="withEffect">
                                  <p:stCondLst>
                                    <p:cond delay="0"/>
                                  </p:stCondLst>
                                  <p:childTnLst>
                                    <p:animEffect transition="out" filter="fade">
                                      <p:cBhvr>
                                        <p:cTn id="161" dur="1000"/>
                                        <p:tgtEl>
                                          <p:spTgt spid="13">
                                            <p:txEl>
                                              <p:pRg st="5" end="5"/>
                                            </p:txEl>
                                          </p:spTgt>
                                        </p:tgtEl>
                                      </p:cBhvr>
                                    </p:animEffect>
                                    <p:set>
                                      <p:cBhvr>
                                        <p:cTn id="162" dur="1" fill="hold">
                                          <p:stCondLst>
                                            <p:cond delay="999"/>
                                          </p:stCondLst>
                                        </p:cTn>
                                        <p:tgtEl>
                                          <p:spTgt spid="13">
                                            <p:txEl>
                                              <p:pRg st="5" end="5"/>
                                            </p:txEl>
                                          </p:spTgt>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1000"/>
                                        <p:tgtEl>
                                          <p:spTgt spid="13">
                                            <p:txEl>
                                              <p:pRg st="6" end="6"/>
                                            </p:txEl>
                                          </p:spTgt>
                                        </p:tgtEl>
                                      </p:cBhvr>
                                    </p:animEffect>
                                    <p:set>
                                      <p:cBhvr>
                                        <p:cTn id="165" dur="1" fill="hold">
                                          <p:stCondLst>
                                            <p:cond delay="999"/>
                                          </p:stCondLst>
                                        </p:cTn>
                                        <p:tgtEl>
                                          <p:spTgt spid="13">
                                            <p:txEl>
                                              <p:pRg st="6" end="6"/>
                                            </p:txEl>
                                          </p:spTgt>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1000"/>
                                        <p:tgtEl>
                                          <p:spTgt spid="13">
                                            <p:txEl>
                                              <p:pRg st="7" end="7"/>
                                            </p:txEl>
                                          </p:spTgt>
                                        </p:tgtEl>
                                      </p:cBhvr>
                                    </p:animEffect>
                                    <p:set>
                                      <p:cBhvr>
                                        <p:cTn id="168" dur="1" fill="hold">
                                          <p:stCondLst>
                                            <p:cond delay="999"/>
                                          </p:stCondLst>
                                        </p:cTn>
                                        <p:tgtEl>
                                          <p:spTgt spid="13">
                                            <p:txEl>
                                              <p:pRg st="7" end="7"/>
                                            </p:txEl>
                                          </p:spTgt>
                                        </p:tgtEl>
                                        <p:attrNameLst>
                                          <p:attrName>style.visibility</p:attrName>
                                        </p:attrNameLst>
                                      </p:cBhvr>
                                      <p:to>
                                        <p:strVal val="hidden"/>
                                      </p:to>
                                    </p:set>
                                  </p:childTnLst>
                                </p:cTn>
                              </p:par>
                              <p:par>
                                <p:cTn id="169" presetID="10" presetClass="exit" presetSubtype="0" fill="hold" grpId="0" nodeType="withEffect">
                                  <p:stCondLst>
                                    <p:cond delay="0"/>
                                  </p:stCondLst>
                                  <p:childTnLst>
                                    <p:animEffect transition="out" filter="fade">
                                      <p:cBhvr>
                                        <p:cTn id="170" dur="1000"/>
                                        <p:tgtEl>
                                          <p:spTgt spid="13">
                                            <p:txEl>
                                              <p:pRg st="8" end="8"/>
                                            </p:txEl>
                                          </p:spTgt>
                                        </p:tgtEl>
                                      </p:cBhvr>
                                    </p:animEffect>
                                    <p:set>
                                      <p:cBhvr>
                                        <p:cTn id="171" dur="1" fill="hold">
                                          <p:stCondLst>
                                            <p:cond delay="999"/>
                                          </p:stCondLst>
                                        </p:cTn>
                                        <p:tgtEl>
                                          <p:spTgt spid="13">
                                            <p:txEl>
                                              <p:pRg st="8" end="8"/>
                                            </p:txEl>
                                          </p:spTgt>
                                        </p:tgtEl>
                                        <p:attrNameLst>
                                          <p:attrName>style.visibility</p:attrName>
                                        </p:attrNameLst>
                                      </p:cBhvr>
                                      <p:to>
                                        <p:strVal val="hidden"/>
                                      </p:to>
                                    </p:set>
                                  </p:childTnLst>
                                </p:cTn>
                              </p:par>
                              <p:par>
                                <p:cTn id="172" presetID="10" presetClass="exit" presetSubtype="0" fill="hold" grpId="0" nodeType="withEffect">
                                  <p:stCondLst>
                                    <p:cond delay="0"/>
                                  </p:stCondLst>
                                  <p:childTnLst>
                                    <p:animEffect transition="out" filter="fade">
                                      <p:cBhvr>
                                        <p:cTn id="173" dur="1000"/>
                                        <p:tgtEl>
                                          <p:spTgt spid="13">
                                            <p:txEl>
                                              <p:pRg st="9" end="9"/>
                                            </p:txEl>
                                          </p:spTgt>
                                        </p:tgtEl>
                                      </p:cBhvr>
                                    </p:animEffect>
                                    <p:set>
                                      <p:cBhvr>
                                        <p:cTn id="174" dur="1" fill="hold">
                                          <p:stCondLst>
                                            <p:cond delay="999"/>
                                          </p:stCondLst>
                                        </p:cTn>
                                        <p:tgtEl>
                                          <p:spTgt spid="13">
                                            <p:txEl>
                                              <p:pRg st="9" end="9"/>
                                            </p:txEl>
                                          </p:spTgt>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14"/>
                                        </p:tgtEl>
                                      </p:cBhvr>
                                    </p:animEffect>
                                    <p:set>
                                      <p:cBhvr>
                                        <p:cTn id="177" dur="1" fill="hold">
                                          <p:stCondLst>
                                            <p:cond delay="999"/>
                                          </p:stCondLst>
                                        </p:cTn>
                                        <p:tgtEl>
                                          <p:spTgt spid="14"/>
                                        </p:tgtEl>
                                        <p:attrNameLst>
                                          <p:attrName>style.visibility</p:attrName>
                                        </p:attrNameLst>
                                      </p:cBhvr>
                                      <p:to>
                                        <p:strVal val="hidden"/>
                                      </p:to>
                                    </p:set>
                                  </p:childTnLst>
                                </p:cTn>
                              </p:par>
                            </p:childTnLst>
                          </p:cTn>
                        </p:par>
                        <p:par>
                          <p:cTn id="178" fill="hold">
                            <p:stCondLst>
                              <p:cond delay="2000"/>
                            </p:stCondLst>
                            <p:childTnLst>
                              <p:par>
                                <p:cTn id="179" presetID="22" presetClass="entr" presetSubtype="8" fill="hold" grpId="0" nodeType="afterEffect">
                                  <p:stCondLst>
                                    <p:cond delay="0"/>
                                  </p:stCondLst>
                                  <p:childTnLst>
                                    <p:set>
                                      <p:cBhvr>
                                        <p:cTn id="180" dur="1" fill="hold">
                                          <p:stCondLst>
                                            <p:cond delay="0"/>
                                          </p:stCondLst>
                                        </p:cTn>
                                        <p:tgtEl>
                                          <p:spTgt spid="17"/>
                                        </p:tgtEl>
                                        <p:attrNameLst>
                                          <p:attrName>style.visibility</p:attrName>
                                        </p:attrNameLst>
                                      </p:cBhvr>
                                      <p:to>
                                        <p:strVal val="visible"/>
                                      </p:to>
                                    </p:set>
                                    <p:animEffect transition="in" filter="wipe(left)">
                                      <p:cBhvr>
                                        <p:cTn id="18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8" grpId="0" animBg="1"/>
      <p:bldP spid="8" grpId="1" animBg="1"/>
      <p:bldP spid="13" grpId="0" uiExpand="1" build="allAtOnce"/>
      <p:bldP spid="14" grpId="0" animBg="1"/>
      <p:bldP spid="14" grpId="1"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915400" cy="7201972"/>
          </a:xfrm>
          <a:prstGeom prst="rect">
            <a:avLst/>
          </a:prstGeom>
        </p:spPr>
        <p:txBody>
          <a:bodyPr wrap="square">
            <a:spAutoFit/>
          </a:bodyPr>
          <a:lstStyle/>
          <a:p>
            <a:r>
              <a:rPr lang="en-US" sz="1400" dirty="0" smtClean="0">
                <a:hlinkClick r:id="rId2"/>
              </a:rPr>
              <a:t>https://en.wikipedia.org/wiki/Woodland_period</a:t>
            </a:r>
            <a:endParaRPr lang="en-US" sz="1400" dirty="0" smtClean="0"/>
          </a:p>
          <a:p>
            <a:endParaRPr lang="en-US" sz="1400" dirty="0" smtClean="0"/>
          </a:p>
          <a:p>
            <a:r>
              <a:rPr lang="en-US" sz="1400" dirty="0" smtClean="0"/>
              <a:t>	In the classification of Archaeological cultures of North America, the </a:t>
            </a:r>
            <a:r>
              <a:rPr lang="en-US" sz="1400" b="1" dirty="0" smtClean="0"/>
              <a:t>Woodland period</a:t>
            </a:r>
            <a:r>
              <a:rPr lang="en-US" sz="1400" dirty="0" smtClean="0"/>
              <a:t> of North American pre-Columbian cultures spanned a period from roughly 1000 BCE to European contact in the eastern part of North America, with some archaeologists distinguishing the Mississippian period, from 1000 CE to European contact as a separate period. The term "Woodland Period" was introduced in the 1930s as a generic term for prehistoric sites falling between the Archaic hunter-gatherers and the agriculturalist Mississippian cultures. The Eastern Woodlands cultural region covers what is now eastern Canada south of the Subarctic region, the eastern United States, along to the Gulf of Mexico.</a:t>
            </a:r>
          </a:p>
          <a:p>
            <a:r>
              <a:rPr lang="en-US" sz="1400" dirty="0" smtClean="0"/>
              <a:t>	This period is variously considered a developmental stage, a time period, a suite of technological adaptations or "traits," and a "family tree" of cultures related to earlier Archaic cultures.</a:t>
            </a:r>
            <a:r>
              <a:rPr lang="en-US" sz="1400" baseline="30000" dirty="0" smtClean="0"/>
              <a:t> </a:t>
            </a:r>
            <a:r>
              <a:rPr lang="en-US" sz="1400" dirty="0" smtClean="0"/>
              <a:t>It can be characterized as a chronological and cultural manifestation without any massive changes in a short time but instead having a continuous development in stone and bone tools, leather crafting, textile manufacture, cultivation, and shelter construction. Many Woodland peoples used spears and atlatls until the end of the period, when they were replaced by bows and arrows; however, Southeastern Woodland peoples also used blowguns.</a:t>
            </a:r>
          </a:p>
          <a:p>
            <a:r>
              <a:rPr lang="en-US" sz="1400" dirty="0" smtClean="0"/>
              <a:t>	The most cited technological distinction of this period was the widespread use of pottery (although pottery manufacture had arisen during the Archaic period in some places), and the diversification of pottery forms, decorations, and manufacturing practices. The increasing use of horticulture and the development of the Eastern Agricultural Complex, consisting of weedy seed plants as well as gourd cultivation, also meant that groups became less mobile over time and, in some times and places, people lived in permanently occupied villages and cities. Intensive agriculture characterizes the Mississippian period from ca. 1000-1400 CE and may have continued up to European contact, around 500 years ago. Eastern Woodland's lived in wigwams and longhouses.</a:t>
            </a:r>
          </a:p>
          <a:p>
            <a:endParaRPr lang="en-US" sz="1400" dirty="0" smtClean="0"/>
          </a:p>
          <a:p>
            <a:r>
              <a:rPr lang="en-US" sz="1400" dirty="0" smtClean="0">
                <a:hlinkClick r:id="rId3"/>
              </a:rPr>
              <a:t>http://mcclungmuseum.utk.edu/2009/01/01/prehistoric-american-indians/</a:t>
            </a:r>
            <a:endParaRPr lang="en-US" sz="1400" dirty="0" smtClean="0"/>
          </a:p>
          <a:p>
            <a:endParaRPr lang="en-US" sz="1400" dirty="0" smtClean="0"/>
          </a:p>
          <a:p>
            <a:r>
              <a:rPr lang="en-US" sz="1400" dirty="0" smtClean="0"/>
              <a:t>	The Woodland period has been broadly characterized by the manufacture of pottery, the beginnings of intensive agriculture, and the construction of burial mounds and ceremonial earthworks (Figure 15). The shift from an Archaic period way of life to that of Woodland culture did not occur everywhere at the same time. Changes that had begun in the Archaic culminated in the Woodland and increasing population necessitated changes in political and social organization. As with the Archaic, the Woodland period is divided by archaeologists into Early (3000–2200 YBP), Middle (2200–1600 YBP), and Late 1600–1100 YBP).</a:t>
            </a:r>
          </a:p>
          <a:p>
            <a:endParaRPr lang="en-US" sz="1400" dirty="0" smtClean="0"/>
          </a:p>
          <a:p>
            <a:endParaRPr lang="en-US" sz="1400"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
          <p:cNvGrpSpPr/>
          <p:nvPr/>
        </p:nvGrpSpPr>
        <p:grpSpPr>
          <a:xfrm>
            <a:off x="0" y="1371600"/>
            <a:ext cx="9144000" cy="5486400"/>
            <a:chOff x="0" y="914400"/>
            <a:chExt cx="9144000" cy="5943600"/>
          </a:xfrm>
        </p:grpSpPr>
        <p:sp>
          <p:nvSpPr>
            <p:cNvPr id="9" name="Rectangle 8"/>
            <p:cNvSpPr/>
            <p:nvPr/>
          </p:nvSpPr>
          <p:spPr>
            <a:xfrm>
              <a:off x="0" y="914400"/>
              <a:ext cx="4191000" cy="59436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mcclungmuseum.utk.edu/wp-content/uploads/sites/38/2013/03/rn-27f15.jpg"/>
            <p:cNvPicPr preferRelativeResize="0">
              <a:picLocks noChangeArrowheads="1"/>
            </p:cNvPicPr>
            <p:nvPr/>
          </p:nvPicPr>
          <p:blipFill>
            <a:blip r:embed="rId2" cstate="print"/>
            <a:srcRect t="12438" r="3417" b="11250"/>
            <a:stretch>
              <a:fillRect/>
            </a:stretch>
          </p:blipFill>
          <p:spPr bwMode="auto">
            <a:xfrm>
              <a:off x="3657600" y="914400"/>
              <a:ext cx="5486400" cy="5934456"/>
            </a:xfrm>
            <a:prstGeom prst="rect">
              <a:avLst/>
            </a:prstGeom>
            <a:noFill/>
          </p:spPr>
        </p:pic>
      </p:grpSp>
      <p:pic>
        <p:nvPicPr>
          <p:cNvPr id="2" name="Picture 1" descr="http://www.freeworldmaps.net/united-states/us-mountain-ranges-map.jpg"/>
          <p:cNvPicPr>
            <a:picLocks noChangeAspect="1" noChangeArrowheads="1"/>
          </p:cNvPicPr>
          <p:nvPr/>
        </p:nvPicPr>
        <p:blipFill>
          <a:blip r:embed="rId3" cstate="print"/>
          <a:srcRect l="3270" t="2632" r="1935" b="2016"/>
          <a:stretch>
            <a:fillRect/>
          </a:stretch>
        </p:blipFill>
        <p:spPr bwMode="auto">
          <a:xfrm>
            <a:off x="0" y="1152651"/>
            <a:ext cx="9142044" cy="5857749"/>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7" name="Rectangle 6"/>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pic>
        <p:nvPicPr>
          <p:cNvPr id="3" name="Picture 2" descr="http://www.nativefluteswalking.com/images/easternwoodlandsmap.jpg"/>
          <p:cNvPicPr>
            <a:picLocks noChangeAspect="1" noChangeArrowheads="1"/>
          </p:cNvPicPr>
          <p:nvPr/>
        </p:nvPicPr>
        <p:blipFill>
          <a:blip r:embed="rId4" cstate="print"/>
          <a:srcRect l="-763" t="24022" r="15998" b="9903"/>
          <a:stretch>
            <a:fillRect/>
          </a:stretch>
        </p:blipFill>
        <p:spPr bwMode="auto">
          <a:xfrm>
            <a:off x="685800" y="1143000"/>
            <a:ext cx="8458200" cy="5943600"/>
          </a:xfrm>
          <a:prstGeom prst="rect">
            <a:avLst/>
          </a:prstGeom>
          <a:noFill/>
        </p:spPr>
      </p:pic>
      <p:grpSp>
        <p:nvGrpSpPr>
          <p:cNvPr id="21" name="Group 20"/>
          <p:cNvGrpSpPr/>
          <p:nvPr/>
        </p:nvGrpSpPr>
        <p:grpSpPr>
          <a:xfrm>
            <a:off x="4631872" y="1298121"/>
            <a:ext cx="4523014" cy="5695950"/>
            <a:chOff x="4631872" y="1298121"/>
            <a:chExt cx="4523014" cy="5695950"/>
          </a:xfrm>
        </p:grpSpPr>
        <p:sp>
          <p:nvSpPr>
            <p:cNvPr id="16" name="Freeform 15"/>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19" name="Group 18"/>
            <p:cNvGrpSpPr/>
            <p:nvPr/>
          </p:nvGrpSpPr>
          <p:grpSpPr>
            <a:xfrm>
              <a:off x="5255079" y="1826078"/>
              <a:ext cx="2637064" cy="1766207"/>
              <a:chOff x="5255079" y="1826078"/>
              <a:chExt cx="2637064" cy="1766207"/>
            </a:xfrm>
          </p:grpSpPr>
          <p:sp>
            <p:nvSpPr>
              <p:cNvPr id="14" name="Freeform 13"/>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5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grpSp>
        <p:nvGrpSpPr>
          <p:cNvPr id="4"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cstate="print"/>
            <a:srcRect l="-763" t="24022" r="15998" b="9903"/>
            <a:stretch>
              <a:fillRect/>
            </a:stretch>
          </p:blipFill>
          <p:spPr bwMode="auto">
            <a:xfrm>
              <a:off x="685800" y="1143000"/>
              <a:ext cx="8458200" cy="5943600"/>
            </a:xfrm>
            <a:prstGeom prst="rect">
              <a:avLst/>
            </a:prstGeom>
            <a:noFill/>
          </p:spPr>
        </p:pic>
        <p:grpSp>
          <p:nvGrpSpPr>
            <p:cNvPr id="6"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10"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cstate="print"/>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0" name="Rectangle 19"/>
          <p:cNvSpPr/>
          <p:nvPr/>
        </p:nvSpPr>
        <p:spPr>
          <a:xfrm>
            <a:off x="0" y="1600200"/>
            <a:ext cx="4800600" cy="1661993"/>
          </a:xfrm>
          <a:prstGeom prst="rect">
            <a:avLst/>
          </a:prstGeom>
          <a:solidFill>
            <a:srgbClr val="F7F789"/>
          </a:solidFill>
        </p:spPr>
        <p:txBody>
          <a:bodyPr wrap="square">
            <a:spAutoFit/>
          </a:bodyPr>
          <a:lstStyle/>
          <a:p>
            <a:r>
              <a:rPr lang="en-US" sz="3400" b="1" dirty="0" smtClean="0"/>
              <a:t>  development of:</a:t>
            </a:r>
          </a:p>
          <a:p>
            <a:pPr>
              <a:buFontTx/>
              <a:buChar char="-"/>
            </a:pPr>
            <a:r>
              <a:rPr lang="en-US" sz="3400" b="1" dirty="0" smtClean="0"/>
              <a:t> separate cultural groups</a:t>
            </a:r>
          </a:p>
          <a:p>
            <a:pPr>
              <a:buFontTx/>
              <a:buChar char="-"/>
            </a:pPr>
            <a:r>
              <a:rPr lang="en-US" sz="3400" b="1" dirty="0" smtClean="0"/>
              <a:t> regional trade networks</a:t>
            </a:r>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fade">
                                      <p:cBhvr>
                                        <p:cTn id="12" dur="1000"/>
                                        <p:tgtEl>
                                          <p:spTgt spid="20">
                                            <p:bg/>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1000"/>
                                        <p:tgtEl>
                                          <p:spTgt spid="20">
                                            <p:txEl>
                                              <p:pRg st="0" end="0"/>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wipe(left)">
                                      <p:cBhvr>
                                        <p:cTn id="19" dur="1000"/>
                                        <p:tgtEl>
                                          <p:spTgt spid="20">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left)">
                                      <p:cBhvr>
                                        <p:cTn id="23" dur="10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cstate="print"/>
            <a:srcRect l="-763" t="24022" r="15998" b="9903"/>
            <a:stretch>
              <a:fillRect/>
            </a:stretch>
          </p:blipFill>
          <p:spPr bwMode="auto">
            <a:xfrm>
              <a:off x="685800" y="1143000"/>
              <a:ext cx="8458200" cy="5943600"/>
            </a:xfrm>
            <a:prstGeom prst="rect">
              <a:avLst/>
            </a:prstGeom>
            <a:noFill/>
          </p:spPr>
        </p:pic>
        <p:grpSp>
          <p:nvGrpSpPr>
            <p:cNvPr id="3"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4"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useBgFill="1">
        <p:nvSpPr>
          <p:cNvPr id="17"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6"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cstate="print"/>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sp useBgFill="1">
        <p:nvSpPr>
          <p:cNvPr id="21" name="TextBox 20"/>
          <p:cNvSpPr txBox="1"/>
          <p:nvPr/>
        </p:nvSpPr>
        <p:spPr>
          <a:xfrm>
            <a:off x="0" y="685800"/>
            <a:ext cx="9144000" cy="954107"/>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800 years ago . . .</a:t>
            </a:r>
            <a:endParaRPr lang="en-US" sz="4400" b="1" dirty="0">
              <a:solidFill>
                <a:srgbClr val="FF0000"/>
              </a:solidFill>
              <a:effectLst>
                <a:outerShdw dist="50800" dir="5400000" algn="ctr" rotWithShape="0">
                  <a:schemeClr val="tx1"/>
                </a:outerShdw>
              </a:effectLst>
            </a:endParaRPr>
          </a:p>
          <a:p>
            <a:pPr algn="ctr"/>
            <a:endParaRPr lang="en-US" sz="1200" b="1" dirty="0" smtClean="0">
              <a:solidFill>
                <a:srgbClr val="FF0000"/>
              </a:solidFill>
              <a:effectLst>
                <a:outerShdw dist="50800" dir="5400000" algn="ctr" rotWithShape="0">
                  <a:schemeClr val="tx1"/>
                </a:outerShdw>
              </a:effectLst>
            </a:endParaRPr>
          </a:p>
        </p:txBody>
      </p:sp>
      <p:sp useBgFill="1">
        <p:nvSpPr>
          <p:cNvPr id="23" name="TextBox 3"/>
          <p:cNvSpPr txBox="1">
            <a:spLocks noChangeArrowheads="1"/>
          </p:cNvSpPr>
          <p:nvPr/>
        </p:nvSpPr>
        <p:spPr bwMode="auto">
          <a:xfrm>
            <a:off x="5367528" y="0"/>
            <a:ext cx="3810000" cy="707886"/>
          </a:xfrm>
          <a:prstGeom prst="rect">
            <a:avLst/>
          </a:prstGeom>
          <a:ln w="9525">
            <a:noFill/>
            <a:miter lim="800000"/>
            <a:headEnd/>
            <a:tailEnd/>
          </a:ln>
        </p:spPr>
        <p:txBody>
          <a:bodyPr wrap="square">
            <a:spAutoFit/>
          </a:bodyPr>
          <a:lstStyle/>
          <a:p>
            <a:pPr>
              <a:defRPr/>
            </a:pPr>
            <a:r>
              <a:rPr lang="en-US" sz="4000" b="1" dirty="0" smtClean="0">
                <a:solidFill>
                  <a:srgbClr val="FF0000"/>
                </a:solidFill>
                <a:effectLst>
                  <a:outerShdw dist="50800" dir="5400000" algn="ctr" rotWithShape="0">
                    <a:schemeClr val="tx1"/>
                  </a:outerShdw>
                </a:effectLst>
                <a:latin typeface="Calibri" pitchFamily="34" charset="0"/>
              </a:rPr>
              <a:t>Mississippian</a:t>
            </a:r>
            <a:endParaRPr lang="en-US" sz="4000" b="1" dirty="0">
              <a:solidFill>
                <a:srgbClr val="FF0000"/>
              </a:solidFill>
              <a:effectLst>
                <a:outerShdw dist="50800" dir="5400000" algn="ctr" rotWithShape="0">
                  <a:schemeClr val="tx1"/>
                </a:outerShdw>
              </a:effectLst>
              <a:latin typeface="Calibri" pitchFamily="34" charset="0"/>
            </a:endParaRPr>
          </a:p>
        </p:txBody>
      </p:sp>
      <p:pic>
        <p:nvPicPr>
          <p:cNvPr id="24" name="Picture 2" descr="Image result for woodland period map"/>
          <p:cNvPicPr>
            <a:picLocks noChangeAspect="1" noChangeArrowheads="1"/>
          </p:cNvPicPr>
          <p:nvPr/>
        </p:nvPicPr>
        <p:blipFill>
          <a:blip r:embed="rId4" cstate="print"/>
          <a:srcRect/>
          <a:stretch>
            <a:fillRect/>
          </a:stretch>
        </p:blipFill>
        <p:spPr bwMode="auto">
          <a:xfrm>
            <a:off x="4114800" y="2438400"/>
            <a:ext cx="4267200" cy="4082290"/>
          </a:xfrm>
          <a:prstGeom prst="rect">
            <a:avLst/>
          </a:prstGeom>
          <a:noFill/>
        </p:spPr>
      </p:pic>
      <p:sp>
        <p:nvSpPr>
          <p:cNvPr id="20" name="Rectangle 19"/>
          <p:cNvSpPr/>
          <p:nvPr/>
        </p:nvSpPr>
        <p:spPr>
          <a:xfrm>
            <a:off x="0" y="1600200"/>
            <a:ext cx="4800600" cy="1661993"/>
          </a:xfrm>
          <a:prstGeom prst="rect">
            <a:avLst/>
          </a:prstGeom>
          <a:solidFill>
            <a:srgbClr val="F7F789"/>
          </a:solidFill>
        </p:spPr>
        <p:txBody>
          <a:bodyPr wrap="square">
            <a:spAutoFit/>
          </a:bodyPr>
          <a:lstStyle/>
          <a:p>
            <a:r>
              <a:rPr lang="en-US" sz="3400" b="1" dirty="0" smtClean="0"/>
              <a:t>  development of:</a:t>
            </a:r>
          </a:p>
          <a:p>
            <a:pPr>
              <a:buFontTx/>
              <a:buChar char="-"/>
            </a:pPr>
            <a:r>
              <a:rPr lang="en-US" sz="3400" b="1" dirty="0" smtClean="0"/>
              <a:t> separate cultural groups</a:t>
            </a:r>
          </a:p>
          <a:p>
            <a:pPr>
              <a:buFontTx/>
              <a:buChar char="-"/>
            </a:pPr>
            <a:r>
              <a:rPr lang="en-US" sz="3400" b="1" dirty="0" smtClean="0"/>
              <a:t> regional trade networks</a:t>
            </a:r>
            <a:endParaRPr lang="en-US" sz="3400" dirty="0"/>
          </a:p>
        </p:txBody>
      </p:sp>
      <p:sp>
        <p:nvSpPr>
          <p:cNvPr id="25" name="Rounded Rectangle 24"/>
          <p:cNvSpPr/>
          <p:nvPr/>
        </p:nvSpPr>
        <p:spPr>
          <a:xfrm>
            <a:off x="5334000" y="0"/>
            <a:ext cx="3810000"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1000"/>
                                        <p:tgtEl>
                                          <p:spTgt spid="25"/>
                                        </p:tgtEl>
                                      </p:cBhvr>
                                    </p:animEffect>
                                  </p:childTnLst>
                                </p:cTn>
                              </p:par>
                              <p:par>
                                <p:cTn id="20" presetID="47"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ppt_x</p:attrName>
                                        </p:attrNameLst>
                                      </p:cBhvr>
                                      <p:tavLst>
                                        <p:tav tm="0">
                                          <p:val>
                                            <p:strVal val="#ppt_x"/>
                                          </p:val>
                                        </p:tav>
                                        <p:tav tm="100000">
                                          <p:val>
                                            <p:strVal val="#ppt_x"/>
                                          </p:val>
                                        </p:tav>
                                      </p:tavLst>
                                    </p:anim>
                                    <p:anim calcmode="lin" valueType="num">
                                      <p:cBhvr>
                                        <p:cTn id="24" dur="2000" fill="hold"/>
                                        <p:tgtEl>
                                          <p:spTgt spid="23"/>
                                        </p:tgtEl>
                                        <p:attrNameLst>
                                          <p:attrName>ppt_y</p:attrName>
                                        </p:attrNameLst>
                                      </p:cBhvr>
                                      <p:tavLst>
                                        <p:tav tm="0">
                                          <p:val>
                                            <p:strVal val="#ppt_y-.1"/>
                                          </p:val>
                                        </p:tav>
                                        <p:tav tm="100000">
                                          <p:val>
                                            <p:strVal val="#ppt_y"/>
                                          </p:val>
                                        </p:tav>
                                      </p:tavLst>
                                    </p:anim>
                                  </p:childTnLst>
                                </p:cTn>
                              </p:par>
                              <p:par>
                                <p:cTn id="25" presetID="10" presetClass="exit" presetSubtype="0" fill="hold" grpId="1" nodeType="withEffect">
                                  <p:stCondLst>
                                    <p:cond delay="1000"/>
                                  </p:stCondLst>
                                  <p:childTnLst>
                                    <p:animEffect transition="out" filter="fade">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P spid="20" grpId="0" animBg="1"/>
      <p:bldP spid="25" grpId="0" animBg="1"/>
      <p:bldP spid="2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685800" y="1143000"/>
            <a:ext cx="8469086" cy="5943600"/>
            <a:chOff x="685800" y="1143000"/>
            <a:chExt cx="8469086" cy="5943600"/>
          </a:xfrm>
        </p:grpSpPr>
        <p:grpSp>
          <p:nvGrpSpPr>
            <p:cNvPr id="2"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cstate="print"/>
              <a:srcRect l="-763" t="24022" r="15998" b="9903"/>
              <a:stretch>
                <a:fillRect/>
              </a:stretch>
            </p:blipFill>
            <p:spPr bwMode="auto">
              <a:xfrm>
                <a:off x="685800" y="1143000"/>
                <a:ext cx="8458200" cy="5943600"/>
              </a:xfrm>
              <a:prstGeom prst="rect">
                <a:avLst/>
              </a:prstGeom>
              <a:noFill/>
            </p:spPr>
          </p:pic>
          <p:grpSp>
            <p:nvGrpSpPr>
              <p:cNvPr id="3"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4"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cstate="print"/>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pic>
          <p:nvPicPr>
            <p:cNvPr id="24" name="Picture 2" descr="Image result for woodland period map"/>
            <p:cNvPicPr>
              <a:picLocks noChangeAspect="1" noChangeArrowheads="1"/>
            </p:cNvPicPr>
            <p:nvPr/>
          </p:nvPicPr>
          <p:blipFill>
            <a:blip r:embed="rId4" cstate="print"/>
            <a:srcRect/>
            <a:stretch>
              <a:fillRect/>
            </a:stretch>
          </p:blipFill>
          <p:spPr bwMode="auto">
            <a:xfrm>
              <a:off x="4114800" y="2438400"/>
              <a:ext cx="4267200" cy="4082290"/>
            </a:xfrm>
            <a:prstGeom prst="rect">
              <a:avLst/>
            </a:prstGeom>
            <a:noFill/>
          </p:spPr>
        </p:pic>
      </p:grpSp>
      <p:grpSp>
        <p:nvGrpSpPr>
          <p:cNvPr id="33" name="Group 32"/>
          <p:cNvGrpSpPr>
            <a:grpSpLocks noChangeAspect="1"/>
          </p:cNvGrpSpPr>
          <p:nvPr/>
        </p:nvGrpSpPr>
        <p:grpSpPr>
          <a:xfrm>
            <a:off x="-4626864" y="-5342930"/>
            <a:ext cx="18333714" cy="12200930"/>
            <a:chOff x="0" y="762000"/>
            <a:chExt cx="9166857" cy="6100465"/>
          </a:xfrm>
        </p:grpSpPr>
        <p:grpSp>
          <p:nvGrpSpPr>
            <p:cNvPr id="30" name="Group 29"/>
            <p:cNvGrpSpPr/>
            <p:nvPr/>
          </p:nvGrpSpPr>
          <p:grpSpPr>
            <a:xfrm>
              <a:off x="0" y="762000"/>
              <a:ext cx="9166857" cy="6096000"/>
              <a:chOff x="-22857" y="845507"/>
              <a:chExt cx="9166857" cy="6012493"/>
            </a:xfrm>
          </p:grpSpPr>
          <p:sp useBgFill="1">
            <p:nvSpPr>
              <p:cNvPr id="29" name="Rectangle 28"/>
              <p:cNvSpPr/>
              <p:nvPr/>
            </p:nvSpPr>
            <p:spPr>
              <a:xfrm>
                <a:off x="0" y="845507"/>
                <a:ext cx="9144000" cy="2202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crystalinks.com/pyrmiss.jpg"/>
              <p:cNvPicPr>
                <a:picLocks noChangeAspect="1" noChangeArrowheads="1"/>
              </p:cNvPicPr>
              <p:nvPr/>
            </p:nvPicPr>
            <p:blipFill>
              <a:blip r:embed="rId5" cstate="print"/>
              <a:srcRect/>
              <a:stretch>
                <a:fillRect/>
              </a:stretch>
            </p:blipFill>
            <p:spPr bwMode="auto">
              <a:xfrm>
                <a:off x="-22857" y="3038474"/>
                <a:ext cx="9166857" cy="3819526"/>
              </a:xfrm>
              <a:prstGeom prst="rect">
                <a:avLst/>
              </a:prstGeom>
              <a:noFill/>
            </p:spPr>
          </p:pic>
        </p:grpSp>
        <p:sp>
          <p:nvSpPr>
            <p:cNvPr id="32" name="TextBox 31"/>
            <p:cNvSpPr txBox="1"/>
            <p:nvPr/>
          </p:nvSpPr>
          <p:spPr>
            <a:xfrm>
              <a:off x="0" y="6400800"/>
              <a:ext cx="2249334" cy="461665"/>
            </a:xfrm>
            <a:prstGeom prst="rect">
              <a:avLst/>
            </a:prstGeom>
            <a:noFill/>
          </p:spPr>
          <p:txBody>
            <a:bodyPr wrap="none" rtlCol="0">
              <a:spAutoFit/>
            </a:bodyPr>
            <a:lstStyle/>
            <a:p>
              <a:r>
                <a:rPr lang="en-US" sz="2400" dirty="0" err="1" smtClean="0">
                  <a:effectLst>
                    <a:outerShdw dist="50800" dir="5400000" algn="ctr" rotWithShape="0">
                      <a:schemeClr val="bg1"/>
                    </a:outerShdw>
                  </a:effectLst>
                </a:rPr>
                <a:t>Cohokia</a:t>
              </a:r>
              <a:r>
                <a:rPr lang="en-US" sz="2400" dirty="0" smtClean="0">
                  <a:effectLst>
                    <a:outerShdw dist="50800" dir="5400000" algn="ctr" rotWithShape="0">
                      <a:schemeClr val="bg1"/>
                    </a:outerShdw>
                  </a:effectLst>
                </a:rPr>
                <a:t> (Illinois)</a:t>
              </a:r>
              <a:endParaRPr lang="en-US" sz="2400" dirty="0">
                <a:effectLst>
                  <a:outerShdw dist="50800" dir="5400000" algn="ctr" rotWithShape="0">
                    <a:schemeClr val="bg1"/>
                  </a:outerShdw>
                </a:effectLst>
              </a:endParaRPr>
            </a:p>
          </p:txBody>
        </p:sp>
      </p:grpSp>
      <p:sp useBgFill="1">
        <p:nvSpPr>
          <p:cNvPr id="21" name="TextBox 20"/>
          <p:cNvSpPr txBox="1"/>
          <p:nvPr/>
        </p:nvSpPr>
        <p:spPr>
          <a:xfrm>
            <a:off x="0" y="685800"/>
            <a:ext cx="9144000" cy="954107"/>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800 years ago . . .</a:t>
            </a:r>
            <a:endParaRPr lang="en-US" sz="4400" b="1" dirty="0">
              <a:solidFill>
                <a:srgbClr val="FF0000"/>
              </a:solidFill>
              <a:effectLst>
                <a:outerShdw dist="50800" dir="5400000" algn="ctr" rotWithShape="0">
                  <a:schemeClr val="tx1"/>
                </a:outerShdw>
              </a:effectLst>
            </a:endParaRPr>
          </a:p>
          <a:p>
            <a:pPr algn="ctr"/>
            <a:endParaRPr lang="en-US" sz="1200" b="1" dirty="0" smtClean="0">
              <a:solidFill>
                <a:srgbClr val="FF0000"/>
              </a:solidFill>
              <a:effectLst>
                <a:outerShdw dist="50800" dir="5400000" algn="ctr" rotWithShape="0">
                  <a:schemeClr val="tx1"/>
                </a:outerShdw>
              </a:effectLst>
            </a:endParaRPr>
          </a:p>
        </p:txBody>
      </p:sp>
      <p:sp useBgFill="1">
        <p:nvSpPr>
          <p:cNvPr id="26" name="TextBox 25"/>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defRPr/>
            </a:pPr>
            <a:r>
              <a:rPr lang="en-US" sz="4000" b="1" dirty="0" smtClean="0">
                <a:ln w="12700">
                  <a:solidFill>
                    <a:schemeClr val="accent1"/>
                  </a:solidFill>
                </a:ln>
                <a:solidFill>
                  <a:schemeClr val="bg1"/>
                </a:solidFill>
                <a:effectLst>
                  <a:outerShdw dist="50800" dir="5400000" algn="ctr" rotWithShape="0">
                    <a:schemeClr val="tx1"/>
                  </a:outerShdw>
                </a:effectLst>
                <a:latin typeface="Calibri" pitchFamily="34" charset="0"/>
              </a:rPr>
              <a:t>		   Mound Building Culture</a:t>
            </a:r>
          </a:p>
        </p:txBody>
      </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Mississippian</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31" name="Rectangle 30"/>
          <p:cNvSpPr/>
          <p:nvPr/>
        </p:nvSpPr>
        <p:spPr>
          <a:xfrm>
            <a:off x="228600" y="1295400"/>
            <a:ext cx="8915400" cy="1754326"/>
          </a:xfrm>
          <a:prstGeom prst="rect">
            <a:avLst/>
          </a:prstGeom>
        </p:spPr>
        <p:txBody>
          <a:bodyPr wrap="square">
            <a:spAutoFit/>
          </a:bodyPr>
          <a:lstStyle/>
          <a:p>
            <a:pPr>
              <a:buFont typeface="Arial" pitchFamily="34" charset="0"/>
              <a:buChar char="•"/>
            </a:pPr>
            <a:r>
              <a:rPr lang="en-US" sz="3600" dirty="0" smtClean="0"/>
              <a:t> earthen platform mounds for temples, </a:t>
            </a:r>
          </a:p>
          <a:p>
            <a:r>
              <a:rPr lang="en-US" sz="3600" dirty="0" smtClean="0"/>
              <a:t>   council buildings, elite residences</a:t>
            </a:r>
          </a:p>
          <a:p>
            <a:pPr>
              <a:buFont typeface="Arial" pitchFamily="34" charset="0"/>
              <a:buChar char="•"/>
            </a:pPr>
            <a:r>
              <a:rPr lang="en-US" sz="3600" dirty="0" smtClean="0"/>
              <a:t> open plazas </a:t>
            </a:r>
            <a:r>
              <a:rPr lang="en-US" sz="3200" dirty="0" smtClean="0"/>
              <a:t>(social, religious, political activities)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1000" fill="hold"/>
                                        <p:tgtEl>
                                          <p:spTgt spid="23"/>
                                        </p:tgtEl>
                                        <p:attrNameLst>
                                          <p:attrName>style.color</p:attrName>
                                        </p:attrNameLst>
                                      </p:cBhvr>
                                      <p:to>
                                        <a:srgbClr val="0051A2"/>
                                      </p:to>
                                    </p:animClr>
                                  </p:childTnLst>
                                </p:cTn>
                              </p:par>
                              <p:par>
                                <p:cTn id="7" presetID="10"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1000"/>
                                        <p:tgtEl>
                                          <p:spTgt spid="33"/>
                                        </p:tgtEl>
                                      </p:cBhvr>
                                    </p:animEffect>
                                  </p:childTnLst>
                                </p:cTn>
                              </p:par>
                              <p:par>
                                <p:cTn id="10" presetID="10" presetClass="exit" presetSubtype="0" fill="hold" nodeType="withEffect">
                                  <p:stCondLst>
                                    <p:cond delay="0"/>
                                  </p:stCondLst>
                                  <p:childTnLst>
                                    <p:animEffect transition="out" filter="fade">
                                      <p:cBhvr>
                                        <p:cTn id="11" dur="1000"/>
                                        <p:tgtEl>
                                          <p:spTgt spid="27"/>
                                        </p:tgtEl>
                                      </p:cBhvr>
                                    </p:animEffect>
                                    <p:set>
                                      <p:cBhvr>
                                        <p:cTn id="12" dur="1" fill="hold">
                                          <p:stCondLst>
                                            <p:cond delay="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3"/>
                                        </p:tgtEl>
                                      </p:cBhvr>
                                      <p:by x="50000" y="50000"/>
                                    </p:animScale>
                                  </p:childTnLst>
                                </p:cTn>
                              </p:par>
                              <p:par>
                                <p:cTn id="17" presetID="42" presetClass="path" presetSubtype="0" fill="hold" nodeType="withEffect">
                                  <p:stCondLst>
                                    <p:cond delay="0"/>
                                  </p:stCondLst>
                                  <p:childTnLst>
                                    <p:animMotion origin="layout" path="M -5.55556E-7 3.33333E-6 L 0.0059 0.45625 " pathEditMode="relative" rAng="0" ptsTypes="AA">
                                      <p:cBhvr>
                                        <p:cTn id="18" dur="2000" fill="hold"/>
                                        <p:tgtEl>
                                          <p:spTgt spid="33"/>
                                        </p:tgtEl>
                                        <p:attrNameLst>
                                          <p:attrName>ppt_x</p:attrName>
                                          <p:attrName>ppt_y</p:attrName>
                                        </p:attrNameLst>
                                      </p:cBhvr>
                                      <p:rCtr x="3" y="228"/>
                                    </p:animMotion>
                                  </p:childTnLst>
                                </p:cTn>
                              </p:par>
                            </p:childTnLst>
                          </p:cTn>
                        </p:par>
                        <p:par>
                          <p:cTn id="19" fill="hold">
                            <p:stCondLst>
                              <p:cond delay="2000"/>
                            </p:stCondLst>
                            <p:childTnLst>
                              <p:par>
                                <p:cTn id="20" presetID="10" presetClass="exit" presetSubtype="0" fill="hold" grpId="0" nodeType="afterEffect">
                                  <p:stCondLst>
                                    <p:cond delay="0"/>
                                  </p:stCondLst>
                                  <p:childTnLst>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childTnLst>
                          </p:cTn>
                        </p:par>
                        <p:par>
                          <p:cTn id="23" fill="hold">
                            <p:stCondLst>
                              <p:cond delay="3000"/>
                            </p:stCondLst>
                            <p:childTnLst>
                              <p:par>
                                <p:cTn id="24" presetID="53"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Effect transition="in" filter="fade">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wipe(left)">
                                      <p:cBhvr>
                                        <p:cTn id="33" dur="1000"/>
                                        <p:tgtEl>
                                          <p:spTgt spid="31">
                                            <p:txEl>
                                              <p:pRg st="0" end="0"/>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left)">
                                      <p:cBhvr>
                                        <p:cTn id="37" dur="10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left)">
                                      <p:cBhvr>
                                        <p:cTn id="42" dur="10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85800"/>
            <a:ext cx="9166857" cy="6248400"/>
            <a:chOff x="0" y="685800"/>
            <a:chExt cx="9166857" cy="6248400"/>
          </a:xfrm>
        </p:grpSpPr>
        <p:pic>
          <p:nvPicPr>
            <p:cNvPr id="6" name="Picture 2" descr="http://www.crystalinks.com/pyrmiss.jpg"/>
            <p:cNvPicPr>
              <a:picLocks noChangeAspect="1" noChangeArrowheads="1"/>
            </p:cNvPicPr>
            <p:nvPr/>
          </p:nvPicPr>
          <p:blipFill>
            <a:blip r:embed="rId3" cstate="print"/>
            <a:srcRect/>
            <a:stretch>
              <a:fillRect/>
            </a:stretch>
          </p:blipFill>
          <p:spPr bwMode="auto">
            <a:xfrm>
              <a:off x="0" y="3066288"/>
              <a:ext cx="9166857" cy="3867912"/>
            </a:xfrm>
            <a:prstGeom prst="rect">
              <a:avLst/>
            </a:prstGeom>
            <a:noFill/>
          </p:spPr>
        </p:pic>
        <p:sp useBgFill="1">
          <p:nvSpPr>
            <p:cNvPr id="5" name="TextBox 4"/>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Mound Building Culture</a:t>
              </a:r>
            </a:p>
          </p:txBody>
        </p:sp>
        <p:sp>
          <p:nvSpPr>
            <p:cNvPr id="9" name="Rectangle 8"/>
            <p:cNvSpPr/>
            <p:nvPr/>
          </p:nvSpPr>
          <p:spPr>
            <a:xfrm>
              <a:off x="228600" y="1295400"/>
              <a:ext cx="8915400" cy="2369880"/>
            </a:xfrm>
            <a:prstGeom prst="rect">
              <a:avLst/>
            </a:prstGeom>
          </p:spPr>
          <p:txBody>
            <a:bodyPr wrap="square">
              <a:spAutoFit/>
            </a:bodyPr>
            <a:lstStyle/>
            <a:p>
              <a:pPr>
                <a:buFont typeface="Arial" pitchFamily="34" charset="0"/>
                <a:buChar char="•"/>
              </a:pPr>
              <a:r>
                <a:rPr lang="en-US" sz="3600" dirty="0" smtClean="0"/>
                <a:t> earthen platform mounds for temples, </a:t>
              </a:r>
            </a:p>
            <a:p>
              <a:r>
                <a:rPr lang="en-US" sz="3600" dirty="0" smtClean="0"/>
                <a:t>   council buildings, elite residences</a:t>
              </a:r>
            </a:p>
            <a:p>
              <a:pPr>
                <a:buFont typeface="Arial" pitchFamily="34" charset="0"/>
                <a:buChar char="•"/>
              </a:pPr>
              <a:r>
                <a:rPr lang="en-US" sz="3600" dirty="0" smtClean="0"/>
                <a:t> open plazas </a:t>
              </a:r>
              <a:r>
                <a:rPr lang="en-US" sz="3200" dirty="0" smtClean="0"/>
                <a:t>(social, religious, political activities)</a:t>
              </a:r>
            </a:p>
            <a:p>
              <a:pPr>
                <a:buFont typeface="Arial" pitchFamily="34" charset="0"/>
                <a:buChar char="•"/>
              </a:pPr>
              <a:endParaRPr lang="en-US" sz="3600" dirty="0" smtClean="0"/>
            </a:p>
          </p:txBody>
        </p:sp>
      </p:grpSp>
      <p:pic>
        <p:nvPicPr>
          <p:cNvPr id="4" name="Picture 2" descr="http://mcclungmuseum.utk.edu/wp-content/uploads/sites/38/2013/03/rn-27f23.jpg"/>
          <p:cNvPicPr>
            <a:picLocks noChangeAspect="1" noChangeArrowheads="1"/>
          </p:cNvPicPr>
          <p:nvPr/>
        </p:nvPicPr>
        <p:blipFill>
          <a:blip r:embed="rId4" cstate="print"/>
          <a:srcRect l="173" t="15625" r="-868" b="6250"/>
          <a:stretch>
            <a:fillRect/>
          </a:stretch>
        </p:blipFill>
        <p:spPr bwMode="auto">
          <a:xfrm>
            <a:off x="0" y="381000"/>
            <a:ext cx="9220200" cy="5334000"/>
          </a:xfrm>
          <a:prstGeom prst="rect">
            <a:avLst/>
          </a:prstGeom>
          <a:noFill/>
        </p:spPr>
      </p:pic>
      <p:grpSp>
        <p:nvGrpSpPr>
          <p:cNvPr id="8" name="Group 7"/>
          <p:cNvGrpSpPr/>
          <p:nvPr/>
        </p:nvGrpSpPr>
        <p:grpSpPr>
          <a:xfrm>
            <a:off x="0" y="0"/>
            <a:ext cx="9144000" cy="707886"/>
            <a:chOff x="0" y="0"/>
            <a:chExt cx="9144000" cy="707886"/>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p:nvSpPr>
          <p:cNvPr id="12" name="Rectangle 11"/>
          <p:cNvSpPr/>
          <p:nvPr/>
        </p:nvSpPr>
        <p:spPr>
          <a:xfrm>
            <a:off x="0" y="4648200"/>
            <a:ext cx="4038600" cy="533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105400"/>
            <a:ext cx="8458200" cy="60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572000"/>
            <a:ext cx="8915400" cy="2308324"/>
          </a:xfrm>
          <a:prstGeom prst="rect">
            <a:avLst/>
          </a:prstGeom>
        </p:spPr>
        <p:txBody>
          <a:bodyPr wrap="square">
            <a:spAutoFit/>
          </a:bodyPr>
          <a:lstStyle/>
          <a:p>
            <a:pPr>
              <a:buFont typeface="Arial" pitchFamily="34" charset="0"/>
              <a:buChar char="•"/>
            </a:pPr>
            <a:r>
              <a:rPr lang="en-US" sz="3600" dirty="0" smtClean="0"/>
              <a:t> increased warfare</a:t>
            </a:r>
          </a:p>
          <a:p>
            <a:pPr>
              <a:buFont typeface="Arial" pitchFamily="34" charset="0"/>
              <a:buChar char="•"/>
            </a:pPr>
            <a:r>
              <a:rPr lang="en-US" sz="3600" dirty="0" smtClean="0"/>
              <a:t> elaborate religious ceremonies, symbolism</a:t>
            </a:r>
          </a:p>
          <a:p>
            <a:pPr>
              <a:buFont typeface="Arial" pitchFamily="34" charset="0"/>
              <a:buChar char="•"/>
            </a:pPr>
            <a:r>
              <a:rPr lang="en-US" sz="3600" dirty="0" smtClean="0"/>
              <a:t> emergence of organized chiefdoms</a:t>
            </a:r>
          </a:p>
          <a:p>
            <a:pPr>
              <a:buFont typeface="Arial" pitchFamily="34" charset="0"/>
              <a:buChar char="•"/>
            </a:pPr>
            <a:r>
              <a:rPr lang="en-US" sz="3600" dirty="0" smtClean="0"/>
              <a:t> increased population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10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10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17" name="Group 16"/>
          <p:cNvGrpSpPr/>
          <p:nvPr/>
        </p:nvGrpSpPr>
        <p:grpSpPr>
          <a:xfrm>
            <a:off x="0" y="685800"/>
            <a:ext cx="9220200" cy="6339840"/>
            <a:chOff x="0" y="685800"/>
            <a:chExt cx="9220200" cy="6339840"/>
          </a:xfrm>
        </p:grpSpPr>
        <p:grpSp>
          <p:nvGrpSpPr>
            <p:cNvPr id="23" name="Group 22"/>
            <p:cNvGrpSpPr/>
            <p:nvPr/>
          </p:nvGrpSpPr>
          <p:grpSpPr>
            <a:xfrm>
              <a:off x="0" y="1143000"/>
              <a:ext cx="9220200" cy="5882640"/>
              <a:chOff x="0" y="1295400"/>
              <a:chExt cx="9220200" cy="588264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cstate="print"/>
              <a:srcRect l="3333" b="4036"/>
              <a:stretch>
                <a:fillRect/>
              </a:stretch>
            </p:blipFill>
            <p:spPr bwMode="auto">
              <a:xfrm>
                <a:off x="9202" y="1295400"/>
                <a:ext cx="9210998" cy="5663379"/>
              </a:xfrm>
              <a:prstGeom prst="rect">
                <a:avLst/>
              </a:prstGeom>
              <a:noFill/>
            </p:spPr>
          </p:pic>
          <p:sp>
            <p:nvSpPr>
              <p:cNvPr id="13" name="Rectangle 12"/>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0" y="68580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grpSp>
        <p:nvGrpSpPr>
          <p:cNvPr id="58" name="Group 57"/>
          <p:cNvGrpSpPr/>
          <p:nvPr/>
        </p:nvGrpSpPr>
        <p:grpSpPr>
          <a:xfrm>
            <a:off x="5845629" y="3069771"/>
            <a:ext cx="1649185" cy="1325337"/>
            <a:chOff x="5845629" y="3069771"/>
            <a:chExt cx="1649185" cy="1325337"/>
          </a:xfrm>
        </p:grpSpPr>
        <p:pic>
          <p:nvPicPr>
            <p:cNvPr id="59" name="Picture 2" descr="http://lizardpoint.com/geography/images/maps/620x384xusa-rivers-labeled.gif,qv20140209.pagespeed.ic.dDjUdxAvai.png"/>
            <p:cNvPicPr preferRelativeResize="0">
              <a:picLocks noChangeAspect="1" noChangeArrowheads="1"/>
            </p:cNvPicPr>
            <p:nvPr/>
          </p:nvPicPr>
          <p:blipFill>
            <a:blip r:embed="rId3" cstate="print"/>
            <a:srcRect l="27227" t="14203" r="62377" b="78050"/>
            <a:stretch>
              <a:fillRect/>
            </a:stretch>
          </p:blipFill>
          <p:spPr bwMode="auto">
            <a:xfrm>
              <a:off x="6477000" y="3657600"/>
              <a:ext cx="609600" cy="281354"/>
            </a:xfrm>
            <a:prstGeom prst="rect">
              <a:avLst/>
            </a:prstGeom>
            <a:noFill/>
          </p:spPr>
        </p:pic>
        <p:sp>
          <p:nvSpPr>
            <p:cNvPr id="60" name="Freeform 59"/>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 name="Group 60"/>
          <p:cNvGrpSpPr/>
          <p:nvPr/>
        </p:nvGrpSpPr>
        <p:grpSpPr>
          <a:xfrm>
            <a:off x="1981200" y="1664900"/>
            <a:ext cx="3537857" cy="2387307"/>
            <a:chOff x="1981200" y="1664900"/>
            <a:chExt cx="3537857" cy="2387307"/>
          </a:xfrm>
        </p:grpSpPr>
        <p:pic>
          <p:nvPicPr>
            <p:cNvPr id="62" name="Picture 2" descr="http://lizardpoint.com/geography/images/maps/620x384xusa-rivers-labeled.gif,qv20140209.pagespeed.ic.dDjUdxAvai.png"/>
            <p:cNvPicPr preferRelativeResize="0">
              <a:picLocks noChangeAspect="1" noChangeArrowheads="1"/>
            </p:cNvPicPr>
            <p:nvPr/>
          </p:nvPicPr>
          <p:blipFill>
            <a:blip r:embed="rId3" cstate="print"/>
            <a:srcRect l="27227" t="14203" r="62377" b="78050"/>
            <a:stretch>
              <a:fillRect/>
            </a:stretch>
          </p:blipFill>
          <p:spPr bwMode="auto">
            <a:xfrm rot="286014">
              <a:off x="2314510" y="1664900"/>
              <a:ext cx="960420" cy="180592"/>
            </a:xfrm>
            <a:prstGeom prst="rect">
              <a:avLst/>
            </a:prstGeom>
            <a:noFill/>
          </p:spPr>
        </p:pic>
        <p:sp>
          <p:nvSpPr>
            <p:cNvPr id="63" name="Freeform 62"/>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Group 63"/>
          <p:cNvGrpSpPr/>
          <p:nvPr/>
        </p:nvGrpSpPr>
        <p:grpSpPr>
          <a:xfrm>
            <a:off x="4751614" y="2087336"/>
            <a:ext cx="1061357" cy="3774621"/>
            <a:chOff x="4751614" y="2087336"/>
            <a:chExt cx="1061357" cy="3774621"/>
          </a:xfrm>
        </p:grpSpPr>
        <p:pic>
          <p:nvPicPr>
            <p:cNvPr id="65" name="Picture 2" descr="http://lizardpoint.com/geography/images/maps/620x384xusa-rivers-labeled.gif,qv20140209.pagespeed.ic.dDjUdxAvai.png"/>
            <p:cNvPicPr preferRelativeResize="0">
              <a:picLocks noChangeAspect="1" noChangeArrowheads="1"/>
            </p:cNvPicPr>
            <p:nvPr/>
          </p:nvPicPr>
          <p:blipFill>
            <a:blip r:embed="rId3" cstate="print"/>
            <a:srcRect l="27227" t="14203" r="62377" b="78050"/>
            <a:stretch>
              <a:fillRect/>
            </a:stretch>
          </p:blipFill>
          <p:spPr bwMode="auto">
            <a:xfrm rot="3585786">
              <a:off x="4984817" y="2428722"/>
              <a:ext cx="908737" cy="419417"/>
            </a:xfrm>
            <a:prstGeom prst="rect">
              <a:avLst/>
            </a:prstGeom>
            <a:noFill/>
          </p:spPr>
        </p:pic>
        <p:sp>
          <p:nvSpPr>
            <p:cNvPr id="66" name="Freeform 65"/>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grpSp>
        <p:nvGrpSpPr>
          <p:cNvPr id="68" name="Group 67"/>
          <p:cNvGrpSpPr/>
          <p:nvPr/>
        </p:nvGrpSpPr>
        <p:grpSpPr>
          <a:xfrm>
            <a:off x="1045029" y="1858736"/>
            <a:ext cx="1208314" cy="1089618"/>
            <a:chOff x="1045029" y="1858736"/>
            <a:chExt cx="1208314" cy="1089618"/>
          </a:xfrm>
        </p:grpSpPr>
        <p:pic>
          <p:nvPicPr>
            <p:cNvPr id="69" name="Picture 2" descr="http://lizardpoint.com/geography/images/maps/620x384xusa-rivers-labeled.gif,qv20140209.pagespeed.ic.dDjUdxAvai.png"/>
            <p:cNvPicPr preferRelativeResize="0">
              <a:picLocks noChangeAspect="1" noChangeArrowheads="1"/>
            </p:cNvPicPr>
            <p:nvPr/>
          </p:nvPicPr>
          <p:blipFill>
            <a:blip r:embed="rId3" cstate="print"/>
            <a:srcRect l="27227" t="14203" r="62377" b="78050"/>
            <a:stretch>
              <a:fillRect/>
            </a:stretch>
          </p:blipFill>
          <p:spPr bwMode="auto">
            <a:xfrm>
              <a:off x="1447800" y="2667000"/>
              <a:ext cx="609600" cy="281354"/>
            </a:xfrm>
            <a:prstGeom prst="rect">
              <a:avLst/>
            </a:prstGeom>
            <a:noFill/>
          </p:spPr>
        </p:pic>
        <p:sp>
          <p:nvSpPr>
            <p:cNvPr id="70" name="Freeform 69"/>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nvGrpSpPr>
          <p:cNvPr id="71" name="Group 70"/>
          <p:cNvGrpSpPr/>
          <p:nvPr/>
        </p:nvGrpSpPr>
        <p:grpSpPr>
          <a:xfrm>
            <a:off x="381000" y="1338943"/>
            <a:ext cx="1039586" cy="653143"/>
            <a:chOff x="381000" y="1338943"/>
            <a:chExt cx="1039586" cy="653143"/>
          </a:xfrm>
        </p:grpSpPr>
        <p:pic>
          <p:nvPicPr>
            <p:cNvPr id="72" name="Picture 2" descr="http://lizardpoint.com/geography/images/maps/620x384xusa-rivers-labeled.gif,qv20140209.pagespeed.ic.dDjUdxAvai.png"/>
            <p:cNvPicPr preferRelativeResize="0">
              <a:picLocks noChangeAspect="1" noChangeArrowheads="1"/>
            </p:cNvPicPr>
            <p:nvPr/>
          </p:nvPicPr>
          <p:blipFill>
            <a:blip r:embed="rId3" cstate="print"/>
            <a:srcRect l="27227" t="14203" r="62377" b="78050"/>
            <a:stretch>
              <a:fillRect/>
            </a:stretch>
          </p:blipFill>
          <p:spPr bwMode="auto">
            <a:xfrm>
              <a:off x="381000" y="1676400"/>
              <a:ext cx="609600" cy="281354"/>
            </a:xfrm>
            <a:prstGeom prst="rect">
              <a:avLst/>
            </a:prstGeom>
            <a:noFill/>
          </p:spPr>
        </p:pic>
        <p:sp>
          <p:nvSpPr>
            <p:cNvPr id="73" name="Freeform 72"/>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nvGrpSpPr>
          <p:cNvPr id="46" name="Group 45"/>
          <p:cNvGrpSpPr/>
          <p:nvPr/>
        </p:nvGrpSpPr>
        <p:grpSpPr>
          <a:xfrm>
            <a:off x="381000" y="1815662"/>
            <a:ext cx="7654221" cy="2603938"/>
            <a:chOff x="381000" y="1859883"/>
            <a:chExt cx="7654221" cy="2603938"/>
          </a:xfrm>
        </p:grpSpPr>
        <p:sp>
          <p:nvSpPr>
            <p:cNvPr id="47" name="Freeform 46"/>
            <p:cNvSpPr/>
            <p:nvPr/>
          </p:nvSpPr>
          <p:spPr>
            <a:xfrm>
              <a:off x="5896178" y="3117273"/>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381000" y="1873021"/>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466194" y="1859883"/>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6"/>
                                        </p:tgtEl>
                                      </p:cBhvr>
                                    </p:animEffect>
                                    <p:set>
                                      <p:cBhvr>
                                        <p:cTn id="15" dur="1" fill="hold">
                                          <p:stCondLst>
                                            <p:cond delay="999"/>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right)">
                                      <p:cBhvr>
                                        <p:cTn id="20" dur="2000"/>
                                        <p:tgtEl>
                                          <p:spTgt spid="5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outHorizontal)">
                                      <p:cBhvr>
                                        <p:cTn id="28" dur="2000"/>
                                        <p:tgtEl>
                                          <p:spTgt spid="6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right)">
                                      <p:cBhvr>
                                        <p:cTn id="36" dur="3000"/>
                                        <p:tgtEl>
                                          <p:spTgt spid="61"/>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right)">
                                      <p:cBhvr>
                                        <p:cTn id="44" dur="2000"/>
                                        <p:tgtEl>
                                          <p:spTgt spid="6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wipe(right)">
                                      <p:cBhvr>
                                        <p:cTn id="52" dur="2000"/>
                                        <p:tgtEl>
                                          <p:spTgt spid="7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10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right)">
                                      <p:cBhvr>
                                        <p:cTn id="6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6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296400"/>
          </a:xfrm>
          <a:prstGeom prst="rect">
            <a:avLst/>
          </a:prstGeom>
        </p:spPr>
        <p:txBody>
          <a:bodyPr wrap="square">
            <a:spAutoFit/>
          </a:bodyPr>
          <a:lstStyle/>
          <a:p>
            <a:r>
              <a:rPr lang="en-US" sz="1200" dirty="0" smtClean="0">
                <a:hlinkClick r:id="rId2"/>
              </a:rPr>
              <a:t>https://en.wikipedia.org/wiki/Mississippian_culture</a:t>
            </a:r>
            <a:endParaRPr lang="en-US" sz="1200" dirty="0" smtClean="0"/>
          </a:p>
          <a:p>
            <a:endParaRPr lang="en-US" sz="1200" dirty="0" smtClean="0"/>
          </a:p>
          <a:p>
            <a:r>
              <a:rPr lang="en-US" sz="1200" dirty="0" smtClean="0"/>
              <a:t>The </a:t>
            </a:r>
            <a:r>
              <a:rPr lang="en-US" sz="1200" b="1" dirty="0" smtClean="0"/>
              <a:t>Mississippian culture</a:t>
            </a:r>
            <a:r>
              <a:rPr lang="en-US" sz="1200" dirty="0" smtClean="0"/>
              <a:t> was a mound-building Native American civilization archeologists date from approximately 800 CE to 1600 CE, varying regionally.</a:t>
            </a:r>
          </a:p>
          <a:p>
            <a:r>
              <a:rPr lang="en-US" sz="1200" dirty="0" smtClean="0"/>
              <a:t>It was composed of a series of urban settlements and satellite villages (suburbs) linked together by a loose trading network,</a:t>
            </a:r>
            <a:r>
              <a:rPr lang="en-US" sz="1200" baseline="30000" dirty="0" smtClean="0"/>
              <a:t> </a:t>
            </a:r>
            <a:r>
              <a:rPr lang="en-US" sz="1200" dirty="0" smtClean="0"/>
              <a:t> the largest city being Cahokia, believed to be a major religious center. The </a:t>
            </a:r>
            <a:r>
              <a:rPr lang="en-US" sz="1200" dirty="0" err="1" smtClean="0"/>
              <a:t>civilisation</a:t>
            </a:r>
            <a:r>
              <a:rPr lang="en-US" sz="1200" dirty="0" smtClean="0"/>
              <a:t> flourished from the southern shores of the Great Lakes at Western New York and Western Pennsylvania in what is now the Eastern Midwest, extending south-southwest into the lower Mississippi Valley and wrapping easterly around the southern foot of the Appalachians barrier range into what is now the Southeastern United States.</a:t>
            </a:r>
          </a:p>
          <a:p>
            <a:r>
              <a:rPr lang="en-US" sz="1200" dirty="0" smtClean="0"/>
              <a:t>The Mississippian way of life began to develop in the Mississippi River Valley (for which it is named). Cultures in the tributary Tennessee River Valley may have also begun to develop Mississippian characteristics at this point. Almost all dated Mississippian sites predate 1539–1540 (when Hernando de Soto explored the area),</a:t>
            </a:r>
            <a:r>
              <a:rPr lang="en-US" sz="1200" baseline="30000" dirty="0" smtClean="0"/>
              <a:t> </a:t>
            </a:r>
            <a:r>
              <a:rPr lang="en-US" sz="1200" dirty="0" smtClean="0"/>
              <a:t> with notable exceptions being Natchez communities that maintained Mississippian cultural practices into the 18th century.</a:t>
            </a:r>
          </a:p>
          <a:p>
            <a:r>
              <a:rPr lang="en-US" sz="1200" dirty="0" smtClean="0"/>
              <a:t>The Mississippi stage is usually divided into three or more chronological periods. Each period is an arbitrary historical distinction varying regionally. At a particular site, each period may be considered to begin earlier or later, depending on the speed of adoption or development of given Mississippian traits. The "Mississippi period" should not be confused with the "Mississippian culture". The Mississippi period is the chronological stage, while Mississippian culture refers to the cultural similarities that characterize this society.</a:t>
            </a:r>
          </a:p>
          <a:p>
            <a:r>
              <a:rPr lang="en-US" sz="1200" dirty="0" smtClean="0"/>
              <a:t>The </a:t>
            </a:r>
            <a:r>
              <a:rPr lang="en-US" sz="1200" b="1" dirty="0" smtClean="0"/>
              <a:t>Early Mississippi period</a:t>
            </a:r>
            <a:r>
              <a:rPr lang="en-US" sz="1200" dirty="0" smtClean="0"/>
              <a:t> (c. 1000–1200 CE) had just transitioned from the Late Woodland period way of life (500–1000). Different groups abandoned tribal </a:t>
            </a:r>
            <a:r>
              <a:rPr lang="en-US" sz="1200" dirty="0" err="1" smtClean="0"/>
              <a:t>lifeways</a:t>
            </a:r>
            <a:r>
              <a:rPr lang="en-US" sz="1200" dirty="0" smtClean="0"/>
              <a:t> for increasing complexity, </a:t>
            </a:r>
            <a:r>
              <a:rPr lang="en-US" sz="1200" dirty="0" err="1" smtClean="0"/>
              <a:t>sedentism</a:t>
            </a:r>
            <a:r>
              <a:rPr lang="en-US" sz="1200" dirty="0" smtClean="0"/>
              <a:t>, centralization, and agriculture. Production of surplus corn and attractions of the regional chiefdoms led to rapid population concentrations in major centers.</a:t>
            </a:r>
          </a:p>
          <a:p>
            <a:r>
              <a:rPr lang="en-US" sz="1200" dirty="0" smtClean="0"/>
              <a:t>The </a:t>
            </a:r>
            <a:r>
              <a:rPr lang="en-US" sz="1200" b="1" dirty="0" smtClean="0"/>
              <a:t>Middle Mississippi period</a:t>
            </a:r>
            <a:r>
              <a:rPr lang="en-US" sz="1200" dirty="0" smtClean="0"/>
              <a:t> (c. 1200–1400) is the apex of the Mississippi era. The expansion of the great metropolis and ceremonial complex at Cahokia (in present-day Illinois), the formation of other complex chiefdoms, and the spread and development of SECC art and symbolism are characteristic changes of this period. The Mississippian traits listed above came to be widespread throughout the region.</a:t>
            </a:r>
          </a:p>
          <a:p>
            <a:r>
              <a:rPr lang="en-US" sz="1200" dirty="0" smtClean="0"/>
              <a:t>The </a:t>
            </a:r>
            <a:r>
              <a:rPr lang="en-US" sz="1200" b="1" dirty="0" smtClean="0"/>
              <a:t>Late Mississippi period</a:t>
            </a:r>
            <a:r>
              <a:rPr lang="en-US" sz="1200" dirty="0" smtClean="0"/>
              <a:t> (c. 1400–1540) is characterized by increasing warfare, political turmoil, and population movement. The population of Cahokia dispersed early in this period (1350–1400), perhaps migrating to other rising political centers. More defensive structures are often seen at sites, and sometimes a decline in mound-building and large scale, public ceremonialism. Although some areas continued an essentially Middle Mississippian culture until the first significant contact with Europeans, the population of most areas had dispersed or were experiencing severe social stress by 1500.</a:t>
            </a:r>
            <a:r>
              <a:rPr lang="en-US" sz="1200" baseline="30000" dirty="0" smtClean="0"/>
              <a:t> </a:t>
            </a:r>
            <a:r>
              <a:rPr lang="en-US" sz="1200" dirty="0" smtClean="0"/>
              <a:t>Along with the contemporaneous Ancestral Pueblo peoples, these cultural collapses coincide with the global climate change of the Little Ice Age. Scholars theorize drought and the reduction of maize agriculture, together with possible deforestation and overhunting by the concentrated populations, forced them to move away from major sites. This period ended with European contact in the 16th century.</a:t>
            </a:r>
          </a:p>
          <a:p>
            <a:r>
              <a:rPr lang="en-US" sz="1200" dirty="0" smtClean="0"/>
              <a:t>A number of cultural traits are recognized as being characteristic of the Mississippians. Although not all Mississippian peoples practiced all of the following activities, they were distinct from their ancestors in adoption of some or all of these traits.</a:t>
            </a:r>
          </a:p>
          <a:p>
            <a:pPr>
              <a:buFont typeface="Arial" pitchFamily="34" charset="0"/>
              <a:buChar char="•"/>
            </a:pPr>
            <a:r>
              <a:rPr lang="en-US" sz="1200" dirty="0" smtClean="0"/>
              <a:t> The construction of large, truncated earthwork pyramid mounds, or platform mounds. Such mounds were usually square, rectangular, or occasionally circular. Structures (domestic houses, temples, burial buildings, or other) were usually constructed atop such mounds.</a:t>
            </a:r>
          </a:p>
          <a:p>
            <a:pPr>
              <a:buFont typeface="Arial" pitchFamily="34" charset="0"/>
              <a:buChar char="•"/>
            </a:pPr>
            <a:r>
              <a:rPr lang="en-US" sz="1200" dirty="0" smtClean="0"/>
              <a:t> Maize-based agriculture. In most places, the development of Mississippian culture coincided with adoption of comparatively large-scale, intensive maize agriculture, which supported larger populations and craft specialization.</a:t>
            </a:r>
          </a:p>
          <a:p>
            <a:pPr>
              <a:buFont typeface="Arial" pitchFamily="34" charset="0"/>
              <a:buChar char="•"/>
            </a:pPr>
            <a:r>
              <a:rPr lang="en-US" sz="1200" dirty="0" smtClean="0"/>
              <a:t> The adoption and use of </a:t>
            </a:r>
            <a:r>
              <a:rPr lang="en-US" sz="1200" dirty="0" err="1" smtClean="0"/>
              <a:t>riverine</a:t>
            </a:r>
            <a:r>
              <a:rPr lang="en-US" sz="1200" dirty="0" smtClean="0"/>
              <a:t> (or more rarely marine) shells as tempering agents in their shell tempered pottery.</a:t>
            </a:r>
          </a:p>
          <a:p>
            <a:r>
              <a:rPr lang="en-US" sz="1200" dirty="0" smtClean="0"/>
              <a:t>Widespread trade networks extending as far west as the Rockies, north to the Great Lakes, south to the Gulf of Mexico, and east to the Atlantic Ocean.</a:t>
            </a:r>
          </a:p>
          <a:p>
            <a:pPr>
              <a:buFont typeface="Arial" pitchFamily="34" charset="0"/>
              <a:buChar char="•"/>
            </a:pPr>
            <a:r>
              <a:rPr lang="en-US" sz="1200" dirty="0" smtClean="0"/>
              <a:t> The development of the chiefdom or complex chiefdom level of social complexity.</a:t>
            </a:r>
          </a:p>
          <a:p>
            <a:pPr>
              <a:buFont typeface="Arial" pitchFamily="34" charset="0"/>
              <a:buChar char="•"/>
            </a:pPr>
            <a:r>
              <a:rPr lang="en-US" sz="1200" dirty="0" smtClean="0"/>
              <a:t> The development of institutionalized social inequality.</a:t>
            </a:r>
          </a:p>
          <a:p>
            <a:pPr>
              <a:buFont typeface="Arial" pitchFamily="34" charset="0"/>
              <a:buChar char="•"/>
            </a:pPr>
            <a:r>
              <a:rPr lang="en-US" sz="1200" dirty="0" smtClean="0"/>
              <a:t> A centralization of control of combined political and religious power in the hands of few or one.</a:t>
            </a:r>
          </a:p>
          <a:p>
            <a:pPr>
              <a:buFont typeface="Arial" pitchFamily="34" charset="0"/>
              <a:buChar char="•"/>
            </a:pPr>
            <a:r>
              <a:rPr lang="en-US" sz="1200" dirty="0" smtClean="0"/>
              <a:t> The beginnings of a settlement hierarchy, in which one major center (with mounds) has clear influence or control over a number of lesser communities, which may or may not possess a smaller number of mounds.</a:t>
            </a:r>
          </a:p>
          <a:p>
            <a:pPr>
              <a:buFont typeface="Arial" pitchFamily="34" charset="0"/>
              <a:buChar char="•"/>
            </a:pPr>
            <a:r>
              <a:rPr lang="en-US" sz="1200" dirty="0" smtClean="0"/>
              <a:t> The adoption of the paraphernalia of the </a:t>
            </a:r>
            <a:r>
              <a:rPr lang="en-US" sz="1200" b="1" dirty="0" smtClean="0"/>
              <a:t>Southeastern Ceremonial Complex</a:t>
            </a:r>
            <a:r>
              <a:rPr lang="en-US" sz="1200" dirty="0" smtClean="0"/>
              <a:t> (SECC), also called the Southern Cult. This is the belief system of the Mississippians as we know it. SECC items are found in Mississippian-culture sites from Wisconsin (see </a:t>
            </a:r>
            <a:r>
              <a:rPr lang="en-US" sz="1200" dirty="0" err="1" smtClean="0"/>
              <a:t>Aztalan</a:t>
            </a:r>
            <a:r>
              <a:rPr lang="en-US" sz="1200" dirty="0" smtClean="0"/>
              <a:t> State Park) to the Gulf Coast, and from Florida to Arkansas and Oklahoma. The SECC was frequently tied in to ritual game-playing, as with </a:t>
            </a:r>
            <a:r>
              <a:rPr lang="en-US" sz="1200" dirty="0" err="1" smtClean="0"/>
              <a:t>chunkey</a:t>
            </a:r>
            <a:r>
              <a:rPr lang="en-US" sz="1200" dirty="0" smtClean="0"/>
              <a:t>.</a:t>
            </a:r>
          </a:p>
          <a:p>
            <a:pPr>
              <a:buFont typeface="Arial" pitchFamily="34" charset="0"/>
              <a:buChar char="•"/>
            </a:pPr>
            <a:r>
              <a:rPr lang="en-US" sz="1200" dirty="0" smtClean="0"/>
              <a:t> The Mississippians had no writing system or stone architecture. They worked naturally occurring metal deposits, such as hammering and annealing copper for ritual objects like Mississippian copper plates and other decorations, but did not smelt iron or practice bronze metallurgy.</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dirty="0" smtClean="0">
                <a:hlinkClick r:id="rId2"/>
              </a:rPr>
              <a:t>http://mcclungmuseum.utk.edu/2009/01/01/prehistoric-american-indians/</a:t>
            </a:r>
            <a:endParaRPr lang="en-US" dirty="0" smtClean="0"/>
          </a:p>
          <a:p>
            <a:endParaRPr lang="en-US" dirty="0" smtClean="0"/>
          </a:p>
          <a:p>
            <a:r>
              <a:rPr lang="en-US" dirty="0" smtClean="0"/>
              <a:t>At its peak, the Mississippian tradition is characterized by the following: (1) the construction of earthen platform mounds on which were erected temples, elite residences, and council buildings; (2) the arrangement of mounds and individual household structures around open plazas; (3) increased population and more stable settlements than in the preceding Woodland period; (4) the emergence of organized chiefdoms; (5) increased warfare; (6) elaborate and well developed religious ceremonialism and symbolism; (7) a dependence upon new and improved strains of corn and the introduction of beans; and (8) morphological changes in ceramics and a fluorescence in ceramic styles.</a:t>
            </a:r>
          </a:p>
          <a:p>
            <a:r>
              <a:rPr lang="en-US" dirty="0" smtClean="0"/>
              <a:t>Increasing social complexity and population density had resulted in a sociopolitical level called a chiefdom. In such a system, social organization was clearly stratified with one’s position defined by hereditary ranking. The chief and his lineage and related lineages were set off from the rest of the people, forming in a sense a hereditary nobility. Certain sites became centers from which the chief would coordinate social, economic, and religious activities. These centers were connected through a web of alliances and were also ranked, with lesser centers subject to a principal chief at a primary town.</a:t>
            </a:r>
          </a:p>
          <a:p>
            <a:r>
              <a:rPr lang="en-US" dirty="0" smtClean="0"/>
              <a:t>In the Mississippian period warfare and alliances for war were a way of life. Need for protection from raids is apparent in the construction of palisades and bastions around villages. While competition for limited prime agricultural land may have been a reason for warfare, the more likely motive is that warfare provided warriors a means for upward mobility within a ranked society. Revenge and retaliation generated by alliances and kinship ties maintained frequent hostilities.</a:t>
            </a:r>
          </a:p>
          <a:p>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5" name="Rectangle 24"/>
          <p:cNvSpPr/>
          <p:nvPr/>
        </p:nvSpPr>
        <p:spPr>
          <a:xfrm>
            <a:off x="0" y="5486400"/>
            <a:ext cx="9144000" cy="2123658"/>
          </a:xfrm>
          <a:prstGeom prst="rect">
            <a:avLst/>
          </a:prstGeom>
        </p:spPr>
        <p:txBody>
          <a:bodyPr wrap="square">
            <a:spAutoFit/>
          </a:bodyPr>
          <a:lstStyle/>
          <a:p>
            <a:r>
              <a:rPr lang="en-US" sz="1200" dirty="0" smtClean="0"/>
              <a:t>Mississippian culture was marked by the formation of large sedentary settlements, even cities such as Moundville in Alabama and Cahokia in Missouri.  They built the largest mounds and created their cities around and upon these flat-topped mounds.  Their cities also included log palisades to demarcate the elite section from the common settlement.</a:t>
            </a:r>
          </a:p>
          <a:p>
            <a:r>
              <a:rPr lang="en-US" sz="1200" dirty="0" smtClean="0"/>
              <a:t>The Mississippian cultures relied much more heavily on maize farming than their Hopewell precursors.  The surplus food production gained by such widespread farming of river floodplains is what allowed the creation of cities with an elite class that did not participate in sustenance activities.  Thus, Mississippian culture is marked by the emergence of a more stratified social order within the community, and even within communities with surrounding villages providing food and materials for the central city.</a:t>
            </a:r>
          </a:p>
          <a:p>
            <a:r>
              <a:rPr lang="en-US" sz="1200" dirty="0" smtClean="0"/>
              <a:t>Mississippian artifacts also exhibit evidence of a vast trading network.  Marine shells are a somewhat common find in their sites.  Their pottery, which became more varied in form, also commonly included shell tempering.  Tempering of clay is the addition of foreign material to reduce the amount of shrinkage and cracking during the firing process.  The chiefs of Mississippian centers may have used especially fine artifacts in shell or flint as gifts and status symbols.</a:t>
            </a:r>
            <a:endParaRPr lang="en-US" sz="1200" dirty="0"/>
          </a:p>
        </p:txBody>
      </p:sp>
      <p:pic>
        <p:nvPicPr>
          <p:cNvPr id="28675" name="Picture 3" descr="bullet"/>
          <p:cNvPicPr>
            <a:picLocks noChangeAspect="1" noChangeArrowheads="1"/>
          </p:cNvPicPr>
          <p:nvPr/>
        </p:nvPicPr>
        <p:blipFill>
          <a:blip r:embed="rId3" cstate="print"/>
          <a:srcRect/>
          <a:stretch>
            <a:fillRect/>
          </a:stretch>
        </p:blipFill>
        <p:spPr bwMode="auto">
          <a:xfrm>
            <a:off x="-8988425" y="-1235075"/>
            <a:ext cx="142875" cy="142875"/>
          </a:xfrm>
          <a:prstGeom prst="rect">
            <a:avLst/>
          </a:prstGeom>
          <a:noFill/>
        </p:spPr>
      </p:pic>
      <p:pic>
        <p:nvPicPr>
          <p:cNvPr id="28677" name="Picture 5" descr="bullet"/>
          <p:cNvPicPr>
            <a:picLocks noChangeAspect="1" noChangeArrowheads="1"/>
          </p:cNvPicPr>
          <p:nvPr/>
        </p:nvPicPr>
        <p:blipFill>
          <a:blip r:embed="rId3" cstate="print"/>
          <a:srcRect/>
          <a:stretch>
            <a:fillRect/>
          </a:stretch>
        </p:blipFill>
        <p:spPr bwMode="auto">
          <a:xfrm>
            <a:off x="-4127500" y="-1235075"/>
            <a:ext cx="142875" cy="142875"/>
          </a:xfrm>
          <a:prstGeom prst="rect">
            <a:avLst/>
          </a:prstGeom>
          <a:noFill/>
        </p:spPr>
      </p:pic>
      <p:pic>
        <p:nvPicPr>
          <p:cNvPr id="28679" name="Picture 7" descr="bullet"/>
          <p:cNvPicPr>
            <a:picLocks noChangeAspect="1" noChangeArrowheads="1"/>
          </p:cNvPicPr>
          <p:nvPr/>
        </p:nvPicPr>
        <p:blipFill>
          <a:blip r:embed="rId3" cstate="print"/>
          <a:srcRect/>
          <a:stretch>
            <a:fillRect/>
          </a:stretch>
        </p:blipFill>
        <p:spPr bwMode="auto">
          <a:xfrm>
            <a:off x="3140075" y="-1235075"/>
            <a:ext cx="142875" cy="142875"/>
          </a:xfrm>
          <a:prstGeom prst="rect">
            <a:avLst/>
          </a:prstGeom>
          <a:noFill/>
        </p:spPr>
      </p:pic>
      <p:sp>
        <p:nvSpPr>
          <p:cNvPr id="11" name="Rectangle 10"/>
          <p:cNvSpPr/>
          <p:nvPr/>
        </p:nvSpPr>
        <p:spPr>
          <a:xfrm>
            <a:off x="0" y="0"/>
            <a:ext cx="9144000" cy="1015663"/>
          </a:xfrm>
          <a:prstGeom prst="rect">
            <a:avLst/>
          </a:prstGeom>
        </p:spPr>
        <p:txBody>
          <a:bodyPr wrap="square">
            <a:spAutoFit/>
          </a:bodyPr>
          <a:lstStyle/>
          <a:p>
            <a:r>
              <a:rPr lang="en-US" sz="1200" dirty="0" smtClean="0">
                <a:hlinkClick r:id="rId4"/>
              </a:rPr>
              <a:t>http://helios.acomp.usf.edu/~esearfos/archaeology.htm</a:t>
            </a:r>
            <a:endParaRPr lang="en-US" sz="1200" dirty="0" smtClean="0"/>
          </a:p>
          <a:p>
            <a:endParaRPr lang="en-US" sz="1200" dirty="0" smtClean="0"/>
          </a:p>
          <a:p>
            <a:r>
              <a:rPr lang="en-US" sz="1200" dirty="0" smtClean="0"/>
              <a:t>The height of </a:t>
            </a:r>
            <a:r>
              <a:rPr lang="en-US" sz="1200" dirty="0" err="1" smtClean="0"/>
              <a:t>moundbuilder</a:t>
            </a:r>
            <a:r>
              <a:rPr lang="en-US" sz="1200" dirty="0" smtClean="0"/>
              <a:t> culture (Mississippian) can be traced back to earlier forms in the region.  Large earthworks did not just appear fully formed as though a result of some outside influence.  The names given to the groups of earliest </a:t>
            </a:r>
            <a:r>
              <a:rPr lang="en-US" sz="1200" dirty="0" err="1" smtClean="0"/>
              <a:t>moundbuilders</a:t>
            </a:r>
            <a:r>
              <a:rPr lang="en-US" sz="1200" dirty="0" smtClean="0"/>
              <a:t> are </a:t>
            </a:r>
            <a:r>
              <a:rPr lang="en-US" sz="1200" dirty="0" err="1" smtClean="0"/>
              <a:t>Adena</a:t>
            </a:r>
            <a:r>
              <a:rPr lang="en-US" sz="1200" dirty="0" smtClean="0"/>
              <a:t> and Hopewell.  The following is a brief description of the development of these cultures as understood through archaeology.</a:t>
            </a:r>
          </a:p>
        </p:txBody>
      </p:sp>
      <p:pic>
        <p:nvPicPr>
          <p:cNvPr id="28682" name="Picture 10" descr="Timeline of Hopewells"/>
          <p:cNvPicPr>
            <a:picLocks noChangeAspect="1" noChangeArrowheads="1"/>
          </p:cNvPicPr>
          <p:nvPr/>
        </p:nvPicPr>
        <p:blipFill>
          <a:blip r:embed="rId5" cstate="print"/>
          <a:srcRect/>
          <a:stretch>
            <a:fillRect/>
          </a:stretch>
        </p:blipFill>
        <p:spPr bwMode="auto">
          <a:xfrm>
            <a:off x="5715000" y="990600"/>
            <a:ext cx="3260298" cy="3657600"/>
          </a:xfrm>
          <a:prstGeom prst="rect">
            <a:avLst/>
          </a:prstGeom>
          <a:noFill/>
        </p:spPr>
      </p:pic>
      <p:sp>
        <p:nvSpPr>
          <p:cNvPr id="28683" name="Rectangle 11"/>
          <p:cNvSpPr>
            <a:spLocks noChangeArrowheads="1"/>
          </p:cNvSpPr>
          <p:nvPr/>
        </p:nvSpPr>
        <p:spPr bwMode="auto">
          <a:xfrm>
            <a:off x="0" y="990600"/>
            <a:ext cx="56388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smtClean="0">
                <a:ln>
                  <a:noFill/>
                </a:ln>
                <a:solidFill>
                  <a:srgbClr val="000000"/>
                </a:solidFill>
                <a:effectLst/>
                <a:cs typeface="Times New Roman" pitchFamily="18" charset="0"/>
              </a:rPr>
              <a:t>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culture was the inheritor of two archaic cultures of the Midwest, the Red Paint People (or </a:t>
            </a:r>
            <a:r>
              <a:rPr kumimoji="0" lang="en-US" sz="1200" i="0" u="none" strike="noStrike" cap="none" normalizeH="0" baseline="0" dirty="0" err="1" smtClean="0">
                <a:ln>
                  <a:noFill/>
                </a:ln>
                <a:solidFill>
                  <a:srgbClr val="000000"/>
                </a:solidFill>
                <a:effectLst/>
                <a:cs typeface="Times New Roman" pitchFamily="18" charset="0"/>
              </a:rPr>
              <a:t>Moorehead</a:t>
            </a:r>
            <a:r>
              <a:rPr kumimoji="0" lang="en-US" sz="1200" i="0" u="none" strike="noStrike" cap="none" normalizeH="0" baseline="0" dirty="0" smtClean="0">
                <a:ln>
                  <a:noFill/>
                </a:ln>
                <a:solidFill>
                  <a:srgbClr val="000000"/>
                </a:solidFill>
                <a:effectLst/>
                <a:cs typeface="Times New Roman" pitchFamily="18" charset="0"/>
              </a:rPr>
              <a:t> burial tradition) in the New England Area and the Old Copper culture in the Great Lakes area who both built small burial mounds.  As the name implies the Old Copper culture also mined natural copper nuggets in mining pits.</a:t>
            </a:r>
            <a:endParaRPr kumimoji="0" lang="en-US" sz="12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rgbClr val="000000"/>
                </a:solidFill>
                <a:effectLst/>
                <a:cs typeface="Times New Roman" pitchFamily="18" charset="0"/>
              </a:rPr>
              <a:t>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people were hunters and gatherers who migrated between seasonal camps.  Their </a:t>
            </a:r>
            <a:r>
              <a:rPr kumimoji="0" lang="en-US" sz="1200" i="0" u="none" strike="noStrike" cap="none" normalizeH="0" baseline="0" dirty="0" err="1" smtClean="0">
                <a:ln>
                  <a:noFill/>
                </a:ln>
                <a:solidFill>
                  <a:srgbClr val="000000"/>
                </a:solidFill>
                <a:effectLst/>
                <a:cs typeface="Times New Roman" pitchFamily="18" charset="0"/>
              </a:rPr>
              <a:t>buria</a:t>
            </a:r>
            <a:r>
              <a:rPr kumimoji="0" lang="en-US" sz="1200" i="0" u="none" strike="noStrike" cap="none" normalizeH="0" baseline="0" dirty="0" smtClean="0">
                <a:ln>
                  <a:noFill/>
                </a:ln>
                <a:solidFill>
                  <a:srgbClr val="000000"/>
                </a:solidFill>
                <a:effectLst/>
                <a:cs typeface="Times New Roman" pitchFamily="18" charset="0"/>
              </a:rPr>
              <a:t> practices included cremation for common people and burial of higher ranking people in large conical mounds with elaborate grave goods.  Not much is known about the everyday life of 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people because very few settlements have been unearthed.  Since they migrated often, their villages made little archaeological impact on the landscape.  They are, however, called Ohio's first farmers since they are known to have cultivated sunflower and squash.</a:t>
            </a:r>
            <a:endParaRPr kumimoji="0" lang="en-US" sz="12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tx1"/>
                </a:solidFill>
                <a:effectLst/>
                <a:cs typeface="Arial" pitchFamily="34" charset="0"/>
              </a:rPr>
              <a:t/>
            </a:r>
            <a:br>
              <a:rPr kumimoji="0" lang="en-US" sz="1200" i="0" u="none" strike="noStrike" cap="none" normalizeH="0" baseline="0" dirty="0" smtClean="0">
                <a:ln>
                  <a:noFill/>
                </a:ln>
                <a:solidFill>
                  <a:schemeClr val="tx1"/>
                </a:solidFill>
                <a:effectLst/>
                <a:cs typeface="Arial" pitchFamily="34" charset="0"/>
              </a:rPr>
            </a:br>
            <a:endParaRPr kumimoji="0" lang="en-US" sz="1200" i="0" u="none" strike="noStrike" cap="none" normalizeH="0" baseline="0" dirty="0" smtClean="0">
              <a:ln>
                <a:noFill/>
              </a:ln>
              <a:solidFill>
                <a:schemeClr val="tx1"/>
              </a:solidFill>
              <a:effectLst/>
              <a:cs typeface="Arial" pitchFamily="34" charset="0"/>
            </a:endParaRPr>
          </a:p>
        </p:txBody>
      </p:sp>
      <p:sp>
        <p:nvSpPr>
          <p:cNvPr id="28687" name="Rectangle 15"/>
          <p:cNvSpPr>
            <a:spLocks noChangeArrowheads="1"/>
          </p:cNvSpPr>
          <p:nvPr/>
        </p:nvSpPr>
        <p:spPr bwMode="auto">
          <a:xfrm rot="10800000" flipV="1">
            <a:off x="0" y="3048000"/>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The Hopewell culture continued the large burial mound tradition and also built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monumental earthworks in the shape of circles, squares, and other geometric shapes.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It has been noted that these earthworks are often aligned with astronomical events such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as the solstice sunrises and northernmost and southernmost moonrises.  The Hopewell 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000000"/>
                </a:solidFill>
                <a:effectLst/>
                <a:cs typeface="Arial" pitchFamily="34" charset="0"/>
              </a:rPr>
              <a:t>lso</a:t>
            </a:r>
            <a:r>
              <a:rPr kumimoji="0" lang="en-US" sz="1200" b="0" i="0" u="none" strike="noStrike" cap="none" normalizeH="0" baseline="0" dirty="0" smtClean="0">
                <a:ln>
                  <a:noFill/>
                </a:ln>
                <a:solidFill>
                  <a:srgbClr val="000000"/>
                </a:solidFill>
                <a:effectLst/>
                <a:cs typeface="Arial" pitchFamily="34" charset="0"/>
              </a:rPr>
              <a:t> built road-like formations that linked some of their sites...presumably for migration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from summer-oriented observatories to winter-oriented ones (Little 2001).  Hopewell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artifacts, pottery especially, are generally of higher quality than </a:t>
            </a:r>
            <a:r>
              <a:rPr kumimoji="0" lang="en-US" sz="1200" b="0" i="0" u="none" strike="noStrike" cap="none" normalizeH="0" baseline="0" dirty="0" err="1" smtClean="0">
                <a:ln>
                  <a:noFill/>
                </a:ln>
                <a:solidFill>
                  <a:srgbClr val="000000"/>
                </a:solidFill>
                <a:effectLst/>
                <a:cs typeface="Arial" pitchFamily="34" charset="0"/>
              </a:rPr>
              <a:t>Adena</a:t>
            </a:r>
            <a:r>
              <a:rPr kumimoji="0" lang="en-US" sz="1200" b="0" i="0" u="none" strike="noStrike" cap="none" normalizeH="0" baseline="0" dirty="0" smtClean="0">
                <a:ln>
                  <a:noFill/>
                </a:ln>
                <a:solidFill>
                  <a:srgbClr val="000000"/>
                </a:solidFill>
                <a:effectLst/>
                <a:cs typeface="Arial" pitchFamily="34" charset="0"/>
              </a:rPr>
              <a:t> items.  They are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also known for their extensive trade contacts, as evidenced from materials found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Hopewell sites that ranged from the Rocky Mountains to the Atlantic Ocean to the Gulf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 of Mexico.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The Hopewell peoples also farmed sunflower and squash and maize as a minor crop.  Some see the introduction of maize as evidence of Mexican influence.  They also worked in naturally occurring (non-smelted) copper, silver, and iron.  The Hopewell cultures are famous for their animal-shaped effigy mounds and carved animal artifacts</a:t>
            </a:r>
            <a:endParaRPr kumimoji="0" lang="en-US" sz="1200"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TextBox 3"/>
          <p:cNvSpPr txBox="1">
            <a:spLocks noChangeArrowheads="1"/>
          </p:cNvSpPr>
          <p:nvPr/>
        </p:nvSpPr>
        <p:spPr bwMode="auto">
          <a:xfrm>
            <a:off x="53340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pic>
        <p:nvPicPr>
          <p:cNvPr id="19" name="Picture 18" descr="http://3.bp.blogspot.com/-FNTauw8Co7o/UbSQj5WwKBI/AAAAAAAAMYY/G2Q0eY2kiV4/s1600/Native+American-Indians-Manhattan-new+york.jpg"/>
          <p:cNvPicPr>
            <a:picLocks noChangeAspect="1" noChangeArrowheads="1"/>
          </p:cNvPicPr>
          <p:nvPr/>
        </p:nvPicPr>
        <p:blipFill>
          <a:blip r:embed="rId2" cstate="print"/>
          <a:srcRect t="-2109" r="11858"/>
          <a:stretch>
            <a:fillRect/>
          </a:stretch>
        </p:blipFill>
        <p:spPr bwMode="auto">
          <a:xfrm>
            <a:off x="0" y="0"/>
            <a:ext cx="16992600" cy="11065513"/>
          </a:xfrm>
          <a:prstGeom prst="rect">
            <a:avLst/>
          </a:prstGeom>
          <a:noFill/>
        </p:spPr>
      </p:pic>
      <p:pic>
        <p:nvPicPr>
          <p:cNvPr id="4" name="Picture 2" descr="http://mcclungmuseum.utk.edu/wp-content/uploads/sites/38/2013/03/rn-27f23.jpg"/>
          <p:cNvPicPr>
            <a:picLocks noChangeAspect="1" noChangeArrowheads="1"/>
          </p:cNvPicPr>
          <p:nvPr/>
        </p:nvPicPr>
        <p:blipFill>
          <a:blip r:embed="rId3" cstate="print"/>
          <a:srcRect l="173" t="15625" r="-868" b="6250"/>
          <a:stretch>
            <a:fillRect/>
          </a:stretch>
        </p:blipFill>
        <p:spPr bwMode="auto">
          <a:xfrm>
            <a:off x="0" y="381000"/>
            <a:ext cx="9220200" cy="5334000"/>
          </a:xfrm>
          <a:prstGeom prst="rect">
            <a:avLst/>
          </a:prstGeom>
          <a:noFill/>
        </p:spPr>
      </p:pic>
      <p:sp>
        <p:nvSpPr>
          <p:cNvPr id="12" name="Rectangle 11"/>
          <p:cNvSpPr/>
          <p:nvPr/>
        </p:nvSpPr>
        <p:spPr>
          <a:xfrm>
            <a:off x="0" y="4648200"/>
            <a:ext cx="4038600" cy="533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105400"/>
            <a:ext cx="8458200" cy="60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549676"/>
            <a:ext cx="8915400" cy="2308324"/>
          </a:xfrm>
          <a:prstGeom prst="rect">
            <a:avLst/>
          </a:prstGeom>
        </p:spPr>
        <p:txBody>
          <a:bodyPr wrap="square">
            <a:spAutoFit/>
          </a:bodyPr>
          <a:lstStyle/>
          <a:p>
            <a:pPr>
              <a:buFont typeface="Arial" pitchFamily="34" charset="0"/>
              <a:buChar char="•"/>
            </a:pPr>
            <a:r>
              <a:rPr lang="en-US" sz="3600" dirty="0" smtClean="0"/>
              <a:t> increased warfare</a:t>
            </a:r>
          </a:p>
          <a:p>
            <a:pPr>
              <a:buFont typeface="Arial" pitchFamily="34" charset="0"/>
              <a:buChar char="•"/>
            </a:pPr>
            <a:r>
              <a:rPr lang="en-US" sz="3600" dirty="0" smtClean="0"/>
              <a:t> elaborate religious ceremonies, symbolism</a:t>
            </a:r>
          </a:p>
          <a:p>
            <a:pPr>
              <a:buFont typeface="Arial" pitchFamily="34" charset="0"/>
              <a:buChar char="•"/>
            </a:pPr>
            <a:r>
              <a:rPr lang="en-US" sz="3600" dirty="0" smtClean="0"/>
              <a:t> emergence of organized chiefdoms</a:t>
            </a:r>
          </a:p>
          <a:p>
            <a:pPr>
              <a:buFont typeface="Arial" pitchFamily="34" charset="0"/>
              <a:buChar char="•"/>
            </a:pPr>
            <a:r>
              <a:rPr lang="en-US" sz="3600" dirty="0" smtClean="0"/>
              <a:t> increased population </a:t>
            </a:r>
          </a:p>
        </p:txBody>
      </p:sp>
      <p:sp useBgFill="1">
        <p:nvSpPr>
          <p:cNvPr id="14" name="TextBox 13"/>
          <p:cNvSpPr txBox="1"/>
          <p:nvPr/>
        </p:nvSpPr>
        <p:spPr>
          <a:xfrm>
            <a:off x="0" y="609600"/>
            <a:ext cx="9144000" cy="769441"/>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500 years ago . . .</a:t>
            </a:r>
            <a:endParaRPr lang="en-US" sz="4400" b="1" dirty="0">
              <a:solidFill>
                <a:srgbClr val="FF0000"/>
              </a:solidFill>
              <a:effectLst>
                <a:outerShdw dist="50800" dir="5400000" algn="ctr" rotWithShape="0">
                  <a:schemeClr val="tx1"/>
                </a:outerShdw>
              </a:effectLst>
            </a:endParaRPr>
          </a:p>
        </p:txBody>
      </p:sp>
      <p:sp useBgFill="1">
        <p:nvSpPr>
          <p:cNvPr id="18" name="TextBox 1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from 1</a:t>
            </a:r>
            <a:r>
              <a:rPr lang="en-US" sz="4000" b="1" baseline="30000" dirty="0" smtClean="0">
                <a:ln>
                  <a:solidFill>
                    <a:schemeClr val="tx1"/>
                  </a:solidFill>
                </a:ln>
                <a:solidFill>
                  <a:schemeClr val="bg1"/>
                </a:solidFill>
                <a:effectLst>
                  <a:outerShdw dist="50800" dir="5400000" algn="ctr" rotWithShape="0">
                    <a:schemeClr val="tx1"/>
                  </a:outerShdw>
                </a:effectLst>
                <a:latin typeface="Calibri" pitchFamily="34" charset="0"/>
              </a:rPr>
              <a:t>st</a:t>
            </a: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 contact with Europeans</a:t>
            </a:r>
          </a:p>
        </p:txBody>
      </p:sp>
      <p:grpSp>
        <p:nvGrpSpPr>
          <p:cNvPr id="8" name="Group 7"/>
          <p:cNvGrpSpPr/>
          <p:nvPr/>
        </p:nvGrpSpPr>
        <p:grpSpPr>
          <a:xfrm>
            <a:off x="0" y="0"/>
            <a:ext cx="9144000" cy="707886"/>
            <a:chOff x="0" y="0"/>
            <a:chExt cx="9144000" cy="707886"/>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pic>
        <p:nvPicPr>
          <p:cNvPr id="15"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1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xEl>
                                              <p:pRg st="0" end="0"/>
                                            </p:txEl>
                                          </p:spTgt>
                                        </p:tgtEl>
                                      </p:cBhvr>
                                    </p:animEffect>
                                    <p:set>
                                      <p:cBhvr>
                                        <p:cTn id="13" dur="1" fill="hold">
                                          <p:stCondLst>
                                            <p:cond delay="999"/>
                                          </p:stCondLst>
                                        </p:cTn>
                                        <p:tgtEl>
                                          <p:spTgt spid="11">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1">
                                            <p:txEl>
                                              <p:pRg st="1" end="1"/>
                                            </p:txEl>
                                          </p:spTgt>
                                        </p:tgtEl>
                                      </p:cBhvr>
                                    </p:animEffect>
                                    <p:set>
                                      <p:cBhvr>
                                        <p:cTn id="16" dur="1" fill="hold">
                                          <p:stCondLst>
                                            <p:cond delay="999"/>
                                          </p:stCondLst>
                                        </p:cTn>
                                        <p:tgtEl>
                                          <p:spTgt spid="11">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1">
                                            <p:txEl>
                                              <p:pRg st="2" end="2"/>
                                            </p:txEl>
                                          </p:spTgt>
                                        </p:tgtEl>
                                      </p:cBhvr>
                                    </p:animEffect>
                                    <p:set>
                                      <p:cBhvr>
                                        <p:cTn id="19" dur="1" fill="hold">
                                          <p:stCondLst>
                                            <p:cond delay="999"/>
                                          </p:stCondLst>
                                        </p:cTn>
                                        <p:tgtEl>
                                          <p:spTgt spid="11">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1">
                                            <p:txEl>
                                              <p:pRg st="3" end="3"/>
                                            </p:txEl>
                                          </p:spTgt>
                                        </p:tgtEl>
                                      </p:cBhvr>
                                    </p:animEffect>
                                    <p:set>
                                      <p:cBhvr>
                                        <p:cTn id="22" dur="1" fill="hold">
                                          <p:stCondLst>
                                            <p:cond delay="999"/>
                                          </p:stCondLst>
                                        </p:cTn>
                                        <p:tgtEl>
                                          <p:spTgt spid="11">
                                            <p:txEl>
                                              <p:pRg st="3" end="3"/>
                                            </p:txEl>
                                          </p:spTgt>
                                        </p:tgtEl>
                                        <p:attrNameLst>
                                          <p:attrName>style.visibility</p:attrName>
                                        </p:attrNameLst>
                                      </p:cBhvr>
                                      <p:to>
                                        <p:strVal val="hidden"/>
                                      </p:to>
                                    </p:set>
                                  </p:childTnLst>
                                </p:cTn>
                              </p:par>
                              <p:par>
                                <p:cTn id="23" presetID="6" presetClass="emph" presetSubtype="0" accel="50000" decel="50000" fill="hold" nodeType="withEffect">
                                  <p:stCondLst>
                                    <p:cond delay="0"/>
                                  </p:stCondLst>
                                  <p:childTnLst>
                                    <p:animScale>
                                      <p:cBhvr>
                                        <p:cTn id="24" dur="2000" fill="hold"/>
                                        <p:tgtEl>
                                          <p:spTgt spid="4"/>
                                        </p:tgtEl>
                                      </p:cBhvr>
                                      <p:by x="170000" y="170000"/>
                                    </p:animScale>
                                  </p:childTnLst>
                                </p:cTn>
                              </p:par>
                              <p:par>
                                <p:cTn id="25" presetID="63" presetClass="path" presetSubtype="0" accel="50000" decel="50000" fill="hold" nodeType="withEffect">
                                  <p:stCondLst>
                                    <p:cond delay="0"/>
                                  </p:stCondLst>
                                  <p:childTnLst>
                                    <p:animMotion origin="layout" path="M 3.33333E-6 -4.44444E-6 L 0.35416 -4.44444E-6 " pathEditMode="relative" rAng="0" ptsTypes="AA">
                                      <p:cBhvr>
                                        <p:cTn id="26" dur="2000" fill="hold"/>
                                        <p:tgtEl>
                                          <p:spTgt spid="4"/>
                                        </p:tgtEl>
                                        <p:attrNameLst>
                                          <p:attrName>ppt_x</p:attrName>
                                          <p:attrName>ppt_y</p:attrName>
                                        </p:attrNameLst>
                                      </p:cBhvr>
                                      <p:rCtr x="177" y="0"/>
                                    </p:animMotion>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1000"/>
                                        <p:tgtEl>
                                          <p:spTgt spid="15"/>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par>
                                <p:cTn id="41" presetID="10" presetClass="exit" presetSubtype="0" fill="hold" nodeType="withEffect">
                                  <p:stCondLst>
                                    <p:cond delay="1000"/>
                                  </p:stCondLst>
                                  <p:childTnLst>
                                    <p:animEffect transition="out" filter="fad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Effect transition="in" filter="fade">
                                      <p:cBhvr>
                                        <p:cTn id="50" dur="1000"/>
                                        <p:tgtEl>
                                          <p:spTgt spid="18"/>
                                        </p:tgtEl>
                                      </p:cBhvr>
                                    </p:animEffect>
                                  </p:childTnLst>
                                </p:cTn>
                              </p:par>
                              <p:par>
                                <p:cTn id="51" presetID="10" presetClass="exit" presetSubtype="0" fill="hold" grpId="1" nodeType="withEffect">
                                  <p:stCondLst>
                                    <p:cond delay="0"/>
                                  </p:stCondLst>
                                  <p:childTnLst>
                                    <p:animEffect transition="out" filter="fade">
                                      <p:cBhvr>
                                        <p:cTn id="52" dur="1000"/>
                                        <p:tgtEl>
                                          <p:spTgt spid="14"/>
                                        </p:tgtEl>
                                      </p:cBhvr>
                                    </p:animEffect>
                                    <p:set>
                                      <p:cBhvr>
                                        <p:cTn id="53" dur="1" fill="hold">
                                          <p:stCondLst>
                                            <p:cond delay="999"/>
                                          </p:stCondLst>
                                        </p:cTn>
                                        <p:tgtEl>
                                          <p:spTgt spid="14"/>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childTnLst>
                                </p:cTn>
                              </p:par>
                              <p:par>
                                <p:cTn id="58" presetID="10" presetClass="exit" presetSubtype="0" fill="hold" nodeType="withEffect">
                                  <p:stCondLst>
                                    <p:cond delay="0"/>
                                  </p:stCondLst>
                                  <p:childTnLst>
                                    <p:animEffect transition="out" filter="fade">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3" grpId="1" animBg="1"/>
      <p:bldP spid="11" grpId="0" build="allAtOnce"/>
      <p:bldP spid="14" grpId="0" animBg="1"/>
      <p:bldP spid="14" grpId="1" animBg="1"/>
      <p:bldP spid="18"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3.bp.blogspot.com/-FNTauw8Co7o/UbSQj5WwKBI/AAAAAAAAMYY/G2Q0eY2kiV4/s1600/Native+American-Indians-Manhattan-new+york.jpg"/>
          <p:cNvPicPr>
            <a:picLocks noChangeAspect="1" noChangeArrowheads="1"/>
          </p:cNvPicPr>
          <p:nvPr/>
        </p:nvPicPr>
        <p:blipFill>
          <a:blip r:embed="rId2" cstate="print"/>
          <a:srcRect t="-2109" r="11858"/>
          <a:stretch>
            <a:fillRect/>
          </a:stretch>
        </p:blipFill>
        <p:spPr bwMode="auto">
          <a:xfrm>
            <a:off x="0" y="0"/>
            <a:ext cx="16992600" cy="11065513"/>
          </a:xfrm>
          <a:prstGeom prst="rect">
            <a:avLst/>
          </a:prstGeom>
          <a:noFill/>
        </p:spPr>
      </p:pic>
      <p:pic>
        <p:nvPicPr>
          <p:cNvPr id="126978" name="Picture 2" descr="http://3.bp.blogspot.com/-FNTauw8Co7o/UbSQj5WwKBI/AAAAAAAAMYY/G2Q0eY2kiV4/s1600/Native+American-Indians-Manhattan-new+york.jpg"/>
          <p:cNvPicPr>
            <a:picLocks noChangeAspect="1" noChangeArrowheads="1"/>
          </p:cNvPicPr>
          <p:nvPr/>
        </p:nvPicPr>
        <p:blipFill>
          <a:blip r:embed="rId2" cstate="print"/>
          <a:srcRect t="674" r="10000"/>
          <a:stretch>
            <a:fillRect/>
          </a:stretch>
        </p:blipFill>
        <p:spPr bwMode="auto">
          <a:xfrm>
            <a:off x="0" y="1185333"/>
            <a:ext cx="9144000" cy="5672667"/>
          </a:xfrm>
          <a:prstGeom prst="rect">
            <a:avLst/>
          </a:prstGeom>
          <a:noFill/>
        </p:spPr>
      </p:pic>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8" name="TextBox 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bg1"/>
                </a:solidFill>
                <a:effectLst>
                  <a:outerShdw dist="50800" dir="5400000" algn="ctr" rotWithShape="0">
                    <a:schemeClr val="tx1"/>
                  </a:outerShdw>
                </a:effectLst>
                <a:latin typeface="Calibri" pitchFamily="34" charset="0"/>
              </a:rPr>
              <a:t>from 1</a:t>
            </a:r>
            <a:r>
              <a:rPr lang="en-US" sz="4000" b="1" baseline="30000" dirty="0" smtClean="0">
                <a:solidFill>
                  <a:schemeClr val="bg1"/>
                </a:solidFill>
                <a:effectLst>
                  <a:outerShdw dist="50800" dir="5400000" algn="ctr" rotWithShape="0">
                    <a:schemeClr val="tx1"/>
                  </a:outerShdw>
                </a:effectLst>
                <a:latin typeface="Calibri" pitchFamily="34" charset="0"/>
              </a:rPr>
              <a:t>st</a:t>
            </a:r>
            <a:r>
              <a:rPr lang="en-US" sz="4000" b="1" dirty="0" smtClean="0">
                <a:solidFill>
                  <a:schemeClr val="bg1"/>
                </a:solidFill>
                <a:effectLst>
                  <a:outerShdw dist="50800" dir="5400000" algn="ctr" rotWithShape="0">
                    <a:schemeClr val="tx1"/>
                  </a:outerShdw>
                </a:effectLst>
                <a:latin typeface="Calibri" pitchFamily="34" charset="0"/>
              </a:rPr>
              <a:t> contact with Europeans</a:t>
            </a: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000" fill="hold"/>
                                        <p:tgtEl>
                                          <p:spTgt spid="9"/>
                                        </p:tgtEl>
                                      </p:cBhvr>
                                      <p:by x="50000" y="50000"/>
                                    </p:animScale>
                                  </p:childTnLst>
                                </p:cTn>
                              </p:par>
                              <p:par>
                                <p:cTn id="7" presetID="35" presetClass="path" presetSubtype="0" fill="hold" nodeType="withEffect">
                                  <p:stCondLst>
                                    <p:cond delay="0"/>
                                  </p:stCondLst>
                                  <p:childTnLst>
                                    <p:animMotion origin="layout" path="M 3.33333E-6 -2.96296E-6 L -0.50417 -0.24004 " pathEditMode="relative" rAng="0" ptsTypes="AA">
                                      <p:cBhvr>
                                        <p:cTn id="8" dur="3000" fill="hold"/>
                                        <p:tgtEl>
                                          <p:spTgt spid="9"/>
                                        </p:tgtEl>
                                        <p:attrNameLst>
                                          <p:attrName>ppt_x</p:attrName>
                                          <p:attrName>ppt_y</p:attrName>
                                        </p:attrNameLst>
                                      </p:cBhvr>
                                      <p:rCtr x="-252" y="-120"/>
                                    </p:animMotion>
                                  </p:childTnLst>
                                </p:cTn>
                              </p:par>
                              <p:par>
                                <p:cTn id="9" presetID="10" presetClass="exit" presetSubtype="0" fill="hold" nodeType="withEffect">
                                  <p:stCondLst>
                                    <p:cond delay="2000"/>
                                  </p:stCondLst>
                                  <p:childTnLst>
                                    <p:animEffect transition="out" filter="fade">
                                      <p:cBhvr>
                                        <p:cTn id="10" dur="1000"/>
                                        <p:tgtEl>
                                          <p:spTgt spid="9"/>
                                        </p:tgtEl>
                                      </p:cBhvr>
                                    </p:animEffect>
                                    <p:set>
                                      <p:cBhvr>
                                        <p:cTn id="11" dur="1" fill="hold">
                                          <p:stCondLst>
                                            <p:cond delay="999"/>
                                          </p:stCondLst>
                                        </p:cTn>
                                        <p:tgtEl>
                                          <p:spTgt spid="9"/>
                                        </p:tgtEl>
                                        <p:attrNameLst>
                                          <p:attrName>style.visibility</p:attrName>
                                        </p:attrNameLst>
                                      </p:cBhvr>
                                      <p:to>
                                        <p:strVal val="hidden"/>
                                      </p:to>
                                    </p:set>
                                  </p:childTnLst>
                                </p:cTn>
                              </p:par>
                              <p:par>
                                <p:cTn id="12" presetID="10" presetClass="entr" presetSubtype="0" fill="hold" nodeType="withEffect">
                                  <p:stCondLst>
                                    <p:cond delay="1500"/>
                                  </p:stCondLst>
                                  <p:childTnLst>
                                    <p:set>
                                      <p:cBhvr>
                                        <p:cTn id="13" dur="1" fill="hold">
                                          <p:stCondLst>
                                            <p:cond delay="0"/>
                                          </p:stCondLst>
                                        </p:cTn>
                                        <p:tgtEl>
                                          <p:spTgt spid="126978"/>
                                        </p:tgtEl>
                                        <p:attrNameLst>
                                          <p:attrName>style.visibility</p:attrName>
                                        </p:attrNameLst>
                                      </p:cBhvr>
                                      <p:to>
                                        <p:strVal val="visible"/>
                                      </p:to>
                                    </p:set>
                                    <p:animEffect transition="in" filter="fade">
                                      <p:cBhvr>
                                        <p:cTn id="14" dur="1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3.bp.blogspot.com/-FNTauw8Co7o/UbSQj5WwKBI/AAAAAAAAMYY/G2Q0eY2kiV4/s1600/Native+American-Indians-Manhattan-new+york.jpg"/>
          <p:cNvPicPr>
            <a:picLocks noChangeAspect="1" noChangeArrowheads="1"/>
          </p:cNvPicPr>
          <p:nvPr/>
        </p:nvPicPr>
        <p:blipFill>
          <a:blip r:embed="rId2" cstate="print"/>
          <a:srcRect t="674" r="10000"/>
          <a:stretch>
            <a:fillRect/>
          </a:stretch>
        </p:blipFill>
        <p:spPr bwMode="auto">
          <a:xfrm>
            <a:off x="0" y="1185333"/>
            <a:ext cx="9144000" cy="5672667"/>
          </a:xfrm>
          <a:prstGeom prst="rect">
            <a:avLst/>
          </a:prstGeom>
          <a:noFill/>
        </p:spPr>
      </p:pic>
      <p:sp useBgFill="1">
        <p:nvSpPr>
          <p:cNvPr id="10" name="TextBox 9"/>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bg1"/>
                </a:solidFill>
                <a:effectLst>
                  <a:outerShdw dist="50800" dir="5400000" algn="ctr" rotWithShape="0">
                    <a:schemeClr val="tx1"/>
                  </a:outerShdw>
                </a:effectLst>
                <a:latin typeface="Calibri" pitchFamily="34" charset="0"/>
              </a:rPr>
              <a:t>from 1</a:t>
            </a:r>
            <a:r>
              <a:rPr lang="en-US" sz="4000" b="1" baseline="30000" dirty="0" smtClean="0">
                <a:solidFill>
                  <a:schemeClr val="bg1"/>
                </a:solidFill>
                <a:effectLst>
                  <a:outerShdw dist="50800" dir="5400000" algn="ctr" rotWithShape="0">
                    <a:schemeClr val="tx1"/>
                  </a:outerShdw>
                </a:effectLst>
                <a:latin typeface="Calibri" pitchFamily="34" charset="0"/>
              </a:rPr>
              <a:t>st</a:t>
            </a:r>
            <a:r>
              <a:rPr lang="en-US" sz="4000" b="1" dirty="0" smtClean="0">
                <a:solidFill>
                  <a:schemeClr val="bg1"/>
                </a:solidFill>
                <a:effectLst>
                  <a:outerShdw dist="50800" dir="5400000" algn="ctr" rotWithShape="0">
                    <a:schemeClr val="tx1"/>
                  </a:outerShdw>
                </a:effectLst>
                <a:latin typeface="Calibri" pitchFamily="34" charset="0"/>
              </a:rPr>
              <a:t> contact with Europeans</a:t>
            </a:r>
          </a:p>
        </p:txBody>
      </p:sp>
      <p:sp>
        <p:nvSpPr>
          <p:cNvPr id="11" name="Rectangle 10"/>
          <p:cNvSpPr/>
          <p:nvPr/>
        </p:nvSpPr>
        <p:spPr>
          <a:xfrm>
            <a:off x="304800" y="1295400"/>
            <a:ext cx="8839200" cy="5078313"/>
          </a:xfrm>
          <a:prstGeom prst="rect">
            <a:avLst/>
          </a:prstGeom>
        </p:spPr>
        <p:txBody>
          <a:bodyPr wrap="square">
            <a:spAutoFit/>
          </a:bodyPr>
          <a:lstStyle/>
          <a:p>
            <a:pPr>
              <a:buFont typeface="Arial" pitchFamily="34" charset="0"/>
              <a:buChar char="•"/>
            </a:pPr>
            <a:r>
              <a:rPr lang="en-US" sz="3600" dirty="0" smtClean="0">
                <a:solidFill>
                  <a:srgbClr val="FF0000"/>
                </a:solidFill>
                <a:effectLst>
                  <a:outerShdw dist="50800" dir="5400000" algn="ctr" rotWithShape="0">
                    <a:schemeClr val="tx1"/>
                  </a:outerShdw>
                </a:effectLst>
              </a:rPr>
              <a:t>  diverse customs, culture, &amp; dialects</a:t>
            </a:r>
          </a:p>
          <a:p>
            <a:pPr>
              <a:buFont typeface="Arial" pitchFamily="34" charset="0"/>
              <a:buChar char="•"/>
            </a:pPr>
            <a:r>
              <a:rPr lang="en-US" sz="3600" dirty="0" smtClean="0">
                <a:solidFill>
                  <a:srgbClr val="FF0000"/>
                </a:solidFill>
                <a:effectLst>
                  <a:outerShdw dist="50800" dir="5400000" algn="ctr" rotWithShape="0">
                    <a:schemeClr val="tx1"/>
                  </a:outerShdw>
                </a:effectLst>
              </a:rPr>
              <a:t>  clan-oriented and communal </a:t>
            </a:r>
          </a:p>
          <a:p>
            <a:pPr>
              <a:buFont typeface="Arial" pitchFamily="34" charset="0"/>
              <a:buChar char="•"/>
            </a:pPr>
            <a:r>
              <a:rPr lang="en-US" sz="3600" dirty="0" smtClean="0">
                <a:solidFill>
                  <a:srgbClr val="FF0000"/>
                </a:solidFill>
                <a:effectLst>
                  <a:outerShdw dist="50800" dir="5400000" algn="ctr" rotWithShape="0">
                    <a:schemeClr val="tx1"/>
                  </a:outerShdw>
                </a:effectLst>
              </a:rPr>
              <a:t>  clan history primarily oral </a:t>
            </a:r>
          </a:p>
          <a:p>
            <a:pPr>
              <a:buFont typeface="Arial" pitchFamily="34" charset="0"/>
              <a:buChar char="•"/>
            </a:pPr>
            <a:r>
              <a:rPr lang="en-US" sz="3600" dirty="0" smtClean="0">
                <a:solidFill>
                  <a:srgbClr val="FF0000"/>
                </a:solidFill>
                <a:effectLst>
                  <a:outerShdw dist="50800" dir="5400000" algn="ctr" rotWithShape="0">
                    <a:schemeClr val="tx1"/>
                  </a:outerShdw>
                </a:effectLst>
              </a:rPr>
              <a:t>  religious beliefs focused on nature</a:t>
            </a:r>
          </a:p>
          <a:p>
            <a:pPr>
              <a:buFont typeface="Arial" pitchFamily="34" charset="0"/>
              <a:buChar char="•"/>
            </a:pPr>
            <a:r>
              <a:rPr lang="en-US" sz="3600" dirty="0" smtClean="0">
                <a:solidFill>
                  <a:srgbClr val="FF0000"/>
                </a:solidFill>
                <a:effectLst>
                  <a:outerShdw dist="50800" dir="5400000" algn="ctr" rotWithShape="0">
                    <a:schemeClr val="tx1"/>
                  </a:outerShdw>
                </a:effectLst>
              </a:rPr>
              <a:t>  hunter/gatherer &amp; agricultural based</a:t>
            </a:r>
          </a:p>
          <a:p>
            <a:pPr>
              <a:buFont typeface="Arial" pitchFamily="34" charset="0"/>
              <a:buChar char="•"/>
            </a:pPr>
            <a:r>
              <a:rPr lang="en-US" sz="3600" dirty="0" smtClean="0">
                <a:solidFill>
                  <a:srgbClr val="FF0000"/>
                </a:solidFill>
                <a:effectLst>
                  <a:outerShdw dist="50800" dir="5400000" algn="ctr" rotWithShape="0">
                    <a:schemeClr val="tx1"/>
                  </a:outerShdw>
                </a:effectLst>
              </a:rPr>
              <a:t>  extensive trade among various groups</a:t>
            </a:r>
          </a:p>
          <a:p>
            <a:pPr>
              <a:buFont typeface="Arial" pitchFamily="34" charset="0"/>
              <a:buChar char="•"/>
            </a:pPr>
            <a:r>
              <a:rPr lang="en-US" sz="3600" dirty="0" smtClean="0">
                <a:solidFill>
                  <a:srgbClr val="FF0000"/>
                </a:solidFill>
                <a:effectLst>
                  <a:outerShdw dist="50800" dir="5400000" algn="ctr" rotWithShape="0">
                    <a:schemeClr val="tx1"/>
                  </a:outerShdw>
                </a:effectLst>
              </a:rPr>
              <a:t>  broad, formal contact among clans -- both  </a:t>
            </a:r>
          </a:p>
          <a:p>
            <a:r>
              <a:rPr lang="en-US" sz="3600" dirty="0" smtClean="0">
                <a:solidFill>
                  <a:srgbClr val="FF0000"/>
                </a:solidFill>
                <a:effectLst>
                  <a:outerShdw dist="50800" dir="5400000" algn="ctr" rotWithShape="0">
                    <a:schemeClr val="tx1"/>
                  </a:outerShdw>
                </a:effectLst>
              </a:rPr>
              <a:t>    friendly and hostile</a:t>
            </a:r>
          </a:p>
          <a:p>
            <a:pPr>
              <a:buFontTx/>
              <a:buChar char="-"/>
            </a:pPr>
            <a:endParaRPr lang="en-US" sz="3600" dirty="0">
              <a:solidFill>
                <a:srgbClr val="FF0000"/>
              </a:solidFill>
              <a:effectLst>
                <a:outerShdw dist="50800" dir="5400000" algn="ctr" rotWithShape="0">
                  <a:schemeClr val="tx1"/>
                </a:outerShdw>
              </a:effectLst>
            </a:endParaRPr>
          </a:p>
        </p:txBody>
      </p:sp>
      <p:sp useBgFill="1">
        <p:nvSpPr>
          <p:cNvPr id="12" name="TextBox 11"/>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4" name="Group 3"/>
          <p:cNvGrpSpPr/>
          <p:nvPr/>
        </p:nvGrpSpPr>
        <p:grpSpPr>
          <a:xfrm>
            <a:off x="0" y="0"/>
            <a:ext cx="9144000" cy="707886"/>
            <a:chOff x="0" y="0"/>
            <a:chExt cx="9144000" cy="707886"/>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par>
                                <p:cTn id="8" presetID="9" presetClass="emph" presetSubtype="0" nodeType="withEffect">
                                  <p:stCondLst>
                                    <p:cond delay="500"/>
                                  </p:stCondLst>
                                  <p:childTnLst>
                                    <p:set>
                                      <p:cBhvr rctx="PPT">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wipe(left)">
                                      <p:cBhvr>
                                        <p:cTn id="15" dur="10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left)">
                                      <p:cBhvr>
                                        <p:cTn id="25" dur="10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wipe(left)">
                                      <p:cBhvr>
                                        <p:cTn id="30" dur="10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wipe(left)">
                                      <p:cBhvr>
                                        <p:cTn id="35" dur="10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wipe(left)">
                                      <p:cBhvr>
                                        <p:cTn id="40" dur="1000"/>
                                        <p:tgtEl>
                                          <p:spTgt spid="11">
                                            <p:txEl>
                                              <p:pRg st="6" end="6"/>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wipe(left)">
                                      <p:cBhvr>
                                        <p:cTn id="44" dur="1000"/>
                                        <p:tgtEl>
                                          <p:spTgt spid="11">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11">
                                            <p:txEl>
                                              <p:pRg st="0" end="0"/>
                                            </p:txEl>
                                          </p:spTgt>
                                        </p:tgtEl>
                                      </p:cBhvr>
                                    </p:animEffect>
                                    <p:set>
                                      <p:cBhvr>
                                        <p:cTn id="49" dur="1" fill="hold">
                                          <p:stCondLst>
                                            <p:cond delay="999"/>
                                          </p:stCondLst>
                                        </p:cTn>
                                        <p:tgtEl>
                                          <p:spTgt spid="11">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11">
                                            <p:txEl>
                                              <p:pRg st="1" end="1"/>
                                            </p:txEl>
                                          </p:spTgt>
                                        </p:tgtEl>
                                      </p:cBhvr>
                                    </p:animEffect>
                                    <p:set>
                                      <p:cBhvr>
                                        <p:cTn id="52" dur="1" fill="hold">
                                          <p:stCondLst>
                                            <p:cond delay="999"/>
                                          </p:stCondLst>
                                        </p:cTn>
                                        <p:tgtEl>
                                          <p:spTgt spid="11">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11">
                                            <p:txEl>
                                              <p:pRg st="2" end="2"/>
                                            </p:txEl>
                                          </p:spTgt>
                                        </p:tgtEl>
                                      </p:cBhvr>
                                    </p:animEffect>
                                    <p:set>
                                      <p:cBhvr>
                                        <p:cTn id="55" dur="1" fill="hold">
                                          <p:stCondLst>
                                            <p:cond delay="999"/>
                                          </p:stCondLst>
                                        </p:cTn>
                                        <p:tgtEl>
                                          <p:spTgt spid="11">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11">
                                            <p:txEl>
                                              <p:pRg st="3" end="3"/>
                                            </p:txEl>
                                          </p:spTgt>
                                        </p:tgtEl>
                                      </p:cBhvr>
                                    </p:animEffect>
                                    <p:set>
                                      <p:cBhvr>
                                        <p:cTn id="58" dur="1" fill="hold">
                                          <p:stCondLst>
                                            <p:cond delay="999"/>
                                          </p:stCondLst>
                                        </p:cTn>
                                        <p:tgtEl>
                                          <p:spTgt spid="11">
                                            <p:txEl>
                                              <p:pRg st="3" end="3"/>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1">
                                            <p:txEl>
                                              <p:pRg st="4" end="4"/>
                                            </p:txEl>
                                          </p:spTgt>
                                        </p:tgtEl>
                                      </p:cBhvr>
                                    </p:animEffect>
                                    <p:set>
                                      <p:cBhvr>
                                        <p:cTn id="61" dur="1" fill="hold">
                                          <p:stCondLst>
                                            <p:cond delay="999"/>
                                          </p:stCondLst>
                                        </p:cTn>
                                        <p:tgtEl>
                                          <p:spTgt spid="11">
                                            <p:txEl>
                                              <p:pRg st="4" end="4"/>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11">
                                            <p:txEl>
                                              <p:pRg st="5" end="5"/>
                                            </p:txEl>
                                          </p:spTgt>
                                        </p:tgtEl>
                                      </p:cBhvr>
                                    </p:animEffect>
                                    <p:set>
                                      <p:cBhvr>
                                        <p:cTn id="64" dur="1" fill="hold">
                                          <p:stCondLst>
                                            <p:cond delay="999"/>
                                          </p:stCondLst>
                                        </p:cTn>
                                        <p:tgtEl>
                                          <p:spTgt spid="11">
                                            <p:txEl>
                                              <p:pRg st="5" end="5"/>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11">
                                            <p:txEl>
                                              <p:pRg st="6" end="6"/>
                                            </p:txEl>
                                          </p:spTgt>
                                        </p:tgtEl>
                                      </p:cBhvr>
                                    </p:animEffect>
                                    <p:set>
                                      <p:cBhvr>
                                        <p:cTn id="67" dur="1" fill="hold">
                                          <p:stCondLst>
                                            <p:cond delay="999"/>
                                          </p:stCondLst>
                                        </p:cTn>
                                        <p:tgtEl>
                                          <p:spTgt spid="11">
                                            <p:txEl>
                                              <p:pRg st="6" end="6"/>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1">
                                            <p:txEl>
                                              <p:pRg st="7" end="7"/>
                                            </p:txEl>
                                          </p:spTgt>
                                        </p:tgtEl>
                                      </p:cBhvr>
                                    </p:animEffect>
                                    <p:set>
                                      <p:cBhvr>
                                        <p:cTn id="70" dur="1" fill="hold">
                                          <p:stCondLst>
                                            <p:cond delay="999"/>
                                          </p:stCondLst>
                                        </p:cTn>
                                        <p:tgtEl>
                                          <p:spTgt spid="11">
                                            <p:txEl>
                                              <p:pRg st="7" end="7"/>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par>
                          <p:cTn id="74" fill="hold">
                            <p:stCondLst>
                              <p:cond delay="1000"/>
                            </p:stCondLst>
                            <p:childTnLst>
                              <p:par>
                                <p:cTn id="75" presetID="53"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childTnLst>
                                </p:cTn>
                              </p:par>
                              <p:par>
                                <p:cTn id="80" presetID="3" presetClass="emph" presetSubtype="2" fill="hold" grpId="0" nodeType="withEffect">
                                  <p:stCondLst>
                                    <p:cond delay="0"/>
                                  </p:stCondLst>
                                  <p:childTnLst>
                                    <p:animClr clrSpc="rgb">
                                      <p:cBhvr override="childStyle">
                                        <p:cTn id="81" dur="2000" fill="hold"/>
                                        <p:tgtEl>
                                          <p:spTgt spid="13"/>
                                        </p:tgtEl>
                                        <p:attrNameLst>
                                          <p:attrName>style.color</p:attrName>
                                        </p:attrNameLst>
                                      </p:cBhvr>
                                      <p:to>
                                        <a:srgbClr val="004D9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allAtOnce"/>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710077"/>
          </a:xfrm>
          <a:prstGeom prst="rect">
            <a:avLst/>
          </a:prstGeom>
        </p:spPr>
        <p:txBody>
          <a:bodyPr wrap="square">
            <a:spAutoFit/>
          </a:bodyPr>
          <a:lstStyle/>
          <a:p>
            <a:r>
              <a:rPr lang="en-US" sz="1400" dirty="0" smtClean="0">
                <a:hlinkClick r:id="rId2"/>
              </a:rPr>
              <a:t>http://www.encyclopedia.com/history/news-wires-white-papers-and-books/1600-1754-native-americans-overview</a:t>
            </a:r>
            <a:endParaRPr lang="en-US" sz="1400" dirty="0" smtClean="0"/>
          </a:p>
          <a:p>
            <a:r>
              <a:rPr lang="en-US" sz="1400" dirty="0" smtClean="0"/>
              <a:t>1600-1754: Native Americans: Overview</a:t>
            </a:r>
          </a:p>
          <a:p>
            <a:r>
              <a:rPr lang="en-US" sz="1400" b="1" dirty="0" smtClean="0"/>
              <a:t>The People.</a:t>
            </a:r>
            <a:r>
              <a:rPr lang="en-US" sz="1400" dirty="0" smtClean="0"/>
              <a:t> In 1492 the native population of North America north of the Rio Grande was seven million to ten million. These people grouped themselves into approximately six hundred tribes and spoke diverse dialects. European colonists initially encountered Native Americans in three distinct regions. Eastern Woodland tribes included the Five Nations of the Iroquois Confederacy, </a:t>
            </a:r>
            <a:r>
              <a:rPr lang="en-US" sz="1400" dirty="0" err="1" smtClean="0"/>
              <a:t>Abenakis</a:t>
            </a:r>
            <a:r>
              <a:rPr lang="en-US" sz="1400" dirty="0" smtClean="0"/>
              <a:t>, Shawnees, </a:t>
            </a:r>
            <a:r>
              <a:rPr lang="en-US" sz="1400" dirty="0" err="1" smtClean="0"/>
              <a:t>Delawares</a:t>
            </a:r>
            <a:r>
              <a:rPr lang="en-US" sz="1400" dirty="0" smtClean="0"/>
              <a:t>, </a:t>
            </a:r>
            <a:r>
              <a:rPr lang="en-US" sz="1400" dirty="0" err="1" smtClean="0"/>
              <a:t>Micmacs</a:t>
            </a:r>
            <a:r>
              <a:rPr lang="en-US" sz="1400" dirty="0" smtClean="0"/>
              <a:t>, </a:t>
            </a:r>
            <a:r>
              <a:rPr lang="en-US" sz="1400" dirty="0" err="1" smtClean="0"/>
              <a:t>Mahicans</a:t>
            </a:r>
            <a:r>
              <a:rPr lang="en-US" sz="1400" dirty="0" smtClean="0"/>
              <a:t>, and </a:t>
            </a:r>
            <a:r>
              <a:rPr lang="en-US" sz="1400" dirty="0" err="1" smtClean="0"/>
              <a:t>Pequots</a:t>
            </a:r>
            <a:r>
              <a:rPr lang="en-US" sz="1400" dirty="0" smtClean="0"/>
              <a:t>. Some of these tribes were sedentary hunter-gathers while others grew maize (corn), beans, and squash. In the Southeast white settlers came into contact with </a:t>
            </a:r>
            <a:r>
              <a:rPr lang="en-US" sz="1400" dirty="0" err="1" smtClean="0"/>
              <a:t>Powhatans</a:t>
            </a:r>
            <a:r>
              <a:rPr lang="en-US" sz="1400" dirty="0" smtClean="0"/>
              <a:t>, </a:t>
            </a:r>
            <a:r>
              <a:rPr lang="en-US" sz="1400" dirty="0" err="1" smtClean="0"/>
              <a:t>Catawbas</a:t>
            </a:r>
            <a:r>
              <a:rPr lang="en-US" sz="1400" dirty="0" smtClean="0"/>
              <a:t>, Cherokees, Creeks, Natchez, Choctaws, and Chickasaws; these people were primarily agriculturalists. Pueblos, Zunis, Navajos, and Hopis represented some of the adobe-dwelling bands in the arid Southwest. Regardless of their differences, these groups shared some common characteristics. For Native Americans the family, clan, and village represented the most important social groups. In addition, religions revolved around the belief that all of nature was alive, pulsating with spiritual power.</a:t>
            </a:r>
          </a:p>
          <a:p>
            <a:r>
              <a:rPr lang="en-US" sz="1400" b="1" dirty="0" smtClean="0"/>
              <a:t>Contact.</a:t>
            </a:r>
            <a:r>
              <a:rPr lang="en-US" sz="1400" dirty="0" smtClean="0"/>
              <a:t> When the various European nations reached the New World the encounters were predictably diverse. Culture, climate, and the location and timing of the contact all affected the nature of the experience. One common factor was disease, as large numbers of native peoples succumbed to the microbes that the Europeans unwittingly carried with them in virtually every encounter. Massive population declines undoubtedly placed great stress on economic, social, political, and religious systems of native peoples. From 1492 until the Revolutionary War, trade was a central theme of interaction between natives and Europeans. This relationship shifted over time, transforming native life by drawing North America into a web of global economic connections. The process began when the first traders offered textiles, glass, and metal products in exchange for beaver pelts and buffalo robes. The transactions did not end until Europeans had virtually dispossessed the native people of the land that produced the goods the foreigners desired. Relations between the different European nations and native peoples were often complex and contradictory. Spanish colonists developed a reputation for harsh treatment, but because the Spanish sent almost no women to the New World, Spanish men often intermarried with native women. The French have been portrayed as sensitive to the culture of native peoples, but under their influence, the Fox were all but destroyed.</a:t>
            </a:r>
          </a:p>
          <a:p>
            <a:r>
              <a:rPr lang="en-US" sz="1400" b="1" dirty="0" smtClean="0"/>
              <a:t>Exchanges.</a:t>
            </a:r>
            <a:r>
              <a:rPr lang="en-US" sz="1400" dirty="0" smtClean="0"/>
              <a:t> In general, the interaction of native North Americans and Europeans began with a period of initial goodwill and trade, followed by armed conflicts in which native warriors demonstrated great courage, organization, and skill. Eventually, however, superior weaponry produced victory for the colonists. Throughout the period 1600 to 1754 the interaction was marked by biological, cultural, and material exchanges. Europeans were expected to bring “Indian presents” (glass beads, mirrors, hatchets, kettles, etc.) to any major negotiations, as a sign of their goodwill. These gifts were precursors to trade relationships that marked permanent change in native societies. By removing militant native leaders and replacing them with more-amenable rulers, the Spanish were able to take power and extract the gold and silver that made Central and South America attractive to Europeans. Spaniards sent priests to Christianize native peoples even as they stole their land and exploited their labor. Europeans initially mistook the natives of the Caribbean islands for inhabitants of Asia, the continent Columbus had expected to find, and called them Indians. Struck by the peoples’ nudity and gentility, some Europeans considered them to be members of the lost tribes of Israel and the New World as the physical location of the Garden of Eden. As conflicts led to violence and colonization spread to the mainland, however, the view of Indians as naive innocents soon gave way to an image of native peoples as satanic fiends bent on the destruction of white colonists. Europeans engaged in formal academic debates on the nature of Native Americans and where they fit into the world.</a:t>
            </a:r>
          </a:p>
          <a:p>
            <a:endParaRPr lang="en-US" sz="14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FNTauw8Co7o/UbSQj5WwKBI/AAAAAAAAMYY/G2Q0eY2kiV4/s1600/Native+American-Indians-Manhattan-new+york.jpg"/>
          <p:cNvPicPr>
            <a:picLocks noChangeAspect="1" noChangeArrowheads="1"/>
          </p:cNvPicPr>
          <p:nvPr/>
        </p:nvPicPr>
        <p:blipFill>
          <a:blip r:embed="rId2" cstate="print"/>
          <a:srcRect t="674" r="10000"/>
          <a:stretch>
            <a:fillRect/>
          </a:stretch>
        </p:blipFill>
        <p:spPr bwMode="auto">
          <a:xfrm>
            <a:off x="0" y="1185333"/>
            <a:ext cx="9144000" cy="5672667"/>
          </a:xfrm>
          <a:prstGeom prst="rect">
            <a:avLst/>
          </a:prstGeom>
          <a:noFill/>
        </p:spPr>
      </p:pic>
      <p:sp useBgFill="1">
        <p:nvSpPr>
          <p:cNvPr id="3" name="TextBox 2"/>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4" name="Group 3"/>
          <p:cNvGrpSpPr/>
          <p:nvPr/>
        </p:nvGrpSpPr>
        <p:grpSpPr>
          <a:xfrm>
            <a:off x="0" y="0"/>
            <a:ext cx="9144000" cy="707886"/>
            <a:chOff x="0" y="0"/>
            <a:chExt cx="9144000" cy="707886"/>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grpSp>
        <p:nvGrpSpPr>
          <p:cNvPr id="12" name="Group 11"/>
          <p:cNvGrpSpPr/>
          <p:nvPr/>
        </p:nvGrpSpPr>
        <p:grpSpPr>
          <a:xfrm>
            <a:off x="0" y="1280160"/>
            <a:ext cx="9144000" cy="5594639"/>
            <a:chOff x="0" y="1280160"/>
            <a:chExt cx="9144000" cy="5594639"/>
          </a:xfrm>
        </p:grpSpPr>
        <p:pic>
          <p:nvPicPr>
            <p:cNvPr id="10" name="Picture 2"/>
            <p:cNvPicPr>
              <a:picLocks noChangeAspect="1" noChangeArrowheads="1"/>
            </p:cNvPicPr>
            <p:nvPr/>
          </p:nvPicPr>
          <p:blipFill>
            <a:blip r:embed="rId3" cstate="print"/>
            <a:srcRect t="35556"/>
            <a:stretch>
              <a:fillRect/>
            </a:stretch>
          </p:blipFill>
          <p:spPr bwMode="auto">
            <a:xfrm>
              <a:off x="0" y="1280160"/>
              <a:ext cx="6400800" cy="5594639"/>
            </a:xfrm>
            <a:prstGeom prst="rect">
              <a:avLst/>
            </a:prstGeom>
            <a:noFill/>
            <a:ln w="9525">
              <a:noFill/>
              <a:miter lim="800000"/>
              <a:headEnd/>
              <a:tailEnd/>
            </a:ln>
            <a:effectLst/>
          </p:spPr>
        </p:pic>
        <p:pic>
          <p:nvPicPr>
            <p:cNvPr id="11" name="Picture 10"/>
            <p:cNvPicPr>
              <a:picLocks noChangeAspect="1" noChangeArrowheads="1"/>
            </p:cNvPicPr>
            <p:nvPr/>
          </p:nvPicPr>
          <p:blipFill>
            <a:blip r:embed="rId3"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grpSp>
      <p:pic>
        <p:nvPicPr>
          <p:cNvPr id="13" name="Picture 12"/>
          <p:cNvPicPr>
            <a:picLocks noChangeAspect="1" noChangeArrowheads="1"/>
          </p:cNvPicPr>
          <p:nvPr/>
        </p:nvPicPr>
        <p:blipFill>
          <a:blip r:embed="rId3" cstate="print"/>
          <a:srcRect l="64800" t="2245" r="13672" b="93220"/>
          <a:stretch>
            <a:fillRect/>
          </a:stretch>
        </p:blipFill>
        <p:spPr bwMode="auto">
          <a:xfrm>
            <a:off x="6172200" y="3276600"/>
            <a:ext cx="2133600" cy="609600"/>
          </a:xfrm>
          <a:prstGeom prst="rect">
            <a:avLst/>
          </a:prstGeom>
          <a:noFill/>
          <a:ln w="50800">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0" presetClass="exit" presetSubtype="0" fill="hold" nodeType="withEffect">
                                  <p:stCondLst>
                                    <p:cond delay="50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000"/>
                            </p:stCondLst>
                            <p:childTnLst>
                              <p:par>
                                <p:cTn id="20" presetID="6" presetClass="emph" presetSubtype="0" fill="hold" nodeType="afterEffect">
                                  <p:stCondLst>
                                    <p:cond delay="0"/>
                                  </p:stCondLst>
                                  <p:childTnLst>
                                    <p:animScale>
                                      <p:cBhvr>
                                        <p:cTn id="21" dur="1000" fill="hold"/>
                                        <p:tgtEl>
                                          <p:spTgt spid="13"/>
                                        </p:tgtEl>
                                      </p:cBhvr>
                                      <p:by x="150000" y="150000"/>
                                    </p:animScale>
                                  </p:childTnLst>
                                </p:cTn>
                              </p:par>
                              <p:par>
                                <p:cTn id="22" presetID="64" presetClass="path" presetSubtype="0" fill="hold" nodeType="withEffect">
                                  <p:stCondLst>
                                    <p:cond delay="0"/>
                                  </p:stCondLst>
                                  <p:childTnLst>
                                    <p:animMotion origin="layout" path="M 0 -2.22222E-6 L -0.05417 -0.21111 " pathEditMode="relative" rAng="0" ptsTypes="AA">
                                      <p:cBhvr>
                                        <p:cTn id="23" dur="1000" fill="hold"/>
                                        <p:tgtEl>
                                          <p:spTgt spid="13"/>
                                        </p:tgtEl>
                                        <p:attrNameLst>
                                          <p:attrName>ppt_x</p:attrName>
                                          <p:attrName>ppt_y</p:attrName>
                                        </p:attrNameLst>
                                      </p:cBhvr>
                                      <p:rCtr x="-27" y="-106"/>
                                    </p:animMotion>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nodeType="clickEffect">
                                  <p:stCondLst>
                                    <p:cond delay="0"/>
                                  </p:stCondLst>
                                  <p:childTnLst>
                                    <p:anim calcmode="lin" valueType="num">
                                      <p:cBhvr>
                                        <p:cTn id="27" dur="1000"/>
                                        <p:tgtEl>
                                          <p:spTgt spid="13"/>
                                        </p:tgtEl>
                                        <p:attrNameLst>
                                          <p:attrName>ppt_w</p:attrName>
                                        </p:attrNameLst>
                                      </p:cBhvr>
                                      <p:tavLst>
                                        <p:tav tm="0">
                                          <p:val>
                                            <p:strVal val="ppt_w"/>
                                          </p:val>
                                        </p:tav>
                                        <p:tav tm="100000">
                                          <p:val>
                                            <p:fltVal val="0"/>
                                          </p:val>
                                        </p:tav>
                                      </p:tavLst>
                                    </p:anim>
                                    <p:anim calcmode="lin" valueType="num">
                                      <p:cBhvr>
                                        <p:cTn id="28" dur="1000"/>
                                        <p:tgtEl>
                                          <p:spTgt spid="13"/>
                                        </p:tgtEl>
                                        <p:attrNameLst>
                                          <p:attrName>ppt_h</p:attrName>
                                        </p:attrNameLst>
                                      </p:cBhvr>
                                      <p:tavLst>
                                        <p:tav tm="0">
                                          <p:val>
                                            <p:strVal val="ppt_h"/>
                                          </p:val>
                                        </p:tav>
                                        <p:tav tm="100000">
                                          <p:val>
                                            <p:fltVal val="0"/>
                                          </p:val>
                                        </p:tav>
                                      </p:tavLst>
                                    </p:anim>
                                    <p:animEffect transition="out" filter="fade">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par>
                                <p:cTn id="31" presetID="42" presetClass="path" presetSubtype="0" fill="hold" nodeType="withEffect">
                                  <p:stCondLst>
                                    <p:cond delay="0"/>
                                  </p:stCondLst>
                                  <p:childTnLst>
                                    <p:animMotion origin="layout" path="M -0.05 -0.21111 L 0.04166 0.15556 " pathEditMode="relative" rAng="0" ptsTypes="AA">
                                      <p:cBhvr>
                                        <p:cTn id="32" dur="1000" fill="hold"/>
                                        <p:tgtEl>
                                          <p:spTgt spid="13"/>
                                        </p:tgtEl>
                                        <p:attrNameLst>
                                          <p:attrName>ppt_x</p:attrName>
                                          <p:attrName>ppt_y</p:attrName>
                                        </p:attrNameLst>
                                      </p:cBhvr>
                                      <p:rCtr x="46" y="1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35556"/>
          <a:stretch>
            <a:fillRect/>
          </a:stretch>
        </p:blipFill>
        <p:spPr bwMode="auto">
          <a:xfrm>
            <a:off x="0" y="1280160"/>
            <a:ext cx="6400800" cy="5594639"/>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sp useBgFill="1">
        <p:nvSpPr>
          <p:cNvPr id="4" name="TextBox 3"/>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5" name="Group 4"/>
          <p:cNvGrpSpPr/>
          <p:nvPr/>
        </p:nvGrpSpPr>
        <p:grpSpPr>
          <a:xfrm>
            <a:off x="0" y="0"/>
            <a:ext cx="9144000" cy="707886"/>
            <a:chOff x="0" y="0"/>
            <a:chExt cx="9144000" cy="707886"/>
          </a:xfrm>
        </p:grpSpPr>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8"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sp>
        <p:nvSpPr>
          <p:cNvPr id="9" name="TextBox 8"/>
          <p:cNvSpPr txBox="1"/>
          <p:nvPr/>
        </p:nvSpPr>
        <p:spPr>
          <a:xfrm>
            <a:off x="6934200" y="3881735"/>
            <a:ext cx="1828800" cy="830997"/>
          </a:xfrm>
          <a:prstGeom prst="rect">
            <a:avLst/>
          </a:prstGeom>
          <a:solidFill>
            <a:schemeClr val="bg1"/>
          </a:solidFill>
          <a:scene3d>
            <a:camera prst="orthographicFront"/>
            <a:lightRig rig="threePt" dir="t"/>
          </a:scene3d>
          <a:sp3d>
            <a:bevelB w="31750" h="0"/>
          </a:sp3d>
        </p:spPr>
        <p:txBody>
          <a:bodyPr wrap="square" rtlCol="0">
            <a:spAutoFit/>
          </a:bodyPr>
          <a:lstStyle/>
          <a:p>
            <a:endParaRPr lang="en-US" sz="1000" b="1" dirty="0" smtClean="0">
              <a:solidFill>
                <a:schemeClr val="accent3">
                  <a:lumMod val="50000"/>
                </a:schemeClr>
              </a:solidFill>
              <a:effectLst>
                <a:outerShdw dist="50800" dir="6000000" algn="ctr" rotWithShape="0">
                  <a:schemeClr val="tx1"/>
                </a:outerShdw>
              </a:effectLst>
            </a:endParaRPr>
          </a:p>
          <a:p>
            <a:r>
              <a:rPr lang="en-US" sz="2800" b="1" dirty="0" smtClean="0">
                <a:solidFill>
                  <a:schemeClr val="accent3">
                    <a:lumMod val="50000"/>
                  </a:schemeClr>
                </a:solidFill>
                <a:effectLst>
                  <a:outerShdw dist="50800" dir="6000000" algn="ctr" rotWithShape="0">
                    <a:schemeClr val="tx1"/>
                  </a:outerShdw>
                </a:effectLst>
              </a:rPr>
              <a:t>Agriculture</a:t>
            </a:r>
          </a:p>
          <a:p>
            <a:endParaRPr lang="en-US" sz="1000" b="1" dirty="0">
              <a:solidFill>
                <a:schemeClr val="accent3">
                  <a:lumMod val="50000"/>
                </a:schemeClr>
              </a:solidFill>
              <a:effectLst>
                <a:outerShdw dist="50800" dir="6000000" algn="ctr" rotWithShape="0">
                  <a:schemeClr val="tx1"/>
                </a:outerShdw>
              </a:effectLst>
            </a:endParaRPr>
          </a:p>
        </p:txBody>
      </p:sp>
      <p:sp>
        <p:nvSpPr>
          <p:cNvPr id="10" name="TextBox 9"/>
          <p:cNvSpPr txBox="1"/>
          <p:nvPr/>
        </p:nvSpPr>
        <p:spPr>
          <a:xfrm>
            <a:off x="6934200" y="5166360"/>
            <a:ext cx="2209800" cy="523220"/>
          </a:xfrm>
          <a:prstGeom prst="rect">
            <a:avLst/>
          </a:prstGeom>
          <a:solidFill>
            <a:schemeClr val="bg1"/>
          </a:solidFill>
          <a:scene3d>
            <a:camera prst="orthographicFront"/>
            <a:lightRig rig="threePt" dir="t"/>
          </a:scene3d>
          <a:sp3d>
            <a:bevelB w="31750" h="0"/>
          </a:sp3d>
        </p:spPr>
        <p:txBody>
          <a:bodyPr wrap="square" rtlCol="0">
            <a:spAutoFit/>
          </a:bodyPr>
          <a:lstStyle/>
          <a:p>
            <a:r>
              <a:rPr lang="en-US" sz="2800" b="1" dirty="0" smtClean="0">
                <a:solidFill>
                  <a:srgbClr val="FF7C80"/>
                </a:solidFill>
                <a:effectLst>
                  <a:outerShdw dist="50800" dir="5400000" algn="ctr" rotWithShape="0">
                    <a:schemeClr val="tx1"/>
                  </a:outerShdw>
                </a:effectLst>
              </a:rPr>
              <a:t>Hunt/Gather</a:t>
            </a:r>
          </a:p>
        </p:txBody>
      </p:sp>
      <p:sp>
        <p:nvSpPr>
          <p:cNvPr id="11" name="TextBox 10"/>
          <p:cNvSpPr txBox="1"/>
          <p:nvPr/>
        </p:nvSpPr>
        <p:spPr>
          <a:xfrm>
            <a:off x="6934200" y="4681728"/>
            <a:ext cx="1905000" cy="523220"/>
          </a:xfrm>
          <a:prstGeom prst="rect">
            <a:avLst/>
          </a:prstGeom>
          <a:solidFill>
            <a:schemeClr val="bg1"/>
          </a:solidFill>
          <a:scene3d>
            <a:camera prst="orthographicFront"/>
            <a:lightRig rig="threePt" dir="t"/>
          </a:scene3d>
          <a:sp3d>
            <a:bevelB w="31750" h="0"/>
          </a:sp3d>
        </p:spPr>
        <p:txBody>
          <a:bodyPr wrap="square" rtlCol="0">
            <a:spAutoFit/>
          </a:bodyPr>
          <a:lstStyle/>
          <a:p>
            <a:r>
              <a:rPr lang="en-US" sz="2800" b="1" dirty="0" smtClean="0">
                <a:solidFill>
                  <a:srgbClr val="007033"/>
                </a:solidFill>
                <a:effectLst>
                  <a:outerShdw dist="50800" dir="5400000" algn="ctr" rotWithShape="0">
                    <a:schemeClr val="tx1"/>
                  </a:outerShdw>
                </a:effectLst>
              </a:rPr>
              <a:t>Fishing</a:t>
            </a:r>
          </a:p>
        </p:txBody>
      </p:sp>
      <p:cxnSp>
        <p:nvCxnSpPr>
          <p:cNvPr id="13" name="Straight Arrow Connector 12"/>
          <p:cNvCxnSpPr/>
          <p:nvPr/>
        </p:nvCxnSpPr>
        <p:spPr>
          <a:xfrm rot="10800000">
            <a:off x="5105400" y="4038600"/>
            <a:ext cx="1295400" cy="1588"/>
          </a:xfrm>
          <a:prstGeom prst="straightConnector1">
            <a:avLst/>
          </a:prstGeom>
          <a:ln w="76200">
            <a:solidFill>
              <a:srgbClr val="485925"/>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3200400" y="4495800"/>
            <a:ext cx="3200400" cy="1219200"/>
          </a:xfrm>
          <a:prstGeom prst="straightConnector1">
            <a:avLst/>
          </a:prstGeom>
          <a:ln w="76200">
            <a:solidFill>
              <a:srgbClr val="92D05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685800" y="2362200"/>
            <a:ext cx="5791200" cy="2590800"/>
          </a:xfrm>
          <a:prstGeom prst="straightConnector1">
            <a:avLst/>
          </a:prstGeom>
          <a:ln w="76200">
            <a:solidFill>
              <a:srgbClr val="008E4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3810000" y="3276600"/>
            <a:ext cx="2590800" cy="2133600"/>
          </a:xfrm>
          <a:prstGeom prst="straightConnector1">
            <a:avLst/>
          </a:prstGeom>
          <a:ln w="76200">
            <a:solidFill>
              <a:srgbClr val="FF7C8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20527404">
            <a:off x="241835" y="2572556"/>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0" y="1534180"/>
            <a:ext cx="2286000" cy="523220"/>
          </a:xfrm>
          <a:prstGeom prst="rect">
            <a:avLst/>
          </a:prstGeom>
          <a:solidFill>
            <a:srgbClr val="008E4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250,000-2.5M</a:t>
            </a:r>
          </a:p>
        </p:txBody>
      </p:sp>
      <p:sp>
        <p:nvSpPr>
          <p:cNvPr id="35" name="Oval 34"/>
          <p:cNvSpPr/>
          <p:nvPr/>
        </p:nvSpPr>
        <p:spPr>
          <a:xfrm rot="170479">
            <a:off x="1205965" y="2343956"/>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29965" y="2801155"/>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200400" y="15240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3400" y="22860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noChangeArrowheads="1"/>
          </p:cNvPicPr>
          <p:nvPr/>
        </p:nvPicPr>
        <p:blipFill>
          <a:blip r:embed="rId2" cstate="print"/>
          <a:srcRect l="64800" t="19819" r="5214" b="72245"/>
          <a:stretch>
            <a:fillRect/>
          </a:stretch>
        </p:blipFill>
        <p:spPr bwMode="auto">
          <a:xfrm>
            <a:off x="6172200" y="5638800"/>
            <a:ext cx="2971800" cy="1066800"/>
          </a:xfrm>
          <a:prstGeom prst="rect">
            <a:avLst/>
          </a:prstGeom>
          <a:noFill/>
          <a:ln w="50800">
            <a:solidFill>
              <a:srgbClr val="FF0000"/>
            </a:solidFill>
            <a:miter lim="800000"/>
            <a:headEnd/>
            <a:tailEnd/>
          </a:ln>
          <a:effectLst/>
        </p:spPr>
      </p:pic>
      <p:sp>
        <p:nvSpPr>
          <p:cNvPr id="29" name="Oval 28"/>
          <p:cNvSpPr/>
          <p:nvPr/>
        </p:nvSpPr>
        <p:spPr>
          <a:xfrm rot="16200000">
            <a:off x="4324350" y="1885950"/>
            <a:ext cx="17145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324600" y="2438400"/>
            <a:ext cx="28194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828800" y="2438400"/>
            <a:ext cx="2286000" cy="523220"/>
          </a:xfrm>
          <a:prstGeom prst="rect">
            <a:avLst/>
          </a:prstGeom>
          <a:solidFill>
            <a:srgbClr val="FF7C8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600,000-6M</a:t>
            </a:r>
          </a:p>
        </p:txBody>
      </p:sp>
      <p:sp>
        <p:nvSpPr>
          <p:cNvPr id="42" name="Oval 41"/>
          <p:cNvSpPr/>
          <p:nvPr/>
        </p:nvSpPr>
        <p:spPr>
          <a:xfrm>
            <a:off x="4114800" y="39624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447800" y="4277380"/>
            <a:ext cx="2286000" cy="523220"/>
          </a:xfrm>
          <a:prstGeom prst="rect">
            <a:avLst/>
          </a:prstGeom>
          <a:solidFill>
            <a:srgbClr val="485925"/>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200,000-2M</a:t>
            </a:r>
          </a:p>
        </p:txBody>
      </p:sp>
      <p:sp>
        <p:nvSpPr>
          <p:cNvPr id="44" name="Oval 43"/>
          <p:cNvSpPr/>
          <p:nvPr/>
        </p:nvSpPr>
        <p:spPr>
          <a:xfrm>
            <a:off x="1219200" y="4648200"/>
            <a:ext cx="2133600" cy="1981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200400" y="6019800"/>
            <a:ext cx="1524000" cy="523220"/>
          </a:xfrm>
          <a:prstGeom prst="rect">
            <a:avLst/>
          </a:prstGeom>
          <a:solidFill>
            <a:srgbClr val="92D05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4M-40M</a:t>
            </a:r>
          </a:p>
        </p:txBody>
      </p:sp>
      <p:sp>
        <p:nvSpPr>
          <p:cNvPr id="46" name="TextBox 45"/>
          <p:cNvSpPr txBox="1"/>
          <p:nvPr/>
        </p:nvSpPr>
        <p:spPr>
          <a:xfrm>
            <a:off x="914400" y="2286000"/>
            <a:ext cx="4419600" cy="769441"/>
          </a:xfrm>
          <a:prstGeom prst="rect">
            <a:avLst/>
          </a:prstGeom>
          <a:solidFill>
            <a:schemeClr val="bg1"/>
          </a:solidFill>
          <a:scene3d>
            <a:camera prst="orthographicFront"/>
            <a:lightRig rig="threePt" dir="t"/>
          </a:scene3d>
          <a:sp3d>
            <a:bevelB w="31750" h="0"/>
          </a:sp3d>
        </p:spPr>
        <p:txBody>
          <a:bodyPr wrap="square" rtlCol="0">
            <a:spAutoFit/>
          </a:bodyPr>
          <a:lstStyle/>
          <a:p>
            <a:pPr algn="ctr"/>
            <a:r>
              <a:rPr lang="en-US" sz="4400" b="1" dirty="0" smtClean="0"/>
              <a:t>5million-50million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1000" fill="hold"/>
                                        <p:tgtEl>
                                          <p:spTgt spid="27"/>
                                        </p:tgtEl>
                                      </p:cBhvr>
                                      <p:by x="150000" y="150000"/>
                                    </p:animScale>
                                  </p:childTnLst>
                                </p:cTn>
                              </p:par>
                              <p:par>
                                <p:cTn id="11" presetID="64" presetClass="path" presetSubtype="0" fill="hold" nodeType="withEffect">
                                  <p:stCondLst>
                                    <p:cond delay="0"/>
                                  </p:stCondLst>
                                  <p:childTnLst>
                                    <p:animMotion origin="layout" path="M 0 -1.11111E-6 L -0.09583 -0.6 " pathEditMode="relative" rAng="0" ptsTypes="AA">
                                      <p:cBhvr>
                                        <p:cTn id="12" dur="1000" fill="hold"/>
                                        <p:tgtEl>
                                          <p:spTgt spid="27"/>
                                        </p:tgtEl>
                                        <p:attrNameLst>
                                          <p:attrName>ppt_x</p:attrName>
                                          <p:attrName>ppt_y</p:attrName>
                                        </p:attrNameLst>
                                      </p:cBhvr>
                                      <p:rCtr x="-48" y="-30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grpId="2" nodeType="clickEffect">
                                  <p:stCondLst>
                                    <p:cond delay="0"/>
                                  </p:stCondLst>
                                  <p:childTnLst>
                                    <p:animRot by="5400000">
                                      <p:cBhvr>
                                        <p:cTn id="21" dur="1000" fill="hold"/>
                                        <p:tgtEl>
                                          <p:spTgt spid="29"/>
                                        </p:tgtEl>
                                        <p:attrNameLst>
                                          <p:attrName>r</p:attrName>
                                        </p:attrNameLst>
                                      </p:cBhvr>
                                    </p:animRot>
                                  </p:childTnLst>
                                </p:cTn>
                              </p:par>
                              <p:par>
                                <p:cTn id="22" presetID="63" presetClass="path" presetSubtype="0" accel="50000" decel="50000" fill="hold" grpId="3" nodeType="withEffect">
                                  <p:stCondLst>
                                    <p:cond delay="0"/>
                                  </p:stCondLst>
                                  <p:childTnLst>
                                    <p:animMotion origin="layout" path="M 3.33333E-6 -3.33333E-6 L 0.15 -0.00833 " pathEditMode="relative" rAng="0" ptsTypes="AA">
                                      <p:cBhvr>
                                        <p:cTn id="23" dur="1000" fill="hold"/>
                                        <p:tgtEl>
                                          <p:spTgt spid="29"/>
                                        </p:tgtEl>
                                        <p:attrNameLst>
                                          <p:attrName>ppt_x</p:attrName>
                                          <p:attrName>ppt_y</p:attrName>
                                        </p:attrNameLst>
                                      </p:cBhvr>
                                      <p:rCtr x="75" y="-4"/>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right)">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1000"/>
                                        <p:tgtEl>
                                          <p:spTgt spid="32"/>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32"/>
                                        </p:tgtEl>
                                      </p:cBhvr>
                                    </p:animEffect>
                                    <p:set>
                                      <p:cBhvr>
                                        <p:cTn id="57" dur="1" fill="hold">
                                          <p:stCondLst>
                                            <p:cond delay="999"/>
                                          </p:stCondLst>
                                        </p:cTn>
                                        <p:tgtEl>
                                          <p:spTgt spid="32"/>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childTnLst>
                                </p:cTn>
                              </p:par>
                              <p:par>
                                <p:cTn id="62" presetID="22" presetClass="entr" presetSubtype="2"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right)">
                                      <p:cBhvr>
                                        <p:cTn id="64" dur="1000"/>
                                        <p:tgtEl>
                                          <p:spTgt spid="25"/>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1000"/>
                                        <p:tgtEl>
                                          <p:spTgt spid="3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1000"/>
                                        <p:tgtEl>
                                          <p:spTgt spid="3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1000"/>
                                        <p:tgtEl>
                                          <p:spTgt spid="3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1000"/>
                                        <p:tgtEl>
                                          <p:spTgt spid="38"/>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10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25"/>
                                        </p:tgtEl>
                                      </p:cBhvr>
                                    </p:animEffect>
                                    <p:set>
                                      <p:cBhvr>
                                        <p:cTn id="86" dur="1" fill="hold">
                                          <p:stCondLst>
                                            <p:cond delay="9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37"/>
                                        </p:tgtEl>
                                      </p:cBhvr>
                                    </p:animEffect>
                                    <p:set>
                                      <p:cBhvr>
                                        <p:cTn id="92" dur="1" fill="hold">
                                          <p:stCondLst>
                                            <p:cond delay="999"/>
                                          </p:stCondLst>
                                        </p:cTn>
                                        <p:tgtEl>
                                          <p:spTgt spid="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36"/>
                                        </p:tgtEl>
                                      </p:cBhvr>
                                    </p:animEffect>
                                    <p:set>
                                      <p:cBhvr>
                                        <p:cTn id="95" dur="1" fill="hold">
                                          <p:stCondLst>
                                            <p:cond delay="999"/>
                                          </p:stCondLst>
                                        </p:cTn>
                                        <p:tgtEl>
                                          <p:spTgt spid="3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35"/>
                                        </p:tgtEl>
                                      </p:cBhvr>
                                    </p:animEffect>
                                    <p:set>
                                      <p:cBhvr>
                                        <p:cTn id="98" dur="1" fill="hold">
                                          <p:stCondLst>
                                            <p:cond delay="999"/>
                                          </p:stCondLst>
                                        </p:cTn>
                                        <p:tgtEl>
                                          <p:spTgt spid="3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38"/>
                                        </p:tgtEl>
                                      </p:cBhvr>
                                    </p:animEffect>
                                    <p:set>
                                      <p:cBhvr>
                                        <p:cTn id="101" dur="1" fill="hold">
                                          <p:stCondLst>
                                            <p:cond delay="999"/>
                                          </p:stCondLst>
                                        </p:cTn>
                                        <p:tgtEl>
                                          <p:spTgt spid="38"/>
                                        </p:tgtEl>
                                        <p:attrNameLst>
                                          <p:attrName>style.visibility</p:attrName>
                                        </p:attrNameLst>
                                      </p:cBhvr>
                                      <p:to>
                                        <p:strVal val="hidden"/>
                                      </p:to>
                                    </p:se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1000"/>
                                        <p:tgtEl>
                                          <p:spTgt spid="9"/>
                                        </p:tgtEl>
                                      </p:cBhvr>
                                    </p:animEffect>
                                  </p:childTnLst>
                                </p:cTn>
                              </p:par>
                              <p:par>
                                <p:cTn id="106" presetID="22" presetClass="entr" presetSubtype="2" fill="hold"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right)">
                                      <p:cBhvr>
                                        <p:cTn id="108" dur="1000"/>
                                        <p:tgtEl>
                                          <p:spTgt spid="13"/>
                                        </p:tgtEl>
                                      </p:cBhvr>
                                    </p:animEffect>
                                  </p:childTnLst>
                                </p:cTn>
                              </p:par>
                            </p:childTnLst>
                          </p:cTn>
                        </p:par>
                        <p:par>
                          <p:cTn id="109" fill="hold">
                            <p:stCondLst>
                              <p:cond delay="2000"/>
                            </p:stCondLst>
                            <p:childTnLst>
                              <p:par>
                                <p:cTn id="110" presetID="22" presetClass="entr" presetSubtype="8" fill="hold" grpId="0" nodeType="after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wipe(left)">
                                      <p:cBhvr>
                                        <p:cTn id="112" dur="1000"/>
                                        <p:tgtEl>
                                          <p:spTgt spid="42"/>
                                        </p:tgtEl>
                                      </p:cBhvr>
                                    </p:animEffect>
                                  </p:childTnLst>
                                </p:cTn>
                              </p:par>
                            </p:childTnLst>
                          </p:cTn>
                        </p:par>
                        <p:par>
                          <p:cTn id="113" fill="hold">
                            <p:stCondLst>
                              <p:cond delay="3000"/>
                            </p:stCondLst>
                            <p:childTnLst>
                              <p:par>
                                <p:cTn id="114" presetID="10" presetClass="entr" presetSubtype="0" fill="hold" grpId="0" nodeType="after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1000"/>
                                        <p:tgtEl>
                                          <p:spTgt spid="4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00"/>
                                        <p:tgtEl>
                                          <p:spTgt spid="13"/>
                                        </p:tgtEl>
                                      </p:cBhvr>
                                    </p:animEffect>
                                    <p:set>
                                      <p:cBhvr>
                                        <p:cTn id="121" dur="1" fill="hold">
                                          <p:stCondLst>
                                            <p:cond delay="999"/>
                                          </p:stCondLst>
                                        </p:cTn>
                                        <p:tgtEl>
                                          <p:spTgt spid="1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2"/>
                                        </p:tgtEl>
                                      </p:cBhvr>
                                    </p:animEffect>
                                    <p:set>
                                      <p:cBhvr>
                                        <p:cTn id="124" dur="1" fill="hold">
                                          <p:stCondLst>
                                            <p:cond delay="999"/>
                                          </p:stCondLst>
                                        </p:cTn>
                                        <p:tgtEl>
                                          <p:spTgt spid="42"/>
                                        </p:tgtEl>
                                        <p:attrNameLst>
                                          <p:attrName>style.visibility</p:attrName>
                                        </p:attrNameLst>
                                      </p:cBhvr>
                                      <p:to>
                                        <p:strVal val="hidden"/>
                                      </p:to>
                                    </p:set>
                                  </p:childTnLst>
                                </p:cTn>
                              </p:par>
                            </p:childTnLst>
                          </p:cTn>
                        </p:par>
                        <p:par>
                          <p:cTn id="125" fill="hold">
                            <p:stCondLst>
                              <p:cond delay="1000"/>
                            </p:stCondLst>
                            <p:childTnLst>
                              <p:par>
                                <p:cTn id="126" presetID="22" presetClass="entr" presetSubtype="2" fill="hold" nodeType="after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wipe(right)">
                                      <p:cBhvr>
                                        <p:cTn id="128" dur="1000"/>
                                        <p:tgtEl>
                                          <p:spTgt spid="17"/>
                                        </p:tgtEl>
                                      </p:cBhvr>
                                    </p:animEffect>
                                  </p:childTnLst>
                                </p:cTn>
                              </p:par>
                            </p:childTnLst>
                          </p:cTn>
                        </p:par>
                        <p:par>
                          <p:cTn id="129" fill="hold">
                            <p:stCondLst>
                              <p:cond delay="2000"/>
                            </p:stCondLst>
                            <p:childTnLst>
                              <p:par>
                                <p:cTn id="130" presetID="22" presetClass="entr" presetSubtype="8" fill="hold" grpId="0" nodeType="after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wipe(left)">
                                      <p:cBhvr>
                                        <p:cTn id="132" dur="1000"/>
                                        <p:tgtEl>
                                          <p:spTgt spid="44"/>
                                        </p:tgtEl>
                                      </p:cBhvr>
                                    </p:animEffect>
                                  </p:childTnLst>
                                </p:cTn>
                              </p:par>
                            </p:childTnLst>
                          </p:cTn>
                        </p:par>
                        <p:par>
                          <p:cTn id="133" fill="hold">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45"/>
                                        </p:tgtEl>
                                        <p:attrNameLst>
                                          <p:attrName>style.visibility</p:attrName>
                                        </p:attrNameLst>
                                      </p:cBhvr>
                                      <p:to>
                                        <p:strVal val="visible"/>
                                      </p:to>
                                    </p:set>
                                    <p:animEffect transition="in" filter="fade">
                                      <p:cBhvr>
                                        <p:cTn id="136" dur="1000"/>
                                        <p:tgtEl>
                                          <p:spTgt spid="4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1" nodeType="clickEffect">
                                  <p:stCondLst>
                                    <p:cond delay="0"/>
                                  </p:stCondLst>
                                  <p:childTnLst>
                                    <p:animEffect transition="out" filter="fade">
                                      <p:cBhvr>
                                        <p:cTn id="140" dur="1000"/>
                                        <p:tgtEl>
                                          <p:spTgt spid="9"/>
                                        </p:tgtEl>
                                      </p:cBhvr>
                                    </p:animEffect>
                                    <p:set>
                                      <p:cBhvr>
                                        <p:cTn id="141" dur="1" fill="hold">
                                          <p:stCondLst>
                                            <p:cond delay="999"/>
                                          </p:stCondLst>
                                        </p:cTn>
                                        <p:tgtEl>
                                          <p:spTgt spid="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1000"/>
                                        <p:tgtEl>
                                          <p:spTgt spid="17"/>
                                        </p:tgtEl>
                                      </p:cBhvr>
                                    </p:animEffect>
                                    <p:set>
                                      <p:cBhvr>
                                        <p:cTn id="144" dur="1" fill="hold">
                                          <p:stCondLst>
                                            <p:cond delay="999"/>
                                          </p:stCondLst>
                                        </p:cTn>
                                        <p:tgtEl>
                                          <p:spTgt spid="1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44"/>
                                        </p:tgtEl>
                                      </p:cBhvr>
                                    </p:animEffect>
                                    <p:set>
                                      <p:cBhvr>
                                        <p:cTn id="147" dur="1" fill="hold">
                                          <p:stCondLst>
                                            <p:cond delay="999"/>
                                          </p:stCondLst>
                                        </p:cTn>
                                        <p:tgtEl>
                                          <p:spTgt spid="44"/>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27"/>
                                        </p:tgtEl>
                                      </p:cBhvr>
                                    </p:animEffect>
                                    <p:set>
                                      <p:cBhvr>
                                        <p:cTn id="150" dur="1" fill="hold">
                                          <p:stCondLst>
                                            <p:cond delay="999"/>
                                          </p:stCondLst>
                                        </p:cTn>
                                        <p:tgtEl>
                                          <p:spTgt spid="2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29"/>
                                        </p:tgtEl>
                                      </p:cBhvr>
                                    </p:animEffect>
                                    <p:set>
                                      <p:cBhvr>
                                        <p:cTn id="153" dur="1" fill="hold">
                                          <p:stCondLst>
                                            <p:cond delay="999"/>
                                          </p:stCondLst>
                                        </p:cTn>
                                        <p:tgtEl>
                                          <p:spTgt spid="2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30"/>
                                        </p:tgtEl>
                                      </p:cBhvr>
                                    </p:animEffect>
                                    <p:set>
                                      <p:cBhvr>
                                        <p:cTn id="156" dur="1" fill="hold">
                                          <p:stCondLst>
                                            <p:cond delay="999"/>
                                          </p:stCondLst>
                                        </p:cTn>
                                        <p:tgtEl>
                                          <p:spTgt spid="30"/>
                                        </p:tgtEl>
                                        <p:attrNameLst>
                                          <p:attrName>style.visibility</p:attrName>
                                        </p:attrNameLst>
                                      </p:cBhvr>
                                      <p:to>
                                        <p:strVal val="hidden"/>
                                      </p:to>
                                    </p:set>
                                  </p:childTnLst>
                                </p:cTn>
                              </p:par>
                            </p:childTnLst>
                          </p:cTn>
                        </p:par>
                        <p:par>
                          <p:cTn id="157" fill="hold">
                            <p:stCondLst>
                              <p:cond delay="1000"/>
                            </p:stCondLst>
                            <p:childTnLst>
                              <p:par>
                                <p:cTn id="158" presetID="3" presetClass="exit" presetSubtype="10" fill="hold" grpId="1" nodeType="afterEffect">
                                  <p:stCondLst>
                                    <p:cond delay="0"/>
                                  </p:stCondLst>
                                  <p:childTnLst>
                                    <p:animEffect transition="out" filter="blinds(horizontal)">
                                      <p:cBhvr>
                                        <p:cTn id="159" dur="500"/>
                                        <p:tgtEl>
                                          <p:spTgt spid="33"/>
                                        </p:tgtEl>
                                      </p:cBhvr>
                                    </p:animEffect>
                                    <p:set>
                                      <p:cBhvr>
                                        <p:cTn id="160" dur="1" fill="hold">
                                          <p:stCondLst>
                                            <p:cond delay="499"/>
                                          </p:stCondLst>
                                        </p:cTn>
                                        <p:tgtEl>
                                          <p:spTgt spid="33"/>
                                        </p:tgtEl>
                                        <p:attrNameLst>
                                          <p:attrName>style.visibility</p:attrName>
                                        </p:attrNameLst>
                                      </p:cBhvr>
                                      <p:to>
                                        <p:strVal val="hidden"/>
                                      </p:to>
                                    </p:set>
                                  </p:childTnLst>
                                </p:cTn>
                              </p:par>
                              <p:par>
                                <p:cTn id="161" presetID="53" presetClass="exit" presetSubtype="0" fill="hold" grpId="1" nodeType="withEffect">
                                  <p:stCondLst>
                                    <p:cond delay="0"/>
                                  </p:stCondLst>
                                  <p:childTnLst>
                                    <p:anim calcmode="lin" valueType="num">
                                      <p:cBhvr>
                                        <p:cTn id="162" dur="1000"/>
                                        <p:tgtEl>
                                          <p:spTgt spid="39"/>
                                        </p:tgtEl>
                                        <p:attrNameLst>
                                          <p:attrName>ppt_w</p:attrName>
                                        </p:attrNameLst>
                                      </p:cBhvr>
                                      <p:tavLst>
                                        <p:tav tm="0">
                                          <p:val>
                                            <p:strVal val="ppt_w"/>
                                          </p:val>
                                        </p:tav>
                                        <p:tav tm="100000">
                                          <p:val>
                                            <p:fltVal val="0"/>
                                          </p:val>
                                        </p:tav>
                                      </p:tavLst>
                                    </p:anim>
                                    <p:anim calcmode="lin" valueType="num">
                                      <p:cBhvr>
                                        <p:cTn id="163" dur="1000"/>
                                        <p:tgtEl>
                                          <p:spTgt spid="39"/>
                                        </p:tgtEl>
                                        <p:attrNameLst>
                                          <p:attrName>ppt_h</p:attrName>
                                        </p:attrNameLst>
                                      </p:cBhvr>
                                      <p:tavLst>
                                        <p:tav tm="0">
                                          <p:val>
                                            <p:strVal val="ppt_h"/>
                                          </p:val>
                                        </p:tav>
                                        <p:tav tm="100000">
                                          <p:val>
                                            <p:fltVal val="0"/>
                                          </p:val>
                                        </p:tav>
                                      </p:tavLst>
                                    </p:anim>
                                    <p:animEffect transition="out" filter="fade">
                                      <p:cBhvr>
                                        <p:cTn id="164" dur="1000"/>
                                        <p:tgtEl>
                                          <p:spTgt spid="39"/>
                                        </p:tgtEl>
                                      </p:cBhvr>
                                    </p:animEffect>
                                    <p:set>
                                      <p:cBhvr>
                                        <p:cTn id="165" dur="1" fill="hold">
                                          <p:stCondLst>
                                            <p:cond delay="999"/>
                                          </p:stCondLst>
                                        </p:cTn>
                                        <p:tgtEl>
                                          <p:spTgt spid="39"/>
                                        </p:tgtEl>
                                        <p:attrNameLst>
                                          <p:attrName>style.visibility</p:attrName>
                                        </p:attrNameLst>
                                      </p:cBhvr>
                                      <p:to>
                                        <p:strVal val="hidden"/>
                                      </p:to>
                                    </p:set>
                                  </p:childTnLst>
                                </p:cTn>
                              </p:par>
                              <p:par>
                                <p:cTn id="166" presetID="53" presetClass="exit" presetSubtype="0" fill="hold" grpId="1" nodeType="withEffect">
                                  <p:stCondLst>
                                    <p:cond delay="0"/>
                                  </p:stCondLst>
                                  <p:childTnLst>
                                    <p:anim calcmode="lin" valueType="num">
                                      <p:cBhvr>
                                        <p:cTn id="167" dur="1000"/>
                                        <p:tgtEl>
                                          <p:spTgt spid="43"/>
                                        </p:tgtEl>
                                        <p:attrNameLst>
                                          <p:attrName>ppt_w</p:attrName>
                                        </p:attrNameLst>
                                      </p:cBhvr>
                                      <p:tavLst>
                                        <p:tav tm="0">
                                          <p:val>
                                            <p:strVal val="ppt_w"/>
                                          </p:val>
                                        </p:tav>
                                        <p:tav tm="100000">
                                          <p:val>
                                            <p:fltVal val="0"/>
                                          </p:val>
                                        </p:tav>
                                      </p:tavLst>
                                    </p:anim>
                                    <p:anim calcmode="lin" valueType="num">
                                      <p:cBhvr>
                                        <p:cTn id="168" dur="1000"/>
                                        <p:tgtEl>
                                          <p:spTgt spid="43"/>
                                        </p:tgtEl>
                                        <p:attrNameLst>
                                          <p:attrName>ppt_h</p:attrName>
                                        </p:attrNameLst>
                                      </p:cBhvr>
                                      <p:tavLst>
                                        <p:tav tm="0">
                                          <p:val>
                                            <p:strVal val="ppt_h"/>
                                          </p:val>
                                        </p:tav>
                                        <p:tav tm="100000">
                                          <p:val>
                                            <p:fltVal val="0"/>
                                          </p:val>
                                        </p:tav>
                                      </p:tavLst>
                                    </p:anim>
                                    <p:animEffect transition="out" filter="fade">
                                      <p:cBhvr>
                                        <p:cTn id="169" dur="1000"/>
                                        <p:tgtEl>
                                          <p:spTgt spid="43"/>
                                        </p:tgtEl>
                                      </p:cBhvr>
                                    </p:animEffect>
                                    <p:set>
                                      <p:cBhvr>
                                        <p:cTn id="170" dur="1" fill="hold">
                                          <p:stCondLst>
                                            <p:cond delay="999"/>
                                          </p:stCondLst>
                                        </p:cTn>
                                        <p:tgtEl>
                                          <p:spTgt spid="43"/>
                                        </p:tgtEl>
                                        <p:attrNameLst>
                                          <p:attrName>style.visibility</p:attrName>
                                        </p:attrNameLst>
                                      </p:cBhvr>
                                      <p:to>
                                        <p:strVal val="hidden"/>
                                      </p:to>
                                    </p:set>
                                  </p:childTnLst>
                                </p:cTn>
                              </p:par>
                              <p:par>
                                <p:cTn id="171" presetID="53" presetClass="exit" presetSubtype="0" fill="hold" grpId="1" nodeType="withEffect">
                                  <p:stCondLst>
                                    <p:cond delay="0"/>
                                  </p:stCondLst>
                                  <p:childTnLst>
                                    <p:anim calcmode="lin" valueType="num">
                                      <p:cBhvr>
                                        <p:cTn id="172" dur="1000"/>
                                        <p:tgtEl>
                                          <p:spTgt spid="45"/>
                                        </p:tgtEl>
                                        <p:attrNameLst>
                                          <p:attrName>ppt_w</p:attrName>
                                        </p:attrNameLst>
                                      </p:cBhvr>
                                      <p:tavLst>
                                        <p:tav tm="0">
                                          <p:val>
                                            <p:strVal val="ppt_w"/>
                                          </p:val>
                                        </p:tav>
                                        <p:tav tm="100000">
                                          <p:val>
                                            <p:fltVal val="0"/>
                                          </p:val>
                                        </p:tav>
                                      </p:tavLst>
                                    </p:anim>
                                    <p:anim calcmode="lin" valueType="num">
                                      <p:cBhvr>
                                        <p:cTn id="173" dur="1000"/>
                                        <p:tgtEl>
                                          <p:spTgt spid="45"/>
                                        </p:tgtEl>
                                        <p:attrNameLst>
                                          <p:attrName>ppt_h</p:attrName>
                                        </p:attrNameLst>
                                      </p:cBhvr>
                                      <p:tavLst>
                                        <p:tav tm="0">
                                          <p:val>
                                            <p:strVal val="ppt_h"/>
                                          </p:val>
                                        </p:tav>
                                        <p:tav tm="100000">
                                          <p:val>
                                            <p:fltVal val="0"/>
                                          </p:val>
                                        </p:tav>
                                      </p:tavLst>
                                    </p:anim>
                                    <p:animEffect transition="out" filter="fade">
                                      <p:cBhvr>
                                        <p:cTn id="174" dur="1000"/>
                                        <p:tgtEl>
                                          <p:spTgt spid="45"/>
                                        </p:tgtEl>
                                      </p:cBhvr>
                                    </p:animEffect>
                                    <p:set>
                                      <p:cBhvr>
                                        <p:cTn id="175" dur="1" fill="hold">
                                          <p:stCondLst>
                                            <p:cond delay="999"/>
                                          </p:stCondLst>
                                        </p:cTn>
                                        <p:tgtEl>
                                          <p:spTgt spid="45"/>
                                        </p:tgtEl>
                                        <p:attrNameLst>
                                          <p:attrName>style.visibility</p:attrName>
                                        </p:attrNameLst>
                                      </p:cBhvr>
                                      <p:to>
                                        <p:strVal val="hidden"/>
                                      </p:to>
                                    </p:set>
                                  </p:childTnLst>
                                </p:cTn>
                              </p:par>
                              <p:par>
                                <p:cTn id="176" presetID="64" presetClass="path" presetSubtype="0" accel="50000" decel="50000" fill="hold" grpId="2" nodeType="withEffect">
                                  <p:stCondLst>
                                    <p:cond delay="0"/>
                                  </p:stCondLst>
                                  <p:childTnLst>
                                    <p:animMotion origin="layout" path="M -3.33333E-6 4.44444E-6 L 0.03334 -0.29514 " pathEditMode="relative" rAng="0" ptsTypes="AA">
                                      <p:cBhvr>
                                        <p:cTn id="177" dur="1000" fill="hold"/>
                                        <p:tgtEl>
                                          <p:spTgt spid="43"/>
                                        </p:tgtEl>
                                        <p:attrNameLst>
                                          <p:attrName>ppt_x</p:attrName>
                                          <p:attrName>ppt_y</p:attrName>
                                        </p:attrNameLst>
                                      </p:cBhvr>
                                      <p:rCtr x="17" y="-148"/>
                                    </p:animMotion>
                                  </p:childTnLst>
                                </p:cTn>
                              </p:par>
                              <p:par>
                                <p:cTn id="178" presetID="64" presetClass="path" presetSubtype="0" accel="50000" decel="50000" fill="hold" grpId="2" nodeType="withEffect">
                                  <p:stCondLst>
                                    <p:cond delay="0"/>
                                  </p:stCondLst>
                                  <p:childTnLst>
                                    <p:animMotion origin="layout" path="M -3.33333E-6 -2.22222E-6 L -0.10833 -0.5493 " pathEditMode="relative" rAng="0" ptsTypes="AA">
                                      <p:cBhvr>
                                        <p:cTn id="179" dur="1000" fill="hold"/>
                                        <p:tgtEl>
                                          <p:spTgt spid="45"/>
                                        </p:tgtEl>
                                        <p:attrNameLst>
                                          <p:attrName>ppt_x</p:attrName>
                                          <p:attrName>ppt_y</p:attrName>
                                        </p:attrNameLst>
                                      </p:cBhvr>
                                      <p:rCtr x="-54" y="-275"/>
                                    </p:animMotion>
                                  </p:childTnLst>
                                </p:cTn>
                              </p:par>
                              <p:par>
                                <p:cTn id="180" presetID="63" presetClass="path" presetSubtype="0" accel="50000" decel="50000" fill="hold" grpId="2" nodeType="withEffect">
                                  <p:stCondLst>
                                    <p:cond delay="0"/>
                                  </p:stCondLst>
                                  <p:childTnLst>
                                    <p:animMotion origin="layout" path="M 0 4.44444E-6 L 0.19167 0.10486 " pathEditMode="relative" rAng="0" ptsTypes="AA">
                                      <p:cBhvr>
                                        <p:cTn id="181" dur="1000" fill="hold"/>
                                        <p:tgtEl>
                                          <p:spTgt spid="33"/>
                                        </p:tgtEl>
                                        <p:attrNameLst>
                                          <p:attrName>ppt_x</p:attrName>
                                          <p:attrName>ppt_y</p:attrName>
                                        </p:attrNameLst>
                                      </p:cBhvr>
                                      <p:rCtr x="96" y="52"/>
                                    </p:animMotion>
                                  </p:childTnLst>
                                </p:cTn>
                              </p:par>
                              <p:par>
                                <p:cTn id="182" presetID="10" presetClass="entr" presetSubtype="0" fill="hold" grpId="0" nodeType="withEffect">
                                  <p:stCondLst>
                                    <p:cond delay="500"/>
                                  </p:stCondLst>
                                  <p:childTnLst>
                                    <p:set>
                                      <p:cBhvr>
                                        <p:cTn id="183" dur="1" fill="hold">
                                          <p:stCondLst>
                                            <p:cond delay="0"/>
                                          </p:stCondLst>
                                        </p:cTn>
                                        <p:tgtEl>
                                          <p:spTgt spid="46"/>
                                        </p:tgtEl>
                                        <p:attrNameLst>
                                          <p:attrName>style.visibility</p:attrName>
                                        </p:attrNameLst>
                                      </p:cBhvr>
                                      <p:to>
                                        <p:strVal val="visible"/>
                                      </p:to>
                                    </p:set>
                                    <p:animEffect transition="in" filter="fade">
                                      <p:cBhvr>
                                        <p:cTn id="18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32" grpId="0" animBg="1"/>
      <p:bldP spid="32" grpId="1" animBg="1"/>
      <p:bldP spid="33" grpId="0" animBg="1"/>
      <p:bldP spid="33" grpId="1" animBg="1"/>
      <p:bldP spid="33" grpId="2" animBg="1"/>
      <p:bldP spid="35" grpId="0" animBg="1"/>
      <p:bldP spid="35" grpId="1" animBg="1"/>
      <p:bldP spid="36" grpId="0" animBg="1"/>
      <p:bldP spid="36" grpId="1" animBg="1"/>
      <p:bldP spid="37" grpId="0" animBg="1"/>
      <p:bldP spid="37" grpId="1" animBg="1"/>
      <p:bldP spid="38" grpId="0" animBg="1"/>
      <p:bldP spid="38" grpId="1" animBg="1"/>
      <p:bldP spid="29" grpId="0" animBg="1"/>
      <p:bldP spid="29" grpId="1" animBg="1"/>
      <p:bldP spid="29" grpId="2" animBg="1"/>
      <p:bldP spid="29" grpId="3" animBg="1"/>
      <p:bldP spid="30" grpId="0" animBg="1"/>
      <p:bldP spid="30" grpId="1" animBg="1"/>
      <p:bldP spid="39" grpId="0" animBg="1"/>
      <p:bldP spid="39" grpId="1" animBg="1"/>
      <p:bldP spid="42" grpId="0" animBg="1"/>
      <p:bldP spid="42" grpId="1" animBg="1"/>
      <p:bldP spid="43" grpId="0" animBg="1"/>
      <p:bldP spid="43" grpId="1" animBg="1"/>
      <p:bldP spid="43" grpId="2" animBg="1"/>
      <p:bldP spid="44" grpId="0" animBg="1"/>
      <p:bldP spid="44" grpId="1" animBg="1"/>
      <p:bldP spid="45" grpId="0" animBg="1"/>
      <p:bldP spid="45" grpId="1" animBg="1"/>
      <p:bldP spid="45" grpId="2" animBg="1"/>
      <p:bldP spid="46"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20867251"/>
          </a:xfrm>
          <a:prstGeom prst="rect">
            <a:avLst/>
          </a:prstGeom>
        </p:spPr>
        <p:txBody>
          <a:bodyPr wrap="square">
            <a:spAutoFit/>
          </a:bodyPr>
          <a:lstStyle/>
          <a:p>
            <a:r>
              <a:rPr lang="en-US" dirty="0" smtClean="0">
                <a:hlinkClick r:id="rId2"/>
              </a:rPr>
              <a:t>https://en.wikipedia.org/wiki/Population_history_of_indigenous_peoples_of_the_Americas</a:t>
            </a:r>
            <a:endParaRPr lang="en-US" dirty="0" smtClean="0"/>
          </a:p>
          <a:p>
            <a:endParaRPr lang="en-US" dirty="0" smtClean="0"/>
          </a:p>
          <a:p>
            <a:r>
              <a:rPr lang="en-US" dirty="0" smtClean="0"/>
              <a:t>The population figure for indigenous peoples </a:t>
            </a:r>
            <a:r>
              <a:rPr lang="en-US" b="1" dirty="0" smtClean="0"/>
              <a:t>in the Americas</a:t>
            </a:r>
            <a:r>
              <a:rPr lang="en-US" dirty="0" smtClean="0"/>
              <a:t> before the 1492 voyage of Christopher Columbus has proven </a:t>
            </a:r>
            <a:r>
              <a:rPr lang="en-US" b="1" dirty="0" smtClean="0"/>
              <a:t>difficult to establish</a:t>
            </a:r>
            <a:r>
              <a:rPr lang="en-US" dirty="0" smtClean="0"/>
              <a:t>. Scholars rely on archaeological data and written records from settlers from the Old World. Most scholars writing at the end of the 19th century estimated that the pre-Columbian population was as low as 10 million; by the end of the 20th century most scholars gravitated to a middle estimate of </a:t>
            </a:r>
            <a:r>
              <a:rPr lang="en-US" b="1" dirty="0" smtClean="0"/>
              <a:t>around 50 million</a:t>
            </a:r>
            <a:r>
              <a:rPr lang="en-US" dirty="0" smtClean="0"/>
              <a:t>, with some historians arguing for an estimate of </a:t>
            </a:r>
            <a:r>
              <a:rPr lang="en-US" b="1" dirty="0" smtClean="0"/>
              <a:t>100 million or more</a:t>
            </a:r>
            <a:r>
              <a:rPr lang="en-US" dirty="0" smtClean="0"/>
              <a:t>. Contact with the New World led to the European colonization of the Americas, in which millions of immigrants from the Old World eventually settled in the New World.</a:t>
            </a:r>
          </a:p>
          <a:p>
            <a:r>
              <a:rPr lang="en-US" dirty="0" smtClean="0"/>
              <a:t>Given the fragmentary nature of the evidence</a:t>
            </a:r>
            <a:r>
              <a:rPr lang="en-US" b="1" dirty="0" smtClean="0"/>
              <a:t>, even semi-accurate pre-Columbian population figures are impossible to obtain</a:t>
            </a:r>
            <a:r>
              <a:rPr lang="en-US" dirty="0" smtClean="0"/>
              <a:t>. Scholars have varied widely on the estimated size of the indigenous populations prior to colonization and on the effects of European contact.</a:t>
            </a:r>
            <a:r>
              <a:rPr lang="en-US" baseline="30000" dirty="0" smtClean="0"/>
              <a:t> </a:t>
            </a:r>
            <a:r>
              <a:rPr lang="en-US" b="1" dirty="0" smtClean="0"/>
              <a:t>Estimates are made by extrapolations from small bits of data</a:t>
            </a:r>
            <a:r>
              <a:rPr lang="en-US" dirty="0" smtClean="0"/>
              <a:t>. In 1976, geographer William </a:t>
            </a:r>
            <a:r>
              <a:rPr lang="en-US" dirty="0" err="1" smtClean="0"/>
              <a:t>Denevan</a:t>
            </a:r>
            <a:r>
              <a:rPr lang="en-US" dirty="0" smtClean="0"/>
              <a:t> used the existing estimates to derive a "consensus count" of about 54 million people of whom just under 4 million were north of the Rio Grande. Nonetheless, more recent estimates still range widely with the median of 40 million when all studies are taken into consideration.</a:t>
            </a:r>
          </a:p>
          <a:p>
            <a:r>
              <a:rPr lang="en-US" dirty="0" smtClean="0"/>
              <a:t>Using an estimate of approximately 37 million people in Mexico, Central and South America in 1492 (including 6 million in the Aztec Empire, 5-10 million in the Mayan States, 11 million in what is now Brazil, and 12 million in the Inca Empire). The figures for the Mayan region are wildly inflated even for the Classical Period 250-900 A.D. and even more so after the collapse of the civilization by 1100, South and North. The population of Mexico may have been 8-12 total after all regions are considered. However these figures do not give estimates for the populations in Mexico outside the Aztec Empire; nor for populations outside the Incan. the lowest estimates give a death toll due from disease of 90% by the end of the 17th century (nine million people in 1650). Latin America would match its 15th-century population early in the 19th century; it numbered 17 million in 1800, 30 million in 1850, 61 million in 1900, 105 million in 1930, 218 million in 1960, 361 million in 1980, and 563 million in 2005. In the last three decades of the 16th century, the population of present-day Mexico dropped to about one million people.</a:t>
            </a:r>
            <a:r>
              <a:rPr lang="en-US" baseline="30000" dirty="0" smtClean="0"/>
              <a:t> </a:t>
            </a:r>
            <a:r>
              <a:rPr lang="en-US" dirty="0" smtClean="0"/>
              <a:t>The Maya population is today estimated at six million, which is about the same as at the end of the 15th century, according to some estimates. In what is now Brazil, the indigenous population declined from a pre-Columbian high of an estimated four million to some 300,000.</a:t>
            </a:r>
          </a:p>
          <a:p>
            <a:r>
              <a:rPr lang="en-US" b="1" dirty="0" smtClean="0"/>
              <a:t>While it is difficult to determine exactly how many Natives lived in North America before Columbus,</a:t>
            </a:r>
            <a:r>
              <a:rPr lang="en-US" b="1" baseline="30000" dirty="0" smtClean="0"/>
              <a:t> </a:t>
            </a:r>
            <a:r>
              <a:rPr lang="en-US" b="1" dirty="0" smtClean="0"/>
              <a:t>estimates range from a low of 2.1 million to 7 million people to a high of 18 million</a:t>
            </a:r>
            <a:r>
              <a:rPr lang="en-US" b="1" baseline="30000" dirty="0" smtClean="0"/>
              <a:t>.</a:t>
            </a:r>
            <a:endParaRPr lang="en-US" dirty="0" smtClean="0"/>
          </a:p>
          <a:p>
            <a:r>
              <a:rPr lang="en-US" dirty="0" smtClean="0"/>
              <a:t>	The Aboriginal population of Canada during the late 15th century is estimated to have been between 200,000 and two million, with a figure of 500,000 currently accepted by Canada's Royal Commission on Aboriginal Health. Repeated outbreaks of Old World infectious diseases such as influenza, measles and smallpox (to which they had no natural immunity), were the main cause of depopulation. This combined with other factors such as dispossession from European/Canadian settlements and numerous violent conflicts resulted in </a:t>
            </a:r>
            <a:r>
              <a:rPr lang="en-US" b="1" dirty="0" smtClean="0"/>
              <a:t>a forty- to eighty-percent aboriginal population decrease after contact</a:t>
            </a:r>
            <a:r>
              <a:rPr lang="en-US" dirty="0" smtClean="0"/>
              <a:t>. For example, during the late 1630s, smallpox killed over half of the Wyandot (Huron), who controlled most of the early North American fur trade in what became Canada. They were reduced to fewer than 10,000 people.</a:t>
            </a:r>
          </a:p>
          <a:p>
            <a:r>
              <a:rPr lang="en-US" dirty="0" smtClean="0"/>
              <a:t>Historian David </a:t>
            </a:r>
            <a:r>
              <a:rPr lang="en-US" dirty="0" err="1" smtClean="0"/>
              <a:t>Henige</a:t>
            </a:r>
            <a:r>
              <a:rPr lang="en-US" dirty="0" smtClean="0"/>
              <a:t> has argued that many population figures are the result of arbitrary formulas selectively applied to numbers from unreliable historical sources. He believes this is a weakness unrecognized by several contributors to the field, and insists there is not sufficient evidence to produce population numbers that have any real meaning. He characterizes the modern trend of high estimates as "pseudo-scientific number-crunching." </a:t>
            </a:r>
            <a:r>
              <a:rPr lang="en-US" dirty="0" err="1" smtClean="0"/>
              <a:t>Henige</a:t>
            </a:r>
            <a:r>
              <a:rPr lang="en-US" dirty="0" smtClean="0"/>
              <a:t> does not advocate a low population estimate, but argues that the scanty and unreliable nature of the evidence renders broad estimates inevitably suspect, saying "high counters" (as he calls them) have been particularly flagrant in their misuse of sources. Many population studies acknowledge the inherent difficulties in producing reliable statistics, given the scarcity of hard data.</a:t>
            </a:r>
          </a:p>
          <a:p>
            <a:r>
              <a:rPr lang="en-US" dirty="0" smtClean="0"/>
              <a:t>The population debate has often had ideological underpinnings. Low estimates were sometimes reflective of European notions of cultural and racial superiority. Historian Francis Jennings argued, "Scholarly wisdom long held that Indians were so inferior in mind and works that they could not possibly have created or sustained large populations."</a:t>
            </a:r>
          </a:p>
          <a:p>
            <a:r>
              <a:rPr lang="en-US" dirty="0" smtClean="0"/>
              <a:t>The indigenous population of the Americas in 1492 was not necessarily at a high point and may actually have been in decline in some areas. Indigenous populations in most areas of the Americas reached a low point by the early 20th century. In most cases, populations have since begun to climb.</a:t>
            </a:r>
            <a:r>
              <a:rPr lang="en-US" baseline="30000" dirty="0" smtClean="0"/>
              <a:t> </a:t>
            </a:r>
            <a:r>
              <a:rPr lang="en-US" dirty="0" smtClean="0"/>
              <a:t>n The fact is that nobody knows. The 20 or more studies and population figures are given "Native American Population though the Ages" Archive World </a:t>
            </a:r>
            <a:r>
              <a:rPr lang="en-US" dirty="0" err="1" smtClean="0"/>
              <a:t>Historia</a:t>
            </a:r>
            <a:r>
              <a:rPr lang="en-US" dirty="0" smtClean="0"/>
              <a:t> 2009. The medium figure is 40 million for North and South America, where it was more or less before ideological considerations inflated the figures from the 1970s.</a:t>
            </a:r>
          </a:p>
          <a:p>
            <a:r>
              <a:rPr lang="en-US" dirty="0" smtClean="0"/>
              <a:t>According to Noble David Cook, a community of scholars have recently, albeit slowly, "been quietly accumulating piece by piece data on early epidemics in the Americas and their relation to subjugation of native peoples." They now believe that </a:t>
            </a:r>
            <a:r>
              <a:rPr lang="en-US" b="1" dirty="0" smtClean="0"/>
              <a:t>widespread epidemic disease, to which the natives had no prior exposure or resistance, was the primary cause of the massive population decline of the Native Americans</a:t>
            </a:r>
            <a:r>
              <a:rPr lang="en-US" dirty="0" smtClean="0"/>
              <a:t>. Earlier explanations for the population decline of the American natives include the European immigrants' accounts of the brutal practices of the Spanish conquistadores, as recorded by the Spanish themselves. This was applied through the </a:t>
            </a:r>
            <a:r>
              <a:rPr lang="en-US" dirty="0" err="1" smtClean="0"/>
              <a:t>encomienda</a:t>
            </a:r>
            <a:r>
              <a:rPr lang="en-US" dirty="0" smtClean="0"/>
              <a:t> which was a system ostensibly set up to protect people from warring tribes as well as to teach them the Spanish language and the Catholic religion, but in practice was tantamount to serfdom and slavery.</a:t>
            </a:r>
          </a:p>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EACC2"/>
        </a:solidFill>
        <a:effectLst/>
      </p:bgPr>
    </p:bg>
    <p:spTree>
      <p:nvGrpSpPr>
        <p:cNvPr id="1" name=""/>
        <p:cNvGrpSpPr/>
        <p:nvPr/>
      </p:nvGrpSpPr>
      <p:grpSpPr>
        <a:xfrm>
          <a:off x="0" y="0"/>
          <a:ext cx="0" cy="0"/>
          <a:chOff x="0" y="0"/>
          <a:chExt cx="0" cy="0"/>
        </a:xfrm>
      </p:grpSpPr>
      <p:grpSp>
        <p:nvGrpSpPr>
          <p:cNvPr id="44" name="Group 43"/>
          <p:cNvGrpSpPr/>
          <p:nvPr/>
        </p:nvGrpSpPr>
        <p:grpSpPr>
          <a:xfrm>
            <a:off x="0" y="685800"/>
            <a:ext cx="9220200" cy="6339840"/>
            <a:chOff x="0" y="685800"/>
            <a:chExt cx="9220200" cy="6339840"/>
          </a:xfrm>
        </p:grpSpPr>
        <p:grpSp>
          <p:nvGrpSpPr>
            <p:cNvPr id="43" name="Group 42"/>
            <p:cNvGrpSpPr/>
            <p:nvPr/>
          </p:nvGrpSpPr>
          <p:grpSpPr>
            <a:xfrm>
              <a:off x="0" y="685800"/>
              <a:ext cx="9220200" cy="6339840"/>
              <a:chOff x="0" y="685800"/>
              <a:chExt cx="9220200" cy="6339840"/>
            </a:xfrm>
          </p:grpSpPr>
          <p:grpSp>
            <p:nvGrpSpPr>
              <p:cNvPr id="41" name="Group 40"/>
              <p:cNvGrpSpPr/>
              <p:nvPr/>
            </p:nvGrpSpPr>
            <p:grpSpPr>
              <a:xfrm>
                <a:off x="0" y="685800"/>
                <a:ext cx="9220200" cy="6339840"/>
                <a:chOff x="0" y="685800"/>
                <a:chExt cx="9220200" cy="6339840"/>
              </a:xfrm>
            </p:grpSpPr>
            <p:grpSp>
              <p:nvGrpSpPr>
                <p:cNvPr id="3" name="Group 16"/>
                <p:cNvGrpSpPr/>
                <p:nvPr/>
              </p:nvGrpSpPr>
              <p:grpSpPr>
                <a:xfrm>
                  <a:off x="0" y="685800"/>
                  <a:ext cx="9220200" cy="6339840"/>
                  <a:chOff x="0" y="685800"/>
                  <a:chExt cx="9220200" cy="6339840"/>
                </a:xfrm>
              </p:grpSpPr>
              <p:grpSp>
                <p:nvGrpSpPr>
                  <p:cNvPr id="4" name="Group 22"/>
                  <p:cNvGrpSpPr/>
                  <p:nvPr/>
                </p:nvGrpSpPr>
                <p:grpSpPr>
                  <a:xfrm>
                    <a:off x="0" y="1143000"/>
                    <a:ext cx="9220200" cy="5882640"/>
                    <a:chOff x="0" y="1295400"/>
                    <a:chExt cx="9220200" cy="588264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2" cstate="print"/>
                    <a:srcRect l="3333" b="4036"/>
                    <a:stretch>
                      <a:fillRect/>
                    </a:stretch>
                  </p:blipFill>
                  <p:spPr bwMode="auto">
                    <a:xfrm>
                      <a:off x="9202" y="1295400"/>
                      <a:ext cx="9210998" cy="5663379"/>
                    </a:xfrm>
                    <a:prstGeom prst="rect">
                      <a:avLst/>
                    </a:prstGeom>
                    <a:noFill/>
                  </p:spPr>
                </p:pic>
                <p:sp>
                  <p:nvSpPr>
                    <p:cNvPr id="13" name="Rectangle 12"/>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0" y="68580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pic>
              <p:nvPicPr>
                <p:cNvPr id="62" name="Picture 2" descr="http://lizardpoint.com/geography/images/maps/620x384xusa-rivers-labeled.gif,qv20140209.pagespeed.ic.dDjUdxAvai.png"/>
                <p:cNvPicPr preferRelativeResize="0">
                  <a:picLocks noChangeAspect="1" noChangeArrowheads="1"/>
                </p:cNvPicPr>
                <p:nvPr/>
              </p:nvPicPr>
              <p:blipFill>
                <a:blip r:embed="rId2" cstate="print"/>
                <a:srcRect l="27227" t="14203" r="62377" b="78050"/>
                <a:stretch>
                  <a:fillRect/>
                </a:stretch>
              </p:blipFill>
              <p:spPr bwMode="auto">
                <a:xfrm rot="286014">
                  <a:off x="2314510" y="1664900"/>
                  <a:ext cx="960420" cy="180592"/>
                </a:xfrm>
                <a:prstGeom prst="rect">
                  <a:avLst/>
                </a:prstGeom>
                <a:noFill/>
              </p:spPr>
            </p:pic>
            <p:pic>
              <p:nvPicPr>
                <p:cNvPr id="65" name="Picture 2" descr="http://lizardpoint.com/geography/images/maps/620x384xusa-rivers-labeled.gif,qv20140209.pagespeed.ic.dDjUdxAvai.png"/>
                <p:cNvPicPr preferRelativeResize="0">
                  <a:picLocks noChangeAspect="1" noChangeArrowheads="1"/>
                </p:cNvPicPr>
                <p:nvPr/>
              </p:nvPicPr>
              <p:blipFill>
                <a:blip r:embed="rId2" cstate="print"/>
                <a:srcRect l="27227" t="14203" r="62377" b="78050"/>
                <a:stretch>
                  <a:fillRect/>
                </a:stretch>
              </p:blipFill>
              <p:spPr bwMode="auto">
                <a:xfrm rot="3585786">
                  <a:off x="4984817" y="2428722"/>
                  <a:ext cx="908737" cy="419417"/>
                </a:xfrm>
                <a:prstGeom prst="rect">
                  <a:avLst/>
                </a:prstGeom>
                <a:noFill/>
              </p:spPr>
            </p:pic>
            <p:pic>
              <p:nvPicPr>
                <p:cNvPr id="72" name="Picture 2" descr="http://lizardpoint.com/geography/images/maps/620x384xusa-rivers-labeled.gif,qv20140209.pagespeed.ic.dDjUdxAvai.png"/>
                <p:cNvPicPr preferRelativeResize="0">
                  <a:picLocks noChangeAspect="1" noChangeArrowheads="1"/>
                </p:cNvPicPr>
                <p:nvPr/>
              </p:nvPicPr>
              <p:blipFill>
                <a:blip r:embed="rId2" cstate="print"/>
                <a:srcRect l="27227" t="14203" r="62377" b="78050"/>
                <a:stretch>
                  <a:fillRect/>
                </a:stretch>
              </p:blipFill>
              <p:spPr bwMode="auto">
                <a:xfrm>
                  <a:off x="381000" y="1676400"/>
                  <a:ext cx="609600" cy="281354"/>
                </a:xfrm>
                <a:prstGeom prst="rect">
                  <a:avLst/>
                </a:prstGeom>
                <a:noFill/>
              </p:spPr>
            </p:pic>
          </p:grpSp>
          <p:pic>
            <p:nvPicPr>
              <p:cNvPr id="69" name="Picture 2" descr="http://lizardpoint.com/geography/images/maps/620x384xusa-rivers-labeled.gif,qv20140209.pagespeed.ic.dDjUdxAvai.png"/>
              <p:cNvPicPr preferRelativeResize="0">
                <a:picLocks noChangeAspect="1" noChangeArrowheads="1"/>
              </p:cNvPicPr>
              <p:nvPr/>
            </p:nvPicPr>
            <p:blipFill>
              <a:blip r:embed="rId2" cstate="print"/>
              <a:srcRect l="27227" t="14203" r="62377" b="78050"/>
              <a:stretch>
                <a:fillRect/>
              </a:stretch>
            </p:blipFill>
            <p:spPr bwMode="auto">
              <a:xfrm>
                <a:off x="1447800" y="2667000"/>
                <a:ext cx="609600" cy="281354"/>
              </a:xfrm>
              <a:prstGeom prst="rect">
                <a:avLst/>
              </a:prstGeom>
              <a:noFill/>
            </p:spPr>
          </p:pic>
        </p:grpSp>
        <p:pic>
          <p:nvPicPr>
            <p:cNvPr id="59" name="Picture 2" descr="http://lizardpoint.com/geography/images/maps/620x384xusa-rivers-labeled.gif,qv20140209.pagespeed.ic.dDjUdxAvai.png"/>
            <p:cNvPicPr preferRelativeResize="0">
              <a:picLocks noChangeAspect="1" noChangeArrowheads="1"/>
            </p:cNvPicPr>
            <p:nvPr/>
          </p:nvPicPr>
          <p:blipFill>
            <a:blip r:embed="rId2" cstate="print"/>
            <a:srcRect l="27227" t="14203" r="62377" b="78050"/>
            <a:stretch>
              <a:fillRect/>
            </a:stretch>
          </p:blipFill>
          <p:spPr bwMode="auto">
            <a:xfrm>
              <a:off x="6477000" y="3657600"/>
              <a:ext cx="609600" cy="281354"/>
            </a:xfrm>
            <a:prstGeom prst="rect">
              <a:avLst/>
            </a:prstGeom>
            <a:noFill/>
          </p:spPr>
        </p:pic>
      </p:grpSp>
      <p:sp>
        <p:nvSpPr>
          <p:cNvPr id="71" name="TextBox 70"/>
          <p:cNvSpPr txBox="1"/>
          <p:nvPr/>
        </p:nvSpPr>
        <p:spPr>
          <a:xfrm>
            <a:off x="0" y="722292"/>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nvGrpSpPr>
          <p:cNvPr id="78" name="Group 77"/>
          <p:cNvGrpSpPr/>
          <p:nvPr/>
        </p:nvGrpSpPr>
        <p:grpSpPr>
          <a:xfrm>
            <a:off x="0" y="1172935"/>
            <a:ext cx="9142044" cy="5880365"/>
            <a:chOff x="0" y="1172935"/>
            <a:chExt cx="9142044" cy="5880365"/>
          </a:xfrm>
        </p:grpSpPr>
        <p:pic>
          <p:nvPicPr>
            <p:cNvPr id="79" name="Picture 4" descr="http://www.freeworldmaps.net/united-states/us-mountain-ranges-map.jpg"/>
            <p:cNvPicPr>
              <a:picLocks noChangeAspect="1" noChangeArrowheads="1"/>
            </p:cNvPicPr>
            <p:nvPr/>
          </p:nvPicPr>
          <p:blipFill>
            <a:blip r:embed="rId3" cstate="print"/>
            <a:srcRect l="3270" t="2632" r="1935" b="2016"/>
            <a:stretch>
              <a:fillRect/>
            </a:stretch>
          </p:blipFill>
          <p:spPr bwMode="auto">
            <a:xfrm>
              <a:off x="0" y="1195551"/>
              <a:ext cx="9142044" cy="5857749"/>
            </a:xfrm>
            <a:prstGeom prst="rect">
              <a:avLst/>
            </a:prstGeom>
            <a:noFill/>
          </p:spPr>
        </p:pic>
        <p:grpSp>
          <p:nvGrpSpPr>
            <p:cNvPr id="80" name="Group 2"/>
            <p:cNvGrpSpPr/>
            <p:nvPr/>
          </p:nvGrpSpPr>
          <p:grpSpPr>
            <a:xfrm>
              <a:off x="5919107" y="1314450"/>
              <a:ext cx="2963636" cy="4478874"/>
              <a:chOff x="5919107" y="1314450"/>
              <a:chExt cx="2963636" cy="4478874"/>
            </a:xfrm>
          </p:grpSpPr>
          <p:sp>
            <p:nvSpPr>
              <p:cNvPr id="90" name="Freeform 3"/>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cstate="print">
                  <a:alphaModFix amt="4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4"/>
              <p:cNvSpPr txBox="1"/>
              <p:nvPr/>
            </p:nvSpPr>
            <p:spPr>
              <a:xfrm rot="18457393">
                <a:off x="5066512" y="3545652"/>
                <a:ext cx="3972125" cy="523220"/>
              </a:xfrm>
              <a:prstGeom prst="rect">
                <a:avLst/>
              </a:prstGeom>
              <a:noFill/>
            </p:spPr>
            <p:txBody>
              <a:bodyPr wrap="squar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Appalachian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81" name="Group 5"/>
            <p:cNvGrpSpPr/>
            <p:nvPr/>
          </p:nvGrpSpPr>
          <p:grpSpPr>
            <a:xfrm>
              <a:off x="3233057" y="1679122"/>
              <a:ext cx="3755571" cy="3140528"/>
              <a:chOff x="3233057" y="1679122"/>
              <a:chExt cx="3755571" cy="3140528"/>
            </a:xfrm>
          </p:grpSpPr>
          <p:sp>
            <p:nvSpPr>
              <p:cNvPr id="88" name="Freeform 6"/>
              <p:cNvSpPr/>
              <p:nvPr/>
            </p:nvSpPr>
            <p:spPr>
              <a:xfrm>
                <a:off x="3233057" y="1679122"/>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261257 w 3657599"/>
                  <a:gd name="connsiteY0" fmla="*/ 114300 h 3829050"/>
                  <a:gd name="connsiteX1" fmla="*/ 1600200 w 3657599"/>
                  <a:gd name="connsiteY1" fmla="*/ 146957 h 3829050"/>
                  <a:gd name="connsiteX2" fmla="*/ 2090057 w 3657599"/>
                  <a:gd name="connsiteY2" fmla="*/ 702128 h 3829050"/>
                  <a:gd name="connsiteX3" fmla="*/ 3407228 w 3657599"/>
                  <a:gd name="connsiteY3" fmla="*/ 1061357 h 3829050"/>
                  <a:gd name="connsiteX4" fmla="*/ 3592285 w 3657599"/>
                  <a:gd name="connsiteY4" fmla="*/ 1877785 h 3829050"/>
                  <a:gd name="connsiteX5" fmla="*/ 3331028 w 3657599"/>
                  <a:gd name="connsiteY5" fmla="*/ 2530928 h 3829050"/>
                  <a:gd name="connsiteX6" fmla="*/ 2661557 w 3657599"/>
                  <a:gd name="connsiteY6" fmla="*/ 3135085 h 3829050"/>
                  <a:gd name="connsiteX7" fmla="*/ 1992085 w 3657599"/>
                  <a:gd name="connsiteY7" fmla="*/ 3722914 h 3829050"/>
                  <a:gd name="connsiteX8" fmla="*/ 326571 w 3657599"/>
                  <a:gd name="connsiteY8" fmla="*/ 2498271 h 3829050"/>
                  <a:gd name="connsiteX9" fmla="*/ 114300 w 3657599"/>
                  <a:gd name="connsiteY9" fmla="*/ 1469571 h 3829050"/>
                  <a:gd name="connsiteX10" fmla="*/ 32657 w 3657599"/>
                  <a:gd name="connsiteY10" fmla="*/ 832757 h 3829050"/>
                  <a:gd name="connsiteX11" fmla="*/ 261257 w 3657599"/>
                  <a:gd name="connsiteY11" fmla="*/ 114300 h 3829050"/>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5"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154622" y="2524780"/>
                <a:ext cx="2339038" cy="523220"/>
              </a:xfrm>
              <a:prstGeom prst="rect">
                <a:avLst/>
              </a:prstGeom>
              <a:noFill/>
            </p:spPr>
            <p:txBody>
              <a:bodyPr wrap="none" rtlCol="0">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grpSp>
          <p:nvGrpSpPr>
            <p:cNvPr id="82" name="Group 8"/>
            <p:cNvGrpSpPr/>
            <p:nvPr/>
          </p:nvGrpSpPr>
          <p:grpSpPr>
            <a:xfrm>
              <a:off x="1447800" y="1172935"/>
              <a:ext cx="2098948" cy="4384221"/>
              <a:chOff x="1469571" y="1172935"/>
              <a:chExt cx="2098948" cy="4384221"/>
            </a:xfrm>
          </p:grpSpPr>
          <p:sp>
            <p:nvSpPr>
              <p:cNvPr id="86" name="Freeform 85"/>
              <p:cNvSpPr/>
              <p:nvPr/>
            </p:nvSpPr>
            <p:spPr>
              <a:xfrm>
                <a:off x="1469571"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098948"/>
                  <a:gd name="connsiteY0" fmla="*/ 3725635 h 5870121"/>
                  <a:gd name="connsiteX1" fmla="*/ 1660072 w 2098948"/>
                  <a:gd name="connsiteY1" fmla="*/ 4340678 h 5870121"/>
                  <a:gd name="connsiteX2" fmla="*/ 1888672 w 2098948"/>
                  <a:gd name="connsiteY2" fmla="*/ 5064578 h 5870121"/>
                  <a:gd name="connsiteX3" fmla="*/ 1017814 w 2098948"/>
                  <a:gd name="connsiteY3" fmla="*/ 5864678 h 5870121"/>
                  <a:gd name="connsiteX4" fmla="*/ 794658 w 2098948"/>
                  <a:gd name="connsiteY4" fmla="*/ 5097235 h 5870121"/>
                  <a:gd name="connsiteX5" fmla="*/ 680358 w 2098948"/>
                  <a:gd name="connsiteY5" fmla="*/ 3856264 h 5870121"/>
                  <a:gd name="connsiteX6" fmla="*/ 794658 w 2098948"/>
                  <a:gd name="connsiteY6" fmla="*/ 2321378 h 5870121"/>
                  <a:gd name="connsiteX7" fmla="*/ 794658 w 2098948"/>
                  <a:gd name="connsiteY7" fmla="*/ 1733550 h 5870121"/>
                  <a:gd name="connsiteX8" fmla="*/ 223158 w 2098948"/>
                  <a:gd name="connsiteY8" fmla="*/ 900793 h 5870121"/>
                  <a:gd name="connsiteX9" fmla="*/ 10886 w 2098948"/>
                  <a:gd name="connsiteY9" fmla="*/ 133350 h 5870121"/>
                  <a:gd name="connsiteX10" fmla="*/ 157843 w 2098948"/>
                  <a:gd name="connsiteY10" fmla="*/ 100693 h 5870121"/>
                  <a:gd name="connsiteX11" fmla="*/ 941615 w 2098948"/>
                  <a:gd name="connsiteY11" fmla="*/ 117021 h 5870121"/>
                  <a:gd name="connsiteX12" fmla="*/ 1719943 w 2098948"/>
                  <a:gd name="connsiteY12" fmla="*/ 1047750 h 5870121"/>
                  <a:gd name="connsiteX13" fmla="*/ 2046515 w 2098948"/>
                  <a:gd name="connsiteY13" fmla="*/ 2446564 h 5870121"/>
                  <a:gd name="connsiteX14" fmla="*/ 2034540 w 2098948"/>
                  <a:gd name="connsiteY14" fmla="*/ 3348990 h 5870121"/>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45314"/>
                  <a:gd name="connsiteX1" fmla="*/ 1660072 w 2098948"/>
                  <a:gd name="connsiteY1" fmla="*/ 4340678 h 5145314"/>
                  <a:gd name="connsiteX2" fmla="*/ 1888672 w 2098948"/>
                  <a:gd name="connsiteY2" fmla="*/ 5064578 h 5145314"/>
                  <a:gd name="connsiteX3" fmla="*/ 680358 w 2098948"/>
                  <a:gd name="connsiteY3" fmla="*/ 3856264 h 5145314"/>
                  <a:gd name="connsiteX4" fmla="*/ 794658 w 2098948"/>
                  <a:gd name="connsiteY4" fmla="*/ 2321378 h 5145314"/>
                  <a:gd name="connsiteX5" fmla="*/ 794658 w 2098948"/>
                  <a:gd name="connsiteY5" fmla="*/ 1733550 h 5145314"/>
                  <a:gd name="connsiteX6" fmla="*/ 223158 w 2098948"/>
                  <a:gd name="connsiteY6" fmla="*/ 900793 h 5145314"/>
                  <a:gd name="connsiteX7" fmla="*/ 10886 w 2098948"/>
                  <a:gd name="connsiteY7" fmla="*/ 133350 h 5145314"/>
                  <a:gd name="connsiteX8" fmla="*/ 157843 w 2098948"/>
                  <a:gd name="connsiteY8" fmla="*/ 100693 h 5145314"/>
                  <a:gd name="connsiteX9" fmla="*/ 941615 w 2098948"/>
                  <a:gd name="connsiteY9" fmla="*/ 117021 h 5145314"/>
                  <a:gd name="connsiteX10" fmla="*/ 1719943 w 2098948"/>
                  <a:gd name="connsiteY10" fmla="*/ 1047750 h 5145314"/>
                  <a:gd name="connsiteX11" fmla="*/ 2046515 w 2098948"/>
                  <a:gd name="connsiteY11" fmla="*/ 2446564 h 5145314"/>
                  <a:gd name="connsiteX12" fmla="*/ 2034540 w 2098948"/>
                  <a:gd name="connsiteY12" fmla="*/ 3348990 h 5145314"/>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447721"/>
                  <a:gd name="connsiteX1" fmla="*/ 1660072 w 2098948"/>
                  <a:gd name="connsiteY1" fmla="*/ 4340678 h 4447721"/>
                  <a:gd name="connsiteX2" fmla="*/ 794658 w 2098948"/>
                  <a:gd name="connsiteY2" fmla="*/ 3083378 h 4447721"/>
                  <a:gd name="connsiteX3" fmla="*/ 794658 w 2098948"/>
                  <a:gd name="connsiteY3" fmla="*/ 1733550 h 4447721"/>
                  <a:gd name="connsiteX4" fmla="*/ 223158 w 2098948"/>
                  <a:gd name="connsiteY4" fmla="*/ 900793 h 4447721"/>
                  <a:gd name="connsiteX5" fmla="*/ 10886 w 2098948"/>
                  <a:gd name="connsiteY5" fmla="*/ 133350 h 4447721"/>
                  <a:gd name="connsiteX6" fmla="*/ 157843 w 2098948"/>
                  <a:gd name="connsiteY6" fmla="*/ 100693 h 4447721"/>
                  <a:gd name="connsiteX7" fmla="*/ 941615 w 2098948"/>
                  <a:gd name="connsiteY7" fmla="*/ 117021 h 4447721"/>
                  <a:gd name="connsiteX8" fmla="*/ 1719943 w 2098948"/>
                  <a:gd name="connsiteY8" fmla="*/ 1047750 h 4447721"/>
                  <a:gd name="connsiteX9" fmla="*/ 2046515 w 2098948"/>
                  <a:gd name="connsiteY9" fmla="*/ 2446564 h 4447721"/>
                  <a:gd name="connsiteX10" fmla="*/ 2034540 w 2098948"/>
                  <a:gd name="connsiteY10" fmla="*/ 3348990 h 4447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4"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2253408" y="2590800"/>
                <a:ext cx="1197363" cy="954107"/>
              </a:xfrm>
              <a:prstGeom prst="rect">
                <a:avLst/>
              </a:prstGeom>
              <a:noFill/>
            </p:spPr>
            <p:txBody>
              <a:bodyPr wrap="square" rtlCol="0">
                <a:spAutoFit/>
              </a:bodyPr>
              <a:lstStyle/>
              <a:p>
                <a:pPr algn="ctr"/>
                <a:r>
                  <a:rPr lang="en-US" sz="2800" dirty="0" smtClean="0">
                    <a:solidFill>
                      <a:schemeClr val="bg1"/>
                    </a:solidFill>
                    <a:effectLst>
                      <a:outerShdw dist="50800" dir="5400000" algn="ctr" rotWithShape="0">
                        <a:schemeClr val="tx1"/>
                      </a:outerShdw>
                    </a:effectLst>
                  </a:rPr>
                  <a:t>Rocky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83" name="Group 11"/>
            <p:cNvGrpSpPr/>
            <p:nvPr/>
          </p:nvGrpSpPr>
          <p:grpSpPr>
            <a:xfrm>
              <a:off x="427264" y="1940379"/>
              <a:ext cx="1836964" cy="2449285"/>
              <a:chOff x="427264" y="1940379"/>
              <a:chExt cx="1836964" cy="2449285"/>
            </a:xfrm>
          </p:grpSpPr>
          <p:sp>
            <p:nvSpPr>
              <p:cNvPr id="84" name="Freeform 83"/>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dpi="0" rotWithShape="1">
                <a:blip r:embed="rId6"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88779" y="2979003"/>
                <a:ext cx="1367682" cy="830997"/>
              </a:xfrm>
              <a:prstGeom prst="rect">
                <a:avLst/>
              </a:prstGeom>
              <a:noFill/>
            </p:spPr>
            <p:txBody>
              <a:bodyPr wrap="none" rtlCol="0">
                <a:spAutoFit/>
              </a:bodyPr>
              <a:lstStyle/>
              <a:p>
                <a:pPr algn="ctr"/>
                <a:r>
                  <a:rPr lang="en-US" sz="2400" dirty="0" smtClean="0">
                    <a:solidFill>
                      <a:schemeClr val="bg1"/>
                    </a:solidFill>
                    <a:effectLst>
                      <a:outerShdw dist="50800" dir="5400000" algn="ctr" rotWithShape="0">
                        <a:schemeClr val="tx1"/>
                      </a:outerShdw>
                    </a:effectLst>
                  </a:rPr>
                  <a:t>Columbia</a:t>
                </a:r>
              </a:p>
              <a:p>
                <a:pPr algn="ctr"/>
                <a:r>
                  <a:rPr lang="en-US" sz="2400" dirty="0" smtClean="0">
                    <a:solidFill>
                      <a:schemeClr val="bg1"/>
                    </a:solidFill>
                    <a:effectLst>
                      <a:outerShdw dist="50800" dir="5400000" algn="ctr" rotWithShape="0">
                        <a:schemeClr val="tx1"/>
                      </a:outerShdw>
                    </a:effectLst>
                  </a:rPr>
                  <a:t> Plateau</a:t>
                </a:r>
                <a:endParaRPr lang="en-US" sz="2400" dirty="0">
                  <a:solidFill>
                    <a:schemeClr val="bg1"/>
                  </a:solidFill>
                  <a:effectLst>
                    <a:outerShdw dist="50800" dir="5400000" algn="ctr" rotWithShape="0">
                      <a:schemeClr val="tx1"/>
                    </a:outerShdw>
                  </a:effectLst>
                </a:endParaRPr>
              </a:p>
            </p:txBody>
          </p:sp>
        </p:gr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sp>
        <p:nvSpPr>
          <p:cNvPr id="60" name="Freeform 59"/>
          <p:cNvSpPr/>
          <p:nvPr/>
        </p:nvSpPr>
        <p:spPr>
          <a:xfrm>
            <a:off x="5845628" y="3303815"/>
            <a:ext cx="1518557" cy="1091293"/>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518557 w 1521278"/>
              <a:gd name="connsiteY0" fmla="*/ 0 h 1276351"/>
              <a:gd name="connsiteX1" fmla="*/ 1453242 w 1521278"/>
              <a:gd name="connsiteY1" fmla="*/ 48986 h 1276351"/>
              <a:gd name="connsiteX2" fmla="*/ 1518557 w 1521278"/>
              <a:gd name="connsiteY2" fmla="*/ 195943 h 1276351"/>
              <a:gd name="connsiteX3" fmla="*/ 1436914 w 1521278"/>
              <a:gd name="connsiteY3" fmla="*/ 277586 h 1276351"/>
              <a:gd name="connsiteX4" fmla="*/ 1338942 w 1521278"/>
              <a:gd name="connsiteY4" fmla="*/ 212272 h 1276351"/>
              <a:gd name="connsiteX5" fmla="*/ 1240971 w 1521278"/>
              <a:gd name="connsiteY5" fmla="*/ 440872 h 1276351"/>
              <a:gd name="connsiteX6" fmla="*/ 1208314 w 1521278"/>
              <a:gd name="connsiteY6" fmla="*/ 587829 h 1276351"/>
              <a:gd name="connsiteX7" fmla="*/ 1159328 w 1521278"/>
              <a:gd name="connsiteY7" fmla="*/ 751114 h 1276351"/>
              <a:gd name="connsiteX8" fmla="*/ 963385 w 1521278"/>
              <a:gd name="connsiteY8" fmla="*/ 783772 h 1276351"/>
              <a:gd name="connsiteX9" fmla="*/ 734785 w 1521278"/>
              <a:gd name="connsiteY9" fmla="*/ 734786 h 1276351"/>
              <a:gd name="connsiteX10" fmla="*/ 604157 w 1521278"/>
              <a:gd name="connsiteY10" fmla="*/ 881743 h 1276351"/>
              <a:gd name="connsiteX11" fmla="*/ 375557 w 1521278"/>
              <a:gd name="connsiteY11" fmla="*/ 1028700 h 1276351"/>
              <a:gd name="connsiteX12" fmla="*/ 195942 w 1521278"/>
              <a:gd name="connsiteY12" fmla="*/ 996043 h 1276351"/>
              <a:gd name="connsiteX13" fmla="*/ 81642 w 1521278"/>
              <a:gd name="connsiteY13" fmla="*/ 1240972 h 1276351"/>
              <a:gd name="connsiteX14" fmla="*/ 0 w 1521278"/>
              <a:gd name="connsiteY14" fmla="*/ 1208314 h 1276351"/>
              <a:gd name="connsiteX0" fmla="*/ 1453242 w 1521278"/>
              <a:gd name="connsiteY0" fmla="*/ 0 h 1227365"/>
              <a:gd name="connsiteX1" fmla="*/ 1518557 w 1521278"/>
              <a:gd name="connsiteY1" fmla="*/ 146957 h 1227365"/>
              <a:gd name="connsiteX2" fmla="*/ 1436914 w 1521278"/>
              <a:gd name="connsiteY2" fmla="*/ 228600 h 1227365"/>
              <a:gd name="connsiteX3" fmla="*/ 1338942 w 1521278"/>
              <a:gd name="connsiteY3" fmla="*/ 163286 h 1227365"/>
              <a:gd name="connsiteX4" fmla="*/ 1240971 w 1521278"/>
              <a:gd name="connsiteY4" fmla="*/ 391886 h 1227365"/>
              <a:gd name="connsiteX5" fmla="*/ 1208314 w 1521278"/>
              <a:gd name="connsiteY5" fmla="*/ 538843 h 1227365"/>
              <a:gd name="connsiteX6" fmla="*/ 1159328 w 1521278"/>
              <a:gd name="connsiteY6" fmla="*/ 702128 h 1227365"/>
              <a:gd name="connsiteX7" fmla="*/ 963385 w 1521278"/>
              <a:gd name="connsiteY7" fmla="*/ 734786 h 1227365"/>
              <a:gd name="connsiteX8" fmla="*/ 734785 w 1521278"/>
              <a:gd name="connsiteY8" fmla="*/ 685800 h 1227365"/>
              <a:gd name="connsiteX9" fmla="*/ 604157 w 1521278"/>
              <a:gd name="connsiteY9" fmla="*/ 832757 h 1227365"/>
              <a:gd name="connsiteX10" fmla="*/ 375557 w 1521278"/>
              <a:gd name="connsiteY10" fmla="*/ 979714 h 1227365"/>
              <a:gd name="connsiteX11" fmla="*/ 195942 w 1521278"/>
              <a:gd name="connsiteY11" fmla="*/ 947057 h 1227365"/>
              <a:gd name="connsiteX12" fmla="*/ 81642 w 1521278"/>
              <a:gd name="connsiteY12" fmla="*/ 1191986 h 1227365"/>
              <a:gd name="connsiteX13" fmla="*/ 0 w 1521278"/>
              <a:gd name="connsiteY13" fmla="*/ 1159328 h 1227365"/>
              <a:gd name="connsiteX0" fmla="*/ 1518557 w 1518557"/>
              <a:gd name="connsiteY0" fmla="*/ 10885 h 1091293"/>
              <a:gd name="connsiteX1" fmla="*/ 1436914 w 1518557"/>
              <a:gd name="connsiteY1" fmla="*/ 92528 h 1091293"/>
              <a:gd name="connsiteX2" fmla="*/ 1338942 w 1518557"/>
              <a:gd name="connsiteY2" fmla="*/ 27214 h 1091293"/>
              <a:gd name="connsiteX3" fmla="*/ 1240971 w 1518557"/>
              <a:gd name="connsiteY3" fmla="*/ 255814 h 1091293"/>
              <a:gd name="connsiteX4" fmla="*/ 1208314 w 1518557"/>
              <a:gd name="connsiteY4" fmla="*/ 402771 h 1091293"/>
              <a:gd name="connsiteX5" fmla="*/ 1159328 w 1518557"/>
              <a:gd name="connsiteY5" fmla="*/ 566056 h 1091293"/>
              <a:gd name="connsiteX6" fmla="*/ 963385 w 1518557"/>
              <a:gd name="connsiteY6" fmla="*/ 598714 h 1091293"/>
              <a:gd name="connsiteX7" fmla="*/ 734785 w 1518557"/>
              <a:gd name="connsiteY7" fmla="*/ 549728 h 1091293"/>
              <a:gd name="connsiteX8" fmla="*/ 604157 w 1518557"/>
              <a:gd name="connsiteY8" fmla="*/ 696685 h 1091293"/>
              <a:gd name="connsiteX9" fmla="*/ 375557 w 1518557"/>
              <a:gd name="connsiteY9" fmla="*/ 843642 h 1091293"/>
              <a:gd name="connsiteX10" fmla="*/ 195942 w 1518557"/>
              <a:gd name="connsiteY10" fmla="*/ 810985 h 1091293"/>
              <a:gd name="connsiteX11" fmla="*/ 81642 w 1518557"/>
              <a:gd name="connsiteY11" fmla="*/ 1055914 h 1091293"/>
              <a:gd name="connsiteX12" fmla="*/ 0 w 1518557"/>
              <a:gd name="connsiteY12" fmla="*/ 1023256 h 109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557" h="1091293">
                <a:moveTo>
                  <a:pt x="1518557" y="10885"/>
                </a:moveTo>
                <a:cubicBezTo>
                  <a:pt x="1515836" y="48985"/>
                  <a:pt x="1466850" y="89807"/>
                  <a:pt x="1436914" y="92528"/>
                </a:cubicBezTo>
                <a:cubicBezTo>
                  <a:pt x="1406978" y="95249"/>
                  <a:pt x="1371599" y="0"/>
                  <a:pt x="1338942" y="27214"/>
                </a:cubicBezTo>
                <a:cubicBezTo>
                  <a:pt x="1306285" y="54428"/>
                  <a:pt x="1262742" y="193221"/>
                  <a:pt x="1240971" y="255814"/>
                </a:cubicBezTo>
                <a:cubicBezTo>
                  <a:pt x="1219200" y="318407"/>
                  <a:pt x="1221921" y="351064"/>
                  <a:pt x="1208314" y="402771"/>
                </a:cubicBezTo>
                <a:cubicBezTo>
                  <a:pt x="1194707" y="454478"/>
                  <a:pt x="1200149" y="533399"/>
                  <a:pt x="1159328" y="566056"/>
                </a:cubicBezTo>
                <a:cubicBezTo>
                  <a:pt x="1118507" y="598713"/>
                  <a:pt x="1034142" y="601435"/>
                  <a:pt x="963385" y="598714"/>
                </a:cubicBezTo>
                <a:cubicBezTo>
                  <a:pt x="892628" y="595993"/>
                  <a:pt x="794656" y="533400"/>
                  <a:pt x="734785" y="549728"/>
                </a:cubicBezTo>
                <a:cubicBezTo>
                  <a:pt x="674914" y="566056"/>
                  <a:pt x="664028" y="647699"/>
                  <a:pt x="604157" y="696685"/>
                </a:cubicBezTo>
                <a:cubicBezTo>
                  <a:pt x="544286" y="745671"/>
                  <a:pt x="443593" y="824592"/>
                  <a:pt x="375557" y="843642"/>
                </a:cubicBezTo>
                <a:cubicBezTo>
                  <a:pt x="307521" y="862692"/>
                  <a:pt x="244928" y="775606"/>
                  <a:pt x="195942" y="810985"/>
                </a:cubicBezTo>
                <a:cubicBezTo>
                  <a:pt x="146956" y="846364"/>
                  <a:pt x="114299" y="1020536"/>
                  <a:pt x="81642" y="1055914"/>
                </a:cubicBezTo>
                <a:cubicBezTo>
                  <a:pt x="48985" y="1091293"/>
                  <a:pt x="0" y="1023256"/>
                  <a:pt x="0" y="1023256"/>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396345" y="1856014"/>
            <a:ext cx="2122714" cy="2196193"/>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696686 w 3537857"/>
              <a:gd name="connsiteY17" fmla="*/ 108857 h 2217964"/>
              <a:gd name="connsiteX18" fmla="*/ 451757 w 3537857"/>
              <a:gd name="connsiteY18" fmla="*/ 10886 h 2217964"/>
              <a:gd name="connsiteX19" fmla="*/ 304800 w 3537857"/>
              <a:gd name="connsiteY19" fmla="*/ 43543 h 2217964"/>
              <a:gd name="connsiteX20" fmla="*/ 190500 w 3537857"/>
              <a:gd name="connsiteY20" fmla="*/ 141514 h 2217964"/>
              <a:gd name="connsiteX21" fmla="*/ 223157 w 3537857"/>
              <a:gd name="connsiteY21" fmla="*/ 337457 h 2217964"/>
              <a:gd name="connsiteX22" fmla="*/ 141514 w 3537857"/>
              <a:gd name="connsiteY22" fmla="*/ 402771 h 2217964"/>
              <a:gd name="connsiteX23" fmla="*/ 43543 w 3537857"/>
              <a:gd name="connsiteY23" fmla="*/ 533400 h 2217964"/>
              <a:gd name="connsiteX24" fmla="*/ 27214 w 3537857"/>
              <a:gd name="connsiteY24" fmla="*/ 664028 h 2217964"/>
              <a:gd name="connsiteX25" fmla="*/ 206829 w 3537857"/>
              <a:gd name="connsiteY25" fmla="*/ 762000 h 2217964"/>
              <a:gd name="connsiteX0" fmla="*/ 3537857 w 3537857"/>
              <a:gd name="connsiteY0" fmla="*/ 2158092 h 2209799"/>
              <a:gd name="connsiteX1" fmla="*/ 3243943 w 3537857"/>
              <a:gd name="connsiteY1" fmla="*/ 2190749 h 2209799"/>
              <a:gd name="connsiteX2" fmla="*/ 3064329 w 3537857"/>
              <a:gd name="connsiteY2" fmla="*/ 2043792 h 2209799"/>
              <a:gd name="connsiteX3" fmla="*/ 2852057 w 3537857"/>
              <a:gd name="connsiteY3" fmla="*/ 2060121 h 2209799"/>
              <a:gd name="connsiteX4" fmla="*/ 2770414 w 3537857"/>
              <a:gd name="connsiteY4" fmla="*/ 1962149 h 2209799"/>
              <a:gd name="connsiteX5" fmla="*/ 2672443 w 3537857"/>
              <a:gd name="connsiteY5" fmla="*/ 1717221 h 2209799"/>
              <a:gd name="connsiteX6" fmla="*/ 2656114 w 3537857"/>
              <a:gd name="connsiteY6" fmla="*/ 1521278 h 2209799"/>
              <a:gd name="connsiteX7" fmla="*/ 2509157 w 3537857"/>
              <a:gd name="connsiteY7" fmla="*/ 1309006 h 2209799"/>
              <a:gd name="connsiteX8" fmla="*/ 2296886 w 3537857"/>
              <a:gd name="connsiteY8" fmla="*/ 1276349 h 2209799"/>
              <a:gd name="connsiteX9" fmla="*/ 2117271 w 3537857"/>
              <a:gd name="connsiteY9" fmla="*/ 1129392 h 2209799"/>
              <a:gd name="connsiteX10" fmla="*/ 2068286 w 3537857"/>
              <a:gd name="connsiteY10" fmla="*/ 1015092 h 2209799"/>
              <a:gd name="connsiteX11" fmla="*/ 2019300 w 3537857"/>
              <a:gd name="connsiteY11" fmla="*/ 966106 h 2209799"/>
              <a:gd name="connsiteX12" fmla="*/ 1953986 w 3537857"/>
              <a:gd name="connsiteY12" fmla="*/ 802821 h 2209799"/>
              <a:gd name="connsiteX13" fmla="*/ 1953986 w 3537857"/>
              <a:gd name="connsiteY13" fmla="*/ 459921 h 2209799"/>
              <a:gd name="connsiteX14" fmla="*/ 1823357 w 3537857"/>
              <a:gd name="connsiteY14" fmla="*/ 149678 h 2209799"/>
              <a:gd name="connsiteX15" fmla="*/ 1643743 w 3537857"/>
              <a:gd name="connsiteY15" fmla="*/ 166006 h 2209799"/>
              <a:gd name="connsiteX16" fmla="*/ 1415143 w 3537857"/>
              <a:gd name="connsiteY16" fmla="*/ 51706 h 2209799"/>
              <a:gd name="connsiteX17" fmla="*/ 451757 w 3537857"/>
              <a:gd name="connsiteY17" fmla="*/ 2721 h 2209799"/>
              <a:gd name="connsiteX18" fmla="*/ 304800 w 3537857"/>
              <a:gd name="connsiteY18" fmla="*/ 35378 h 2209799"/>
              <a:gd name="connsiteX19" fmla="*/ 190500 w 3537857"/>
              <a:gd name="connsiteY19" fmla="*/ 133349 h 2209799"/>
              <a:gd name="connsiteX20" fmla="*/ 223157 w 3537857"/>
              <a:gd name="connsiteY20" fmla="*/ 329292 h 2209799"/>
              <a:gd name="connsiteX21" fmla="*/ 141514 w 3537857"/>
              <a:gd name="connsiteY21" fmla="*/ 394606 h 2209799"/>
              <a:gd name="connsiteX22" fmla="*/ 43543 w 3537857"/>
              <a:gd name="connsiteY22" fmla="*/ 525235 h 2209799"/>
              <a:gd name="connsiteX23" fmla="*/ 27214 w 3537857"/>
              <a:gd name="connsiteY23" fmla="*/ 655863 h 2209799"/>
              <a:gd name="connsiteX24" fmla="*/ 206829 w 3537857"/>
              <a:gd name="connsiteY24" fmla="*/ 753835 h 2209799"/>
              <a:gd name="connsiteX0" fmla="*/ 3537857 w 3537857"/>
              <a:gd name="connsiteY0" fmla="*/ 2136321 h 2188028"/>
              <a:gd name="connsiteX1" fmla="*/ 3243943 w 3537857"/>
              <a:gd name="connsiteY1" fmla="*/ 2168978 h 2188028"/>
              <a:gd name="connsiteX2" fmla="*/ 3064329 w 3537857"/>
              <a:gd name="connsiteY2" fmla="*/ 2022021 h 2188028"/>
              <a:gd name="connsiteX3" fmla="*/ 2852057 w 3537857"/>
              <a:gd name="connsiteY3" fmla="*/ 2038350 h 2188028"/>
              <a:gd name="connsiteX4" fmla="*/ 2770414 w 3537857"/>
              <a:gd name="connsiteY4" fmla="*/ 1940378 h 2188028"/>
              <a:gd name="connsiteX5" fmla="*/ 2672443 w 3537857"/>
              <a:gd name="connsiteY5" fmla="*/ 1695450 h 2188028"/>
              <a:gd name="connsiteX6" fmla="*/ 2656114 w 3537857"/>
              <a:gd name="connsiteY6" fmla="*/ 1499507 h 2188028"/>
              <a:gd name="connsiteX7" fmla="*/ 2509157 w 3537857"/>
              <a:gd name="connsiteY7" fmla="*/ 1287235 h 2188028"/>
              <a:gd name="connsiteX8" fmla="*/ 2296886 w 3537857"/>
              <a:gd name="connsiteY8" fmla="*/ 1254578 h 2188028"/>
              <a:gd name="connsiteX9" fmla="*/ 2117271 w 3537857"/>
              <a:gd name="connsiteY9" fmla="*/ 1107621 h 2188028"/>
              <a:gd name="connsiteX10" fmla="*/ 2068286 w 3537857"/>
              <a:gd name="connsiteY10" fmla="*/ 993321 h 2188028"/>
              <a:gd name="connsiteX11" fmla="*/ 2019300 w 3537857"/>
              <a:gd name="connsiteY11" fmla="*/ 944335 h 2188028"/>
              <a:gd name="connsiteX12" fmla="*/ 1953986 w 3537857"/>
              <a:gd name="connsiteY12" fmla="*/ 781050 h 2188028"/>
              <a:gd name="connsiteX13" fmla="*/ 1953986 w 3537857"/>
              <a:gd name="connsiteY13" fmla="*/ 438150 h 2188028"/>
              <a:gd name="connsiteX14" fmla="*/ 1823357 w 3537857"/>
              <a:gd name="connsiteY14" fmla="*/ 127907 h 2188028"/>
              <a:gd name="connsiteX15" fmla="*/ 1643743 w 3537857"/>
              <a:gd name="connsiteY15" fmla="*/ 144235 h 2188028"/>
              <a:gd name="connsiteX16" fmla="*/ 1415143 w 3537857"/>
              <a:gd name="connsiteY16" fmla="*/ 29935 h 2188028"/>
              <a:gd name="connsiteX17" fmla="*/ 304800 w 3537857"/>
              <a:gd name="connsiteY17" fmla="*/ 13607 h 2188028"/>
              <a:gd name="connsiteX18" fmla="*/ 190500 w 3537857"/>
              <a:gd name="connsiteY18" fmla="*/ 111578 h 2188028"/>
              <a:gd name="connsiteX19" fmla="*/ 223157 w 3537857"/>
              <a:gd name="connsiteY19" fmla="*/ 307521 h 2188028"/>
              <a:gd name="connsiteX20" fmla="*/ 141514 w 3537857"/>
              <a:gd name="connsiteY20" fmla="*/ 372835 h 2188028"/>
              <a:gd name="connsiteX21" fmla="*/ 43543 w 3537857"/>
              <a:gd name="connsiteY21" fmla="*/ 503464 h 2188028"/>
              <a:gd name="connsiteX22" fmla="*/ 27214 w 3537857"/>
              <a:gd name="connsiteY22" fmla="*/ 634092 h 2188028"/>
              <a:gd name="connsiteX23" fmla="*/ 206829 w 3537857"/>
              <a:gd name="connsiteY23" fmla="*/ 732064 h 2188028"/>
              <a:gd name="connsiteX0" fmla="*/ 3537857 w 3537857"/>
              <a:gd name="connsiteY0" fmla="*/ 2168978 h 2220685"/>
              <a:gd name="connsiteX1" fmla="*/ 3243943 w 3537857"/>
              <a:gd name="connsiteY1" fmla="*/ 2201635 h 2220685"/>
              <a:gd name="connsiteX2" fmla="*/ 3064329 w 3537857"/>
              <a:gd name="connsiteY2" fmla="*/ 2054678 h 2220685"/>
              <a:gd name="connsiteX3" fmla="*/ 2852057 w 3537857"/>
              <a:gd name="connsiteY3" fmla="*/ 2071007 h 2220685"/>
              <a:gd name="connsiteX4" fmla="*/ 2770414 w 3537857"/>
              <a:gd name="connsiteY4" fmla="*/ 1973035 h 2220685"/>
              <a:gd name="connsiteX5" fmla="*/ 2672443 w 3537857"/>
              <a:gd name="connsiteY5" fmla="*/ 1728107 h 2220685"/>
              <a:gd name="connsiteX6" fmla="*/ 2656114 w 3537857"/>
              <a:gd name="connsiteY6" fmla="*/ 1532164 h 2220685"/>
              <a:gd name="connsiteX7" fmla="*/ 2509157 w 3537857"/>
              <a:gd name="connsiteY7" fmla="*/ 1319892 h 2220685"/>
              <a:gd name="connsiteX8" fmla="*/ 2296886 w 3537857"/>
              <a:gd name="connsiteY8" fmla="*/ 1287235 h 2220685"/>
              <a:gd name="connsiteX9" fmla="*/ 2117271 w 3537857"/>
              <a:gd name="connsiteY9" fmla="*/ 1140278 h 2220685"/>
              <a:gd name="connsiteX10" fmla="*/ 2068286 w 3537857"/>
              <a:gd name="connsiteY10" fmla="*/ 1025978 h 2220685"/>
              <a:gd name="connsiteX11" fmla="*/ 2019300 w 3537857"/>
              <a:gd name="connsiteY11" fmla="*/ 976992 h 2220685"/>
              <a:gd name="connsiteX12" fmla="*/ 1953986 w 3537857"/>
              <a:gd name="connsiteY12" fmla="*/ 813707 h 2220685"/>
              <a:gd name="connsiteX13" fmla="*/ 1953986 w 3537857"/>
              <a:gd name="connsiteY13" fmla="*/ 470807 h 2220685"/>
              <a:gd name="connsiteX14" fmla="*/ 1823357 w 3537857"/>
              <a:gd name="connsiteY14" fmla="*/ 160564 h 2220685"/>
              <a:gd name="connsiteX15" fmla="*/ 1643743 w 3537857"/>
              <a:gd name="connsiteY15" fmla="*/ 176892 h 2220685"/>
              <a:gd name="connsiteX16" fmla="*/ 1415143 w 3537857"/>
              <a:gd name="connsiteY16" fmla="*/ 62592 h 2220685"/>
              <a:gd name="connsiteX17" fmla="*/ 304800 w 3537857"/>
              <a:gd name="connsiteY17" fmla="*/ 46264 h 2220685"/>
              <a:gd name="connsiteX18" fmla="*/ 223157 w 3537857"/>
              <a:gd name="connsiteY18" fmla="*/ 340178 h 2220685"/>
              <a:gd name="connsiteX19" fmla="*/ 141514 w 3537857"/>
              <a:gd name="connsiteY19" fmla="*/ 405492 h 2220685"/>
              <a:gd name="connsiteX20" fmla="*/ 43543 w 3537857"/>
              <a:gd name="connsiteY20" fmla="*/ 536121 h 2220685"/>
              <a:gd name="connsiteX21" fmla="*/ 27214 w 3537857"/>
              <a:gd name="connsiteY21" fmla="*/ 666749 h 2220685"/>
              <a:gd name="connsiteX22" fmla="*/ 206829 w 3537857"/>
              <a:gd name="connsiteY22" fmla="*/ 764721 h 2220685"/>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21" fmla="*/ 206829 w 3537857"/>
              <a:gd name="connsiteY21" fmla="*/ 729343 h 2185307"/>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0" fmla="*/ 3526971 w 3526971"/>
              <a:gd name="connsiteY0" fmla="*/ 2133600 h 2185307"/>
              <a:gd name="connsiteX1" fmla="*/ 3233057 w 3526971"/>
              <a:gd name="connsiteY1" fmla="*/ 2166257 h 2185307"/>
              <a:gd name="connsiteX2" fmla="*/ 3053443 w 3526971"/>
              <a:gd name="connsiteY2" fmla="*/ 2019300 h 2185307"/>
              <a:gd name="connsiteX3" fmla="*/ 2841171 w 3526971"/>
              <a:gd name="connsiteY3" fmla="*/ 2035629 h 2185307"/>
              <a:gd name="connsiteX4" fmla="*/ 2759528 w 3526971"/>
              <a:gd name="connsiteY4" fmla="*/ 1937657 h 2185307"/>
              <a:gd name="connsiteX5" fmla="*/ 2661557 w 3526971"/>
              <a:gd name="connsiteY5" fmla="*/ 1692729 h 2185307"/>
              <a:gd name="connsiteX6" fmla="*/ 2645228 w 3526971"/>
              <a:gd name="connsiteY6" fmla="*/ 1496786 h 2185307"/>
              <a:gd name="connsiteX7" fmla="*/ 2498271 w 3526971"/>
              <a:gd name="connsiteY7" fmla="*/ 1284514 h 2185307"/>
              <a:gd name="connsiteX8" fmla="*/ 2286000 w 3526971"/>
              <a:gd name="connsiteY8" fmla="*/ 1251857 h 2185307"/>
              <a:gd name="connsiteX9" fmla="*/ 2106385 w 3526971"/>
              <a:gd name="connsiteY9" fmla="*/ 1104900 h 2185307"/>
              <a:gd name="connsiteX10" fmla="*/ 2057400 w 3526971"/>
              <a:gd name="connsiteY10" fmla="*/ 990600 h 2185307"/>
              <a:gd name="connsiteX11" fmla="*/ 2008414 w 3526971"/>
              <a:gd name="connsiteY11" fmla="*/ 941614 h 2185307"/>
              <a:gd name="connsiteX12" fmla="*/ 1943100 w 3526971"/>
              <a:gd name="connsiteY12" fmla="*/ 778329 h 2185307"/>
              <a:gd name="connsiteX13" fmla="*/ 1943100 w 3526971"/>
              <a:gd name="connsiteY13" fmla="*/ 435429 h 2185307"/>
              <a:gd name="connsiteX14" fmla="*/ 1812471 w 3526971"/>
              <a:gd name="connsiteY14" fmla="*/ 125186 h 2185307"/>
              <a:gd name="connsiteX15" fmla="*/ 1632857 w 3526971"/>
              <a:gd name="connsiteY15" fmla="*/ 141514 h 2185307"/>
              <a:gd name="connsiteX16" fmla="*/ 1404257 w 3526971"/>
              <a:gd name="connsiteY16" fmla="*/ 27214 h 2185307"/>
              <a:gd name="connsiteX17" fmla="*/ 212271 w 3526971"/>
              <a:gd name="connsiteY17" fmla="*/ 304800 h 2185307"/>
              <a:gd name="connsiteX18" fmla="*/ 130628 w 3526971"/>
              <a:gd name="connsiteY18" fmla="*/ 370114 h 2185307"/>
              <a:gd name="connsiteX19" fmla="*/ 32657 w 3526971"/>
              <a:gd name="connsiteY19" fmla="*/ 500743 h 2185307"/>
              <a:gd name="connsiteX0" fmla="*/ 3494314 w 3494314"/>
              <a:gd name="connsiteY0" fmla="*/ 2144486 h 2196193"/>
              <a:gd name="connsiteX1" fmla="*/ 3200400 w 3494314"/>
              <a:gd name="connsiteY1" fmla="*/ 2177143 h 2196193"/>
              <a:gd name="connsiteX2" fmla="*/ 3020786 w 3494314"/>
              <a:gd name="connsiteY2" fmla="*/ 2030186 h 2196193"/>
              <a:gd name="connsiteX3" fmla="*/ 2808514 w 3494314"/>
              <a:gd name="connsiteY3" fmla="*/ 2046515 h 2196193"/>
              <a:gd name="connsiteX4" fmla="*/ 2726871 w 3494314"/>
              <a:gd name="connsiteY4" fmla="*/ 1948543 h 2196193"/>
              <a:gd name="connsiteX5" fmla="*/ 2628900 w 3494314"/>
              <a:gd name="connsiteY5" fmla="*/ 1703615 h 2196193"/>
              <a:gd name="connsiteX6" fmla="*/ 2612571 w 3494314"/>
              <a:gd name="connsiteY6" fmla="*/ 1507672 h 2196193"/>
              <a:gd name="connsiteX7" fmla="*/ 2465614 w 3494314"/>
              <a:gd name="connsiteY7" fmla="*/ 1295400 h 2196193"/>
              <a:gd name="connsiteX8" fmla="*/ 2253343 w 3494314"/>
              <a:gd name="connsiteY8" fmla="*/ 1262743 h 2196193"/>
              <a:gd name="connsiteX9" fmla="*/ 2073728 w 3494314"/>
              <a:gd name="connsiteY9" fmla="*/ 1115786 h 2196193"/>
              <a:gd name="connsiteX10" fmla="*/ 2024743 w 3494314"/>
              <a:gd name="connsiteY10" fmla="*/ 1001486 h 2196193"/>
              <a:gd name="connsiteX11" fmla="*/ 1975757 w 3494314"/>
              <a:gd name="connsiteY11" fmla="*/ 952500 h 2196193"/>
              <a:gd name="connsiteX12" fmla="*/ 1910443 w 3494314"/>
              <a:gd name="connsiteY12" fmla="*/ 789215 h 2196193"/>
              <a:gd name="connsiteX13" fmla="*/ 1910443 w 3494314"/>
              <a:gd name="connsiteY13" fmla="*/ 446315 h 2196193"/>
              <a:gd name="connsiteX14" fmla="*/ 1779814 w 3494314"/>
              <a:gd name="connsiteY14" fmla="*/ 136072 h 2196193"/>
              <a:gd name="connsiteX15" fmla="*/ 1600200 w 3494314"/>
              <a:gd name="connsiteY15" fmla="*/ 152400 h 2196193"/>
              <a:gd name="connsiteX16" fmla="*/ 1371600 w 3494314"/>
              <a:gd name="connsiteY16" fmla="*/ 38100 h 2196193"/>
              <a:gd name="connsiteX17" fmla="*/ 97971 w 3494314"/>
              <a:gd name="connsiteY17" fmla="*/ 381000 h 2196193"/>
              <a:gd name="connsiteX18" fmla="*/ 0 w 3494314"/>
              <a:gd name="connsiteY18" fmla="*/ 511629 h 2196193"/>
              <a:gd name="connsiteX0" fmla="*/ 3396343 w 3396343"/>
              <a:gd name="connsiteY0" fmla="*/ 2144486 h 2196193"/>
              <a:gd name="connsiteX1" fmla="*/ 3102429 w 3396343"/>
              <a:gd name="connsiteY1" fmla="*/ 2177143 h 2196193"/>
              <a:gd name="connsiteX2" fmla="*/ 2922815 w 3396343"/>
              <a:gd name="connsiteY2" fmla="*/ 2030186 h 2196193"/>
              <a:gd name="connsiteX3" fmla="*/ 2710543 w 3396343"/>
              <a:gd name="connsiteY3" fmla="*/ 2046515 h 2196193"/>
              <a:gd name="connsiteX4" fmla="*/ 2628900 w 3396343"/>
              <a:gd name="connsiteY4" fmla="*/ 1948543 h 2196193"/>
              <a:gd name="connsiteX5" fmla="*/ 2530929 w 3396343"/>
              <a:gd name="connsiteY5" fmla="*/ 1703615 h 2196193"/>
              <a:gd name="connsiteX6" fmla="*/ 2514600 w 3396343"/>
              <a:gd name="connsiteY6" fmla="*/ 1507672 h 2196193"/>
              <a:gd name="connsiteX7" fmla="*/ 2367643 w 3396343"/>
              <a:gd name="connsiteY7" fmla="*/ 1295400 h 2196193"/>
              <a:gd name="connsiteX8" fmla="*/ 2155372 w 3396343"/>
              <a:gd name="connsiteY8" fmla="*/ 1262743 h 2196193"/>
              <a:gd name="connsiteX9" fmla="*/ 1975757 w 3396343"/>
              <a:gd name="connsiteY9" fmla="*/ 1115786 h 2196193"/>
              <a:gd name="connsiteX10" fmla="*/ 1926772 w 3396343"/>
              <a:gd name="connsiteY10" fmla="*/ 1001486 h 2196193"/>
              <a:gd name="connsiteX11" fmla="*/ 1877786 w 3396343"/>
              <a:gd name="connsiteY11" fmla="*/ 952500 h 2196193"/>
              <a:gd name="connsiteX12" fmla="*/ 1812472 w 3396343"/>
              <a:gd name="connsiteY12" fmla="*/ 789215 h 2196193"/>
              <a:gd name="connsiteX13" fmla="*/ 1812472 w 3396343"/>
              <a:gd name="connsiteY13" fmla="*/ 446315 h 2196193"/>
              <a:gd name="connsiteX14" fmla="*/ 1681843 w 3396343"/>
              <a:gd name="connsiteY14" fmla="*/ 136072 h 2196193"/>
              <a:gd name="connsiteX15" fmla="*/ 1502229 w 3396343"/>
              <a:gd name="connsiteY15" fmla="*/ 152400 h 2196193"/>
              <a:gd name="connsiteX16" fmla="*/ 1273629 w 3396343"/>
              <a:gd name="connsiteY16" fmla="*/ 38100 h 2196193"/>
              <a:gd name="connsiteX17" fmla="*/ 0 w 3396343"/>
              <a:gd name="connsiteY17" fmla="*/ 381000 h 2196193"/>
              <a:gd name="connsiteX0" fmla="*/ 2122714 w 2122714"/>
              <a:gd name="connsiteY0" fmla="*/ 2144486 h 2196193"/>
              <a:gd name="connsiteX1" fmla="*/ 1828800 w 2122714"/>
              <a:gd name="connsiteY1" fmla="*/ 2177143 h 2196193"/>
              <a:gd name="connsiteX2" fmla="*/ 1649186 w 2122714"/>
              <a:gd name="connsiteY2" fmla="*/ 2030186 h 2196193"/>
              <a:gd name="connsiteX3" fmla="*/ 1436914 w 2122714"/>
              <a:gd name="connsiteY3" fmla="*/ 2046515 h 2196193"/>
              <a:gd name="connsiteX4" fmla="*/ 1355271 w 2122714"/>
              <a:gd name="connsiteY4" fmla="*/ 1948543 h 2196193"/>
              <a:gd name="connsiteX5" fmla="*/ 1257300 w 2122714"/>
              <a:gd name="connsiteY5" fmla="*/ 1703615 h 2196193"/>
              <a:gd name="connsiteX6" fmla="*/ 1240971 w 2122714"/>
              <a:gd name="connsiteY6" fmla="*/ 1507672 h 2196193"/>
              <a:gd name="connsiteX7" fmla="*/ 1094014 w 2122714"/>
              <a:gd name="connsiteY7" fmla="*/ 1295400 h 2196193"/>
              <a:gd name="connsiteX8" fmla="*/ 881743 w 2122714"/>
              <a:gd name="connsiteY8" fmla="*/ 1262743 h 2196193"/>
              <a:gd name="connsiteX9" fmla="*/ 702128 w 2122714"/>
              <a:gd name="connsiteY9" fmla="*/ 1115786 h 2196193"/>
              <a:gd name="connsiteX10" fmla="*/ 653143 w 2122714"/>
              <a:gd name="connsiteY10" fmla="*/ 1001486 h 2196193"/>
              <a:gd name="connsiteX11" fmla="*/ 604157 w 2122714"/>
              <a:gd name="connsiteY11" fmla="*/ 952500 h 2196193"/>
              <a:gd name="connsiteX12" fmla="*/ 538843 w 2122714"/>
              <a:gd name="connsiteY12" fmla="*/ 789215 h 2196193"/>
              <a:gd name="connsiteX13" fmla="*/ 538843 w 2122714"/>
              <a:gd name="connsiteY13" fmla="*/ 446315 h 2196193"/>
              <a:gd name="connsiteX14" fmla="*/ 408214 w 2122714"/>
              <a:gd name="connsiteY14" fmla="*/ 136072 h 2196193"/>
              <a:gd name="connsiteX15" fmla="*/ 228600 w 2122714"/>
              <a:gd name="connsiteY15" fmla="*/ 152400 h 2196193"/>
              <a:gd name="connsiteX16" fmla="*/ 0 w 2122714"/>
              <a:gd name="connsiteY16" fmla="*/ 38100 h 219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2714" h="2196193">
                <a:moveTo>
                  <a:pt x="2122714" y="2144486"/>
                </a:moveTo>
                <a:cubicBezTo>
                  <a:pt x="2015217" y="2170339"/>
                  <a:pt x="1907721" y="2196193"/>
                  <a:pt x="1828800" y="2177143"/>
                </a:cubicBezTo>
                <a:cubicBezTo>
                  <a:pt x="1749879" y="2158093"/>
                  <a:pt x="1714500" y="2051957"/>
                  <a:pt x="1649186" y="2030186"/>
                </a:cubicBezTo>
                <a:cubicBezTo>
                  <a:pt x="1583872" y="2008415"/>
                  <a:pt x="1485900" y="2060122"/>
                  <a:pt x="1436914" y="2046515"/>
                </a:cubicBezTo>
                <a:cubicBezTo>
                  <a:pt x="1387928" y="2032908"/>
                  <a:pt x="1385207" y="2005693"/>
                  <a:pt x="1355271" y="1948543"/>
                </a:cubicBezTo>
                <a:cubicBezTo>
                  <a:pt x="1325335" y="1891393"/>
                  <a:pt x="1276350" y="1777094"/>
                  <a:pt x="1257300" y="1703615"/>
                </a:cubicBezTo>
                <a:cubicBezTo>
                  <a:pt x="1238250" y="1630136"/>
                  <a:pt x="1268185" y="1575708"/>
                  <a:pt x="1240971" y="1507672"/>
                </a:cubicBezTo>
                <a:cubicBezTo>
                  <a:pt x="1213757" y="1439636"/>
                  <a:pt x="1153885" y="1336222"/>
                  <a:pt x="1094014" y="1295400"/>
                </a:cubicBezTo>
                <a:cubicBezTo>
                  <a:pt x="1034143" y="1254579"/>
                  <a:pt x="947057" y="1292679"/>
                  <a:pt x="881743" y="1262743"/>
                </a:cubicBezTo>
                <a:cubicBezTo>
                  <a:pt x="816429" y="1232807"/>
                  <a:pt x="740228" y="1159329"/>
                  <a:pt x="702128" y="1115786"/>
                </a:cubicBezTo>
                <a:cubicBezTo>
                  <a:pt x="664028" y="1072243"/>
                  <a:pt x="669472" y="1028700"/>
                  <a:pt x="653143" y="1001486"/>
                </a:cubicBezTo>
                <a:cubicBezTo>
                  <a:pt x="636815" y="974272"/>
                  <a:pt x="623207" y="987878"/>
                  <a:pt x="604157" y="952500"/>
                </a:cubicBezTo>
                <a:cubicBezTo>
                  <a:pt x="585107" y="917122"/>
                  <a:pt x="549729" y="873579"/>
                  <a:pt x="538843" y="789215"/>
                </a:cubicBezTo>
                <a:cubicBezTo>
                  <a:pt x="527957" y="704851"/>
                  <a:pt x="560614" y="555172"/>
                  <a:pt x="538843" y="446315"/>
                </a:cubicBezTo>
                <a:cubicBezTo>
                  <a:pt x="517072" y="337458"/>
                  <a:pt x="459921" y="185058"/>
                  <a:pt x="408214" y="136072"/>
                </a:cubicBezTo>
                <a:cubicBezTo>
                  <a:pt x="356507" y="87086"/>
                  <a:pt x="296636" y="168729"/>
                  <a:pt x="228600" y="152400"/>
                </a:cubicBezTo>
                <a:cubicBezTo>
                  <a:pt x="160564" y="136071"/>
                  <a:pt x="250371" y="0"/>
                  <a:pt x="0" y="381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486401" y="3869871"/>
            <a:ext cx="296636" cy="440872"/>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734786 w 1061357"/>
              <a:gd name="connsiteY11" fmla="*/ 1782535 h 3774621"/>
              <a:gd name="connsiteX12" fmla="*/ 832757 w 1061357"/>
              <a:gd name="connsiteY12" fmla="*/ 1896835 h 3774621"/>
              <a:gd name="connsiteX13" fmla="*/ 832757 w 1061357"/>
              <a:gd name="connsiteY13" fmla="*/ 2011135 h 3774621"/>
              <a:gd name="connsiteX14" fmla="*/ 963386 w 1061357"/>
              <a:gd name="connsiteY14" fmla="*/ 2125435 h 3774621"/>
              <a:gd name="connsiteX15" fmla="*/ 1028700 w 1061357"/>
              <a:gd name="connsiteY15" fmla="*/ 2223407 h 3774621"/>
              <a:gd name="connsiteX16" fmla="*/ 947057 w 1061357"/>
              <a:gd name="connsiteY16" fmla="*/ 2435678 h 3774621"/>
              <a:gd name="connsiteX17" fmla="*/ 881743 w 1061357"/>
              <a:gd name="connsiteY17" fmla="*/ 2680607 h 3774621"/>
              <a:gd name="connsiteX18" fmla="*/ 832757 w 1061357"/>
              <a:gd name="connsiteY18" fmla="*/ 2909207 h 3774621"/>
              <a:gd name="connsiteX19" fmla="*/ 751115 w 1061357"/>
              <a:gd name="connsiteY19" fmla="*/ 3039835 h 3774621"/>
              <a:gd name="connsiteX20" fmla="*/ 800100 w 1061357"/>
              <a:gd name="connsiteY20" fmla="*/ 3170464 h 3774621"/>
              <a:gd name="connsiteX21" fmla="*/ 734786 w 1061357"/>
              <a:gd name="connsiteY21" fmla="*/ 3382735 h 3774621"/>
              <a:gd name="connsiteX22" fmla="*/ 734786 w 1061357"/>
              <a:gd name="connsiteY22" fmla="*/ 3627664 h 3774621"/>
              <a:gd name="connsiteX23" fmla="*/ 849086 w 1061357"/>
              <a:gd name="connsiteY23" fmla="*/ 3741964 h 3774621"/>
              <a:gd name="connsiteX24" fmla="*/ 1061357 w 1061357"/>
              <a:gd name="connsiteY24"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34786 w 1061357"/>
              <a:gd name="connsiteY10" fmla="*/ 1782535 h 3774621"/>
              <a:gd name="connsiteX11" fmla="*/ 832757 w 1061357"/>
              <a:gd name="connsiteY11" fmla="*/ 1896835 h 3774621"/>
              <a:gd name="connsiteX12" fmla="*/ 832757 w 1061357"/>
              <a:gd name="connsiteY12" fmla="*/ 2011135 h 3774621"/>
              <a:gd name="connsiteX13" fmla="*/ 963386 w 1061357"/>
              <a:gd name="connsiteY13" fmla="*/ 2125435 h 3774621"/>
              <a:gd name="connsiteX14" fmla="*/ 1028700 w 1061357"/>
              <a:gd name="connsiteY14" fmla="*/ 2223407 h 3774621"/>
              <a:gd name="connsiteX15" fmla="*/ 947057 w 1061357"/>
              <a:gd name="connsiteY15" fmla="*/ 2435678 h 3774621"/>
              <a:gd name="connsiteX16" fmla="*/ 881743 w 1061357"/>
              <a:gd name="connsiteY16" fmla="*/ 2680607 h 3774621"/>
              <a:gd name="connsiteX17" fmla="*/ 832757 w 1061357"/>
              <a:gd name="connsiteY17" fmla="*/ 2909207 h 3774621"/>
              <a:gd name="connsiteX18" fmla="*/ 751115 w 1061357"/>
              <a:gd name="connsiteY18" fmla="*/ 3039835 h 3774621"/>
              <a:gd name="connsiteX19" fmla="*/ 800100 w 1061357"/>
              <a:gd name="connsiteY19" fmla="*/ 3170464 h 3774621"/>
              <a:gd name="connsiteX20" fmla="*/ 734786 w 1061357"/>
              <a:gd name="connsiteY20" fmla="*/ 3382735 h 3774621"/>
              <a:gd name="connsiteX21" fmla="*/ 734786 w 1061357"/>
              <a:gd name="connsiteY21" fmla="*/ 3627664 h 3774621"/>
              <a:gd name="connsiteX22" fmla="*/ 849086 w 1061357"/>
              <a:gd name="connsiteY22" fmla="*/ 3741964 h 3774621"/>
              <a:gd name="connsiteX23" fmla="*/ 1061357 w 1061357"/>
              <a:gd name="connsiteY23"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734786 w 1061357"/>
              <a:gd name="connsiteY9" fmla="*/ 1782535 h 3774621"/>
              <a:gd name="connsiteX10" fmla="*/ 832757 w 1061357"/>
              <a:gd name="connsiteY10" fmla="*/ 1896835 h 3774621"/>
              <a:gd name="connsiteX11" fmla="*/ 832757 w 1061357"/>
              <a:gd name="connsiteY11" fmla="*/ 2011135 h 3774621"/>
              <a:gd name="connsiteX12" fmla="*/ 963386 w 1061357"/>
              <a:gd name="connsiteY12" fmla="*/ 2125435 h 3774621"/>
              <a:gd name="connsiteX13" fmla="*/ 1028700 w 1061357"/>
              <a:gd name="connsiteY13" fmla="*/ 2223407 h 3774621"/>
              <a:gd name="connsiteX14" fmla="*/ 947057 w 1061357"/>
              <a:gd name="connsiteY14" fmla="*/ 2435678 h 3774621"/>
              <a:gd name="connsiteX15" fmla="*/ 881743 w 1061357"/>
              <a:gd name="connsiteY15" fmla="*/ 2680607 h 3774621"/>
              <a:gd name="connsiteX16" fmla="*/ 832757 w 1061357"/>
              <a:gd name="connsiteY16" fmla="*/ 2909207 h 3774621"/>
              <a:gd name="connsiteX17" fmla="*/ 751115 w 1061357"/>
              <a:gd name="connsiteY17" fmla="*/ 3039835 h 3774621"/>
              <a:gd name="connsiteX18" fmla="*/ 800100 w 1061357"/>
              <a:gd name="connsiteY18" fmla="*/ 3170464 h 3774621"/>
              <a:gd name="connsiteX19" fmla="*/ 734786 w 1061357"/>
              <a:gd name="connsiteY19" fmla="*/ 3382735 h 3774621"/>
              <a:gd name="connsiteX20" fmla="*/ 734786 w 1061357"/>
              <a:gd name="connsiteY20" fmla="*/ 3627664 h 3774621"/>
              <a:gd name="connsiteX21" fmla="*/ 849086 w 1061357"/>
              <a:gd name="connsiteY21" fmla="*/ 3741964 h 3774621"/>
              <a:gd name="connsiteX22" fmla="*/ 1061357 w 1061357"/>
              <a:gd name="connsiteY22"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53143 w 1061357"/>
              <a:gd name="connsiteY7" fmla="*/ 998764 h 3774621"/>
              <a:gd name="connsiteX8" fmla="*/ 734786 w 1061357"/>
              <a:gd name="connsiteY8" fmla="*/ 1782535 h 3774621"/>
              <a:gd name="connsiteX9" fmla="*/ 832757 w 1061357"/>
              <a:gd name="connsiteY9" fmla="*/ 1896835 h 3774621"/>
              <a:gd name="connsiteX10" fmla="*/ 832757 w 1061357"/>
              <a:gd name="connsiteY10" fmla="*/ 2011135 h 3774621"/>
              <a:gd name="connsiteX11" fmla="*/ 963386 w 1061357"/>
              <a:gd name="connsiteY11" fmla="*/ 2125435 h 3774621"/>
              <a:gd name="connsiteX12" fmla="*/ 1028700 w 1061357"/>
              <a:gd name="connsiteY12" fmla="*/ 2223407 h 3774621"/>
              <a:gd name="connsiteX13" fmla="*/ 947057 w 1061357"/>
              <a:gd name="connsiteY13" fmla="*/ 2435678 h 3774621"/>
              <a:gd name="connsiteX14" fmla="*/ 881743 w 1061357"/>
              <a:gd name="connsiteY14" fmla="*/ 2680607 h 3774621"/>
              <a:gd name="connsiteX15" fmla="*/ 832757 w 1061357"/>
              <a:gd name="connsiteY15" fmla="*/ 2909207 h 3774621"/>
              <a:gd name="connsiteX16" fmla="*/ 751115 w 1061357"/>
              <a:gd name="connsiteY16" fmla="*/ 3039835 h 3774621"/>
              <a:gd name="connsiteX17" fmla="*/ 800100 w 1061357"/>
              <a:gd name="connsiteY17" fmla="*/ 3170464 h 3774621"/>
              <a:gd name="connsiteX18" fmla="*/ 734786 w 1061357"/>
              <a:gd name="connsiteY18" fmla="*/ 3382735 h 3774621"/>
              <a:gd name="connsiteX19" fmla="*/ 734786 w 1061357"/>
              <a:gd name="connsiteY19" fmla="*/ 3627664 h 3774621"/>
              <a:gd name="connsiteX20" fmla="*/ 849086 w 1061357"/>
              <a:gd name="connsiteY20" fmla="*/ 3741964 h 3774621"/>
              <a:gd name="connsiteX21" fmla="*/ 1061357 w 1061357"/>
              <a:gd name="connsiteY21"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53143 w 1061357"/>
              <a:gd name="connsiteY6" fmla="*/ 998764 h 3774621"/>
              <a:gd name="connsiteX7" fmla="*/ 734786 w 1061357"/>
              <a:gd name="connsiteY7" fmla="*/ 1782535 h 3774621"/>
              <a:gd name="connsiteX8" fmla="*/ 832757 w 1061357"/>
              <a:gd name="connsiteY8" fmla="*/ 1896835 h 3774621"/>
              <a:gd name="connsiteX9" fmla="*/ 832757 w 1061357"/>
              <a:gd name="connsiteY9" fmla="*/ 2011135 h 3774621"/>
              <a:gd name="connsiteX10" fmla="*/ 963386 w 1061357"/>
              <a:gd name="connsiteY10" fmla="*/ 2125435 h 3774621"/>
              <a:gd name="connsiteX11" fmla="*/ 1028700 w 1061357"/>
              <a:gd name="connsiteY11" fmla="*/ 2223407 h 3774621"/>
              <a:gd name="connsiteX12" fmla="*/ 947057 w 1061357"/>
              <a:gd name="connsiteY12" fmla="*/ 2435678 h 3774621"/>
              <a:gd name="connsiteX13" fmla="*/ 881743 w 1061357"/>
              <a:gd name="connsiteY13" fmla="*/ 2680607 h 3774621"/>
              <a:gd name="connsiteX14" fmla="*/ 832757 w 1061357"/>
              <a:gd name="connsiteY14" fmla="*/ 2909207 h 3774621"/>
              <a:gd name="connsiteX15" fmla="*/ 751115 w 1061357"/>
              <a:gd name="connsiteY15" fmla="*/ 3039835 h 3774621"/>
              <a:gd name="connsiteX16" fmla="*/ 800100 w 1061357"/>
              <a:gd name="connsiteY16" fmla="*/ 3170464 h 3774621"/>
              <a:gd name="connsiteX17" fmla="*/ 734786 w 1061357"/>
              <a:gd name="connsiteY17" fmla="*/ 3382735 h 3774621"/>
              <a:gd name="connsiteX18" fmla="*/ 734786 w 1061357"/>
              <a:gd name="connsiteY18" fmla="*/ 3627664 h 3774621"/>
              <a:gd name="connsiteX19" fmla="*/ 849086 w 1061357"/>
              <a:gd name="connsiteY19" fmla="*/ 3741964 h 3774621"/>
              <a:gd name="connsiteX20" fmla="*/ 1061357 w 1061357"/>
              <a:gd name="connsiteY20"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653143 w 1061357"/>
              <a:gd name="connsiteY5" fmla="*/ 998764 h 3774621"/>
              <a:gd name="connsiteX6" fmla="*/ 734786 w 1061357"/>
              <a:gd name="connsiteY6" fmla="*/ 1782535 h 3774621"/>
              <a:gd name="connsiteX7" fmla="*/ 832757 w 1061357"/>
              <a:gd name="connsiteY7" fmla="*/ 1896835 h 3774621"/>
              <a:gd name="connsiteX8" fmla="*/ 832757 w 1061357"/>
              <a:gd name="connsiteY8" fmla="*/ 2011135 h 3774621"/>
              <a:gd name="connsiteX9" fmla="*/ 963386 w 1061357"/>
              <a:gd name="connsiteY9" fmla="*/ 2125435 h 3774621"/>
              <a:gd name="connsiteX10" fmla="*/ 1028700 w 1061357"/>
              <a:gd name="connsiteY10" fmla="*/ 2223407 h 3774621"/>
              <a:gd name="connsiteX11" fmla="*/ 947057 w 1061357"/>
              <a:gd name="connsiteY11" fmla="*/ 2435678 h 3774621"/>
              <a:gd name="connsiteX12" fmla="*/ 881743 w 1061357"/>
              <a:gd name="connsiteY12" fmla="*/ 2680607 h 3774621"/>
              <a:gd name="connsiteX13" fmla="*/ 832757 w 1061357"/>
              <a:gd name="connsiteY13" fmla="*/ 2909207 h 3774621"/>
              <a:gd name="connsiteX14" fmla="*/ 751115 w 1061357"/>
              <a:gd name="connsiteY14" fmla="*/ 3039835 h 3774621"/>
              <a:gd name="connsiteX15" fmla="*/ 800100 w 1061357"/>
              <a:gd name="connsiteY15" fmla="*/ 3170464 h 3774621"/>
              <a:gd name="connsiteX16" fmla="*/ 734786 w 1061357"/>
              <a:gd name="connsiteY16" fmla="*/ 3382735 h 3774621"/>
              <a:gd name="connsiteX17" fmla="*/ 734786 w 1061357"/>
              <a:gd name="connsiteY17" fmla="*/ 3627664 h 3774621"/>
              <a:gd name="connsiteX18" fmla="*/ 849086 w 1061357"/>
              <a:gd name="connsiteY18" fmla="*/ 3741964 h 3774621"/>
              <a:gd name="connsiteX19" fmla="*/ 1061357 w 1061357"/>
              <a:gd name="connsiteY19"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653143 w 1061357"/>
              <a:gd name="connsiteY4" fmla="*/ 998764 h 3774621"/>
              <a:gd name="connsiteX5" fmla="*/ 734786 w 1061357"/>
              <a:gd name="connsiteY5" fmla="*/ 1782535 h 3774621"/>
              <a:gd name="connsiteX6" fmla="*/ 832757 w 1061357"/>
              <a:gd name="connsiteY6" fmla="*/ 1896835 h 3774621"/>
              <a:gd name="connsiteX7" fmla="*/ 832757 w 1061357"/>
              <a:gd name="connsiteY7" fmla="*/ 2011135 h 3774621"/>
              <a:gd name="connsiteX8" fmla="*/ 963386 w 1061357"/>
              <a:gd name="connsiteY8" fmla="*/ 2125435 h 3774621"/>
              <a:gd name="connsiteX9" fmla="*/ 1028700 w 1061357"/>
              <a:gd name="connsiteY9" fmla="*/ 2223407 h 3774621"/>
              <a:gd name="connsiteX10" fmla="*/ 947057 w 1061357"/>
              <a:gd name="connsiteY10" fmla="*/ 2435678 h 3774621"/>
              <a:gd name="connsiteX11" fmla="*/ 881743 w 1061357"/>
              <a:gd name="connsiteY11" fmla="*/ 2680607 h 3774621"/>
              <a:gd name="connsiteX12" fmla="*/ 832757 w 1061357"/>
              <a:gd name="connsiteY12" fmla="*/ 2909207 h 3774621"/>
              <a:gd name="connsiteX13" fmla="*/ 751115 w 1061357"/>
              <a:gd name="connsiteY13" fmla="*/ 3039835 h 3774621"/>
              <a:gd name="connsiteX14" fmla="*/ 800100 w 1061357"/>
              <a:gd name="connsiteY14" fmla="*/ 3170464 h 3774621"/>
              <a:gd name="connsiteX15" fmla="*/ 734786 w 1061357"/>
              <a:gd name="connsiteY15" fmla="*/ 3382735 h 3774621"/>
              <a:gd name="connsiteX16" fmla="*/ 734786 w 1061357"/>
              <a:gd name="connsiteY16" fmla="*/ 3627664 h 3774621"/>
              <a:gd name="connsiteX17" fmla="*/ 849086 w 1061357"/>
              <a:gd name="connsiteY17" fmla="*/ 3741964 h 3774621"/>
              <a:gd name="connsiteX18" fmla="*/ 1061357 w 1061357"/>
              <a:gd name="connsiteY18" fmla="*/ 3774621 h 3774621"/>
              <a:gd name="connsiteX0" fmla="*/ 0 w 1061357"/>
              <a:gd name="connsiteY0" fmla="*/ 48986 h 3804557"/>
              <a:gd name="connsiteX1" fmla="*/ 163286 w 1061357"/>
              <a:gd name="connsiteY1" fmla="*/ 48986 h 3804557"/>
              <a:gd name="connsiteX2" fmla="*/ 195943 w 1061357"/>
              <a:gd name="connsiteY2" fmla="*/ 163286 h 3804557"/>
              <a:gd name="connsiteX3" fmla="*/ 653143 w 1061357"/>
              <a:gd name="connsiteY3" fmla="*/ 1028700 h 3804557"/>
              <a:gd name="connsiteX4" fmla="*/ 734786 w 1061357"/>
              <a:gd name="connsiteY4" fmla="*/ 1812471 h 3804557"/>
              <a:gd name="connsiteX5" fmla="*/ 832757 w 1061357"/>
              <a:gd name="connsiteY5" fmla="*/ 1926771 h 3804557"/>
              <a:gd name="connsiteX6" fmla="*/ 832757 w 1061357"/>
              <a:gd name="connsiteY6" fmla="*/ 2041071 h 3804557"/>
              <a:gd name="connsiteX7" fmla="*/ 963386 w 1061357"/>
              <a:gd name="connsiteY7" fmla="*/ 2155371 h 3804557"/>
              <a:gd name="connsiteX8" fmla="*/ 1028700 w 1061357"/>
              <a:gd name="connsiteY8" fmla="*/ 2253343 h 3804557"/>
              <a:gd name="connsiteX9" fmla="*/ 947057 w 1061357"/>
              <a:gd name="connsiteY9" fmla="*/ 2465614 h 3804557"/>
              <a:gd name="connsiteX10" fmla="*/ 881743 w 1061357"/>
              <a:gd name="connsiteY10" fmla="*/ 2710543 h 3804557"/>
              <a:gd name="connsiteX11" fmla="*/ 832757 w 1061357"/>
              <a:gd name="connsiteY11" fmla="*/ 2939143 h 3804557"/>
              <a:gd name="connsiteX12" fmla="*/ 751115 w 1061357"/>
              <a:gd name="connsiteY12" fmla="*/ 3069771 h 3804557"/>
              <a:gd name="connsiteX13" fmla="*/ 800100 w 1061357"/>
              <a:gd name="connsiteY13" fmla="*/ 3200400 h 3804557"/>
              <a:gd name="connsiteX14" fmla="*/ 734786 w 1061357"/>
              <a:gd name="connsiteY14" fmla="*/ 3412671 h 3804557"/>
              <a:gd name="connsiteX15" fmla="*/ 734786 w 1061357"/>
              <a:gd name="connsiteY15" fmla="*/ 3657600 h 3804557"/>
              <a:gd name="connsiteX16" fmla="*/ 849086 w 1061357"/>
              <a:gd name="connsiteY16" fmla="*/ 3771900 h 3804557"/>
              <a:gd name="connsiteX17" fmla="*/ 1061357 w 1061357"/>
              <a:gd name="connsiteY17" fmla="*/ 3804557 h 3804557"/>
              <a:gd name="connsiteX0" fmla="*/ 0 w 1061357"/>
              <a:gd name="connsiteY0" fmla="*/ 48986 h 3804557"/>
              <a:gd name="connsiteX1" fmla="*/ 195943 w 1061357"/>
              <a:gd name="connsiteY1" fmla="*/ 163286 h 3804557"/>
              <a:gd name="connsiteX2" fmla="*/ 653143 w 1061357"/>
              <a:gd name="connsiteY2" fmla="*/ 1028700 h 3804557"/>
              <a:gd name="connsiteX3" fmla="*/ 734786 w 1061357"/>
              <a:gd name="connsiteY3" fmla="*/ 1812471 h 3804557"/>
              <a:gd name="connsiteX4" fmla="*/ 832757 w 1061357"/>
              <a:gd name="connsiteY4" fmla="*/ 1926771 h 3804557"/>
              <a:gd name="connsiteX5" fmla="*/ 832757 w 1061357"/>
              <a:gd name="connsiteY5" fmla="*/ 2041071 h 3804557"/>
              <a:gd name="connsiteX6" fmla="*/ 963386 w 1061357"/>
              <a:gd name="connsiteY6" fmla="*/ 2155371 h 3804557"/>
              <a:gd name="connsiteX7" fmla="*/ 1028700 w 1061357"/>
              <a:gd name="connsiteY7" fmla="*/ 2253343 h 3804557"/>
              <a:gd name="connsiteX8" fmla="*/ 947057 w 1061357"/>
              <a:gd name="connsiteY8" fmla="*/ 2465614 h 3804557"/>
              <a:gd name="connsiteX9" fmla="*/ 881743 w 1061357"/>
              <a:gd name="connsiteY9" fmla="*/ 2710543 h 3804557"/>
              <a:gd name="connsiteX10" fmla="*/ 832757 w 1061357"/>
              <a:gd name="connsiteY10" fmla="*/ 2939143 h 3804557"/>
              <a:gd name="connsiteX11" fmla="*/ 751115 w 1061357"/>
              <a:gd name="connsiteY11" fmla="*/ 3069771 h 3804557"/>
              <a:gd name="connsiteX12" fmla="*/ 800100 w 1061357"/>
              <a:gd name="connsiteY12" fmla="*/ 3200400 h 3804557"/>
              <a:gd name="connsiteX13" fmla="*/ 734786 w 1061357"/>
              <a:gd name="connsiteY13" fmla="*/ 3412671 h 3804557"/>
              <a:gd name="connsiteX14" fmla="*/ 734786 w 1061357"/>
              <a:gd name="connsiteY14" fmla="*/ 3657600 h 3804557"/>
              <a:gd name="connsiteX15" fmla="*/ 849086 w 1061357"/>
              <a:gd name="connsiteY15" fmla="*/ 3771900 h 3804557"/>
              <a:gd name="connsiteX16" fmla="*/ 1061357 w 1061357"/>
              <a:gd name="connsiteY16" fmla="*/ 3804557 h 3804557"/>
              <a:gd name="connsiteX0" fmla="*/ 0 w 865414"/>
              <a:gd name="connsiteY0" fmla="*/ 0 h 3641271"/>
              <a:gd name="connsiteX1" fmla="*/ 457200 w 865414"/>
              <a:gd name="connsiteY1" fmla="*/ 865414 h 3641271"/>
              <a:gd name="connsiteX2" fmla="*/ 538843 w 865414"/>
              <a:gd name="connsiteY2" fmla="*/ 1649185 h 3641271"/>
              <a:gd name="connsiteX3" fmla="*/ 636814 w 865414"/>
              <a:gd name="connsiteY3" fmla="*/ 1763485 h 3641271"/>
              <a:gd name="connsiteX4" fmla="*/ 636814 w 865414"/>
              <a:gd name="connsiteY4" fmla="*/ 1877785 h 3641271"/>
              <a:gd name="connsiteX5" fmla="*/ 767443 w 865414"/>
              <a:gd name="connsiteY5" fmla="*/ 1992085 h 3641271"/>
              <a:gd name="connsiteX6" fmla="*/ 832757 w 865414"/>
              <a:gd name="connsiteY6" fmla="*/ 2090057 h 3641271"/>
              <a:gd name="connsiteX7" fmla="*/ 751114 w 865414"/>
              <a:gd name="connsiteY7" fmla="*/ 2302328 h 3641271"/>
              <a:gd name="connsiteX8" fmla="*/ 685800 w 865414"/>
              <a:gd name="connsiteY8" fmla="*/ 2547257 h 3641271"/>
              <a:gd name="connsiteX9" fmla="*/ 636814 w 865414"/>
              <a:gd name="connsiteY9" fmla="*/ 2775857 h 3641271"/>
              <a:gd name="connsiteX10" fmla="*/ 555172 w 865414"/>
              <a:gd name="connsiteY10" fmla="*/ 2906485 h 3641271"/>
              <a:gd name="connsiteX11" fmla="*/ 604157 w 865414"/>
              <a:gd name="connsiteY11" fmla="*/ 3037114 h 3641271"/>
              <a:gd name="connsiteX12" fmla="*/ 538843 w 865414"/>
              <a:gd name="connsiteY12" fmla="*/ 3249385 h 3641271"/>
              <a:gd name="connsiteX13" fmla="*/ 538843 w 865414"/>
              <a:gd name="connsiteY13" fmla="*/ 3494314 h 3641271"/>
              <a:gd name="connsiteX14" fmla="*/ 653143 w 865414"/>
              <a:gd name="connsiteY14" fmla="*/ 3608614 h 3641271"/>
              <a:gd name="connsiteX15" fmla="*/ 865414 w 865414"/>
              <a:gd name="connsiteY15" fmla="*/ 3641271 h 3641271"/>
              <a:gd name="connsiteX0" fmla="*/ 0 w 408214"/>
              <a:gd name="connsiteY0" fmla="*/ 0 h 2775857"/>
              <a:gd name="connsiteX1" fmla="*/ 81643 w 408214"/>
              <a:gd name="connsiteY1" fmla="*/ 783771 h 2775857"/>
              <a:gd name="connsiteX2" fmla="*/ 179614 w 408214"/>
              <a:gd name="connsiteY2" fmla="*/ 898071 h 2775857"/>
              <a:gd name="connsiteX3" fmla="*/ 179614 w 408214"/>
              <a:gd name="connsiteY3" fmla="*/ 1012371 h 2775857"/>
              <a:gd name="connsiteX4" fmla="*/ 310243 w 408214"/>
              <a:gd name="connsiteY4" fmla="*/ 1126671 h 2775857"/>
              <a:gd name="connsiteX5" fmla="*/ 375557 w 408214"/>
              <a:gd name="connsiteY5" fmla="*/ 1224643 h 2775857"/>
              <a:gd name="connsiteX6" fmla="*/ 293914 w 408214"/>
              <a:gd name="connsiteY6" fmla="*/ 1436914 h 2775857"/>
              <a:gd name="connsiteX7" fmla="*/ 228600 w 408214"/>
              <a:gd name="connsiteY7" fmla="*/ 1681843 h 2775857"/>
              <a:gd name="connsiteX8" fmla="*/ 179614 w 408214"/>
              <a:gd name="connsiteY8" fmla="*/ 1910443 h 2775857"/>
              <a:gd name="connsiteX9" fmla="*/ 97972 w 408214"/>
              <a:gd name="connsiteY9" fmla="*/ 2041071 h 2775857"/>
              <a:gd name="connsiteX10" fmla="*/ 146957 w 408214"/>
              <a:gd name="connsiteY10" fmla="*/ 2171700 h 2775857"/>
              <a:gd name="connsiteX11" fmla="*/ 81643 w 408214"/>
              <a:gd name="connsiteY11" fmla="*/ 2383971 h 2775857"/>
              <a:gd name="connsiteX12" fmla="*/ 81643 w 408214"/>
              <a:gd name="connsiteY12" fmla="*/ 2628900 h 2775857"/>
              <a:gd name="connsiteX13" fmla="*/ 195943 w 408214"/>
              <a:gd name="connsiteY13" fmla="*/ 2743200 h 2775857"/>
              <a:gd name="connsiteX14" fmla="*/ 408214 w 408214"/>
              <a:gd name="connsiteY14" fmla="*/ 2775857 h 2775857"/>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108696 w 345621"/>
              <a:gd name="connsiteY8" fmla="*/ 1132434 h 1992086"/>
              <a:gd name="connsiteX9" fmla="*/ 35379 w 345621"/>
              <a:gd name="connsiteY9" fmla="*/ 1257300 h 1992086"/>
              <a:gd name="connsiteX10" fmla="*/ 84364 w 345621"/>
              <a:gd name="connsiteY10" fmla="*/ 1387929 h 1992086"/>
              <a:gd name="connsiteX11" fmla="*/ 19050 w 345621"/>
              <a:gd name="connsiteY11" fmla="*/ 1600200 h 1992086"/>
              <a:gd name="connsiteX12" fmla="*/ 19050 w 345621"/>
              <a:gd name="connsiteY12" fmla="*/ 1845129 h 1992086"/>
              <a:gd name="connsiteX13" fmla="*/ 133350 w 345621"/>
              <a:gd name="connsiteY13" fmla="*/ 1959429 h 1992086"/>
              <a:gd name="connsiteX14" fmla="*/ 345621 w 345621"/>
              <a:gd name="connsiteY14"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17021 w 345621"/>
              <a:gd name="connsiteY6" fmla="*/ 1126672 h 1992086"/>
              <a:gd name="connsiteX7" fmla="*/ 35379 w 345621"/>
              <a:gd name="connsiteY7" fmla="*/ 1257300 h 1992086"/>
              <a:gd name="connsiteX8" fmla="*/ 84364 w 345621"/>
              <a:gd name="connsiteY8" fmla="*/ 1387929 h 1992086"/>
              <a:gd name="connsiteX9" fmla="*/ 19050 w 345621"/>
              <a:gd name="connsiteY9" fmla="*/ 1600200 h 1992086"/>
              <a:gd name="connsiteX10" fmla="*/ 19050 w 345621"/>
              <a:gd name="connsiteY10" fmla="*/ 1845129 h 1992086"/>
              <a:gd name="connsiteX11" fmla="*/ 133350 w 345621"/>
              <a:gd name="connsiteY11" fmla="*/ 1959429 h 1992086"/>
              <a:gd name="connsiteX12" fmla="*/ 345621 w 345621"/>
              <a:gd name="connsiteY12"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35379 w 345621"/>
              <a:gd name="connsiteY6" fmla="*/ 1257300 h 1992086"/>
              <a:gd name="connsiteX7" fmla="*/ 84364 w 345621"/>
              <a:gd name="connsiteY7" fmla="*/ 1387929 h 1992086"/>
              <a:gd name="connsiteX8" fmla="*/ 19050 w 345621"/>
              <a:gd name="connsiteY8" fmla="*/ 1600200 h 1992086"/>
              <a:gd name="connsiteX9" fmla="*/ 19050 w 345621"/>
              <a:gd name="connsiteY9" fmla="*/ 1845129 h 1992086"/>
              <a:gd name="connsiteX10" fmla="*/ 133350 w 345621"/>
              <a:gd name="connsiteY10" fmla="*/ 1959429 h 1992086"/>
              <a:gd name="connsiteX11" fmla="*/ 345621 w 345621"/>
              <a:gd name="connsiteY11"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84364 w 345621"/>
              <a:gd name="connsiteY6" fmla="*/ 1387929 h 1992086"/>
              <a:gd name="connsiteX7" fmla="*/ 19050 w 345621"/>
              <a:gd name="connsiteY7" fmla="*/ 1600200 h 1992086"/>
              <a:gd name="connsiteX8" fmla="*/ 19050 w 345621"/>
              <a:gd name="connsiteY8" fmla="*/ 1845129 h 1992086"/>
              <a:gd name="connsiteX9" fmla="*/ 133350 w 345621"/>
              <a:gd name="connsiteY9" fmla="*/ 1959429 h 1992086"/>
              <a:gd name="connsiteX10" fmla="*/ 345621 w 345621"/>
              <a:gd name="connsiteY10" fmla="*/ 1992086 h 1992086"/>
              <a:gd name="connsiteX0" fmla="*/ 35379 w 361950"/>
              <a:gd name="connsiteY0" fmla="*/ 0 h 1992086"/>
              <a:gd name="connsiteX1" fmla="*/ 133350 w 361950"/>
              <a:gd name="connsiteY1" fmla="*/ 114300 h 1992086"/>
              <a:gd name="connsiteX2" fmla="*/ 133350 w 361950"/>
              <a:gd name="connsiteY2" fmla="*/ 228600 h 1992086"/>
              <a:gd name="connsiteX3" fmla="*/ 263979 w 361950"/>
              <a:gd name="connsiteY3" fmla="*/ 342900 h 1992086"/>
              <a:gd name="connsiteX4" fmla="*/ 329293 w 361950"/>
              <a:gd name="connsiteY4" fmla="*/ 440872 h 1992086"/>
              <a:gd name="connsiteX5" fmla="*/ 247650 w 361950"/>
              <a:gd name="connsiteY5" fmla="*/ 653143 h 1992086"/>
              <a:gd name="connsiteX6" fmla="*/ 35379 w 361950"/>
              <a:gd name="connsiteY6" fmla="*/ 1600200 h 1992086"/>
              <a:gd name="connsiteX7" fmla="*/ 35379 w 361950"/>
              <a:gd name="connsiteY7" fmla="*/ 1845129 h 1992086"/>
              <a:gd name="connsiteX8" fmla="*/ 149679 w 361950"/>
              <a:gd name="connsiteY8" fmla="*/ 1959429 h 1992086"/>
              <a:gd name="connsiteX9" fmla="*/ 361950 w 361950"/>
              <a:gd name="connsiteY9" fmla="*/ 1992086 h 1992086"/>
              <a:gd name="connsiteX0" fmla="*/ 16328 w 342899"/>
              <a:gd name="connsiteY0" fmla="*/ 0 h 2062843"/>
              <a:gd name="connsiteX1" fmla="*/ 114299 w 342899"/>
              <a:gd name="connsiteY1" fmla="*/ 114300 h 2062843"/>
              <a:gd name="connsiteX2" fmla="*/ 114299 w 342899"/>
              <a:gd name="connsiteY2" fmla="*/ 228600 h 2062843"/>
              <a:gd name="connsiteX3" fmla="*/ 244928 w 342899"/>
              <a:gd name="connsiteY3" fmla="*/ 342900 h 2062843"/>
              <a:gd name="connsiteX4" fmla="*/ 310242 w 342899"/>
              <a:gd name="connsiteY4" fmla="*/ 440872 h 2062843"/>
              <a:gd name="connsiteX5" fmla="*/ 228599 w 342899"/>
              <a:gd name="connsiteY5" fmla="*/ 653143 h 2062843"/>
              <a:gd name="connsiteX6" fmla="*/ 16328 w 342899"/>
              <a:gd name="connsiteY6" fmla="*/ 1845129 h 2062843"/>
              <a:gd name="connsiteX7" fmla="*/ 130628 w 342899"/>
              <a:gd name="connsiteY7" fmla="*/ 1959429 h 2062843"/>
              <a:gd name="connsiteX8" fmla="*/ 342899 w 342899"/>
              <a:gd name="connsiteY8" fmla="*/ 1992086 h 2062843"/>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114300 w 326571"/>
              <a:gd name="connsiteY6" fmla="*/ 1959429 h 1992086"/>
              <a:gd name="connsiteX7" fmla="*/ 326571 w 326571"/>
              <a:gd name="connsiteY7" fmla="*/ 1992086 h 1992086"/>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326571 w 326571"/>
              <a:gd name="connsiteY6" fmla="*/ 1992086 h 1992086"/>
              <a:gd name="connsiteX0" fmla="*/ 0 w 296636"/>
              <a:gd name="connsiteY0" fmla="*/ 0 h 653143"/>
              <a:gd name="connsiteX1" fmla="*/ 97971 w 296636"/>
              <a:gd name="connsiteY1" fmla="*/ 114300 h 653143"/>
              <a:gd name="connsiteX2" fmla="*/ 97971 w 296636"/>
              <a:gd name="connsiteY2" fmla="*/ 228600 h 653143"/>
              <a:gd name="connsiteX3" fmla="*/ 228600 w 296636"/>
              <a:gd name="connsiteY3" fmla="*/ 342900 h 653143"/>
              <a:gd name="connsiteX4" fmla="*/ 293914 w 296636"/>
              <a:gd name="connsiteY4" fmla="*/ 440872 h 653143"/>
              <a:gd name="connsiteX5" fmla="*/ 212271 w 296636"/>
              <a:gd name="connsiteY5" fmla="*/ 653143 h 653143"/>
              <a:gd name="connsiteX0" fmla="*/ 0 w 296636"/>
              <a:gd name="connsiteY0" fmla="*/ 0 h 440872"/>
              <a:gd name="connsiteX1" fmla="*/ 97971 w 296636"/>
              <a:gd name="connsiteY1" fmla="*/ 114300 h 440872"/>
              <a:gd name="connsiteX2" fmla="*/ 97971 w 296636"/>
              <a:gd name="connsiteY2" fmla="*/ 228600 h 440872"/>
              <a:gd name="connsiteX3" fmla="*/ 228600 w 296636"/>
              <a:gd name="connsiteY3" fmla="*/ 342900 h 440872"/>
              <a:gd name="connsiteX4" fmla="*/ 293914 w 296636"/>
              <a:gd name="connsiteY4" fmla="*/ 440872 h 44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636" h="440872">
                <a:moveTo>
                  <a:pt x="0" y="0"/>
                </a:moveTo>
                <a:cubicBezTo>
                  <a:pt x="29936" y="149678"/>
                  <a:pt x="81643" y="76200"/>
                  <a:pt x="97971" y="114300"/>
                </a:cubicBezTo>
                <a:cubicBezTo>
                  <a:pt x="114299" y="152400"/>
                  <a:pt x="76200" y="190500"/>
                  <a:pt x="97971" y="228600"/>
                </a:cubicBezTo>
                <a:cubicBezTo>
                  <a:pt x="119742" y="266700"/>
                  <a:pt x="195943" y="307521"/>
                  <a:pt x="228600" y="342900"/>
                </a:cubicBezTo>
                <a:cubicBezTo>
                  <a:pt x="261257" y="378279"/>
                  <a:pt x="296636" y="389165"/>
                  <a:pt x="293914" y="440872"/>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421820" y="1747158"/>
            <a:ext cx="623208" cy="244929"/>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 name="connsiteX0" fmla="*/ 868136 w 868136"/>
              <a:gd name="connsiteY0" fmla="*/ 100693 h 525236"/>
              <a:gd name="connsiteX1" fmla="*/ 672193 w 868136"/>
              <a:gd name="connsiteY1" fmla="*/ 19050 h 525236"/>
              <a:gd name="connsiteX2" fmla="*/ 655865 w 868136"/>
              <a:gd name="connsiteY2" fmla="*/ 214993 h 525236"/>
              <a:gd name="connsiteX3" fmla="*/ 623208 w 868136"/>
              <a:gd name="connsiteY3" fmla="*/ 476250 h 525236"/>
              <a:gd name="connsiteX4" fmla="*/ 394608 w 868136"/>
              <a:gd name="connsiteY4" fmla="*/ 508907 h 525236"/>
              <a:gd name="connsiteX5" fmla="*/ 198665 w 868136"/>
              <a:gd name="connsiteY5" fmla="*/ 476250 h 525236"/>
              <a:gd name="connsiteX6" fmla="*/ 19050 w 868136"/>
              <a:gd name="connsiteY6" fmla="*/ 280307 h 525236"/>
              <a:gd name="connsiteX0" fmla="*/ 672193 w 672193"/>
              <a:gd name="connsiteY0" fmla="*/ 0 h 506186"/>
              <a:gd name="connsiteX1" fmla="*/ 655865 w 672193"/>
              <a:gd name="connsiteY1" fmla="*/ 195943 h 506186"/>
              <a:gd name="connsiteX2" fmla="*/ 623208 w 672193"/>
              <a:gd name="connsiteY2" fmla="*/ 457200 h 506186"/>
              <a:gd name="connsiteX3" fmla="*/ 394608 w 672193"/>
              <a:gd name="connsiteY3" fmla="*/ 489857 h 506186"/>
              <a:gd name="connsiteX4" fmla="*/ 198665 w 672193"/>
              <a:gd name="connsiteY4" fmla="*/ 457200 h 506186"/>
              <a:gd name="connsiteX5" fmla="*/ 19050 w 672193"/>
              <a:gd name="connsiteY5" fmla="*/ 261257 h 506186"/>
              <a:gd name="connsiteX0" fmla="*/ 655865 w 666751"/>
              <a:gd name="connsiteY0" fmla="*/ 0 h 310243"/>
              <a:gd name="connsiteX1" fmla="*/ 623208 w 666751"/>
              <a:gd name="connsiteY1" fmla="*/ 261257 h 310243"/>
              <a:gd name="connsiteX2" fmla="*/ 394608 w 666751"/>
              <a:gd name="connsiteY2" fmla="*/ 293914 h 310243"/>
              <a:gd name="connsiteX3" fmla="*/ 198665 w 666751"/>
              <a:gd name="connsiteY3" fmla="*/ 261257 h 310243"/>
              <a:gd name="connsiteX4" fmla="*/ 19050 w 666751"/>
              <a:gd name="connsiteY4" fmla="*/ 65314 h 310243"/>
              <a:gd name="connsiteX0" fmla="*/ 623208 w 623208"/>
              <a:gd name="connsiteY0" fmla="*/ 195943 h 244929"/>
              <a:gd name="connsiteX1" fmla="*/ 394608 w 623208"/>
              <a:gd name="connsiteY1" fmla="*/ 228600 h 244929"/>
              <a:gd name="connsiteX2" fmla="*/ 198665 w 623208"/>
              <a:gd name="connsiteY2" fmla="*/ 195943 h 244929"/>
              <a:gd name="connsiteX3" fmla="*/ 19050 w 623208"/>
              <a:gd name="connsiteY3" fmla="*/ 0 h 244929"/>
            </a:gdLst>
            <a:ahLst/>
            <a:cxnLst>
              <a:cxn ang="0">
                <a:pos x="connsiteX0" y="connsiteY0"/>
              </a:cxn>
              <a:cxn ang="0">
                <a:pos x="connsiteX1" y="connsiteY1"/>
              </a:cxn>
              <a:cxn ang="0">
                <a:pos x="connsiteX2" y="connsiteY2"/>
              </a:cxn>
              <a:cxn ang="0">
                <a:pos x="connsiteX3" y="connsiteY3"/>
              </a:cxn>
            </a:cxnLst>
            <a:rect l="l" t="t" r="r" b="b"/>
            <a:pathLst>
              <a:path w="623208" h="244929">
                <a:moveTo>
                  <a:pt x="623208" y="195943"/>
                </a:moveTo>
                <a:cubicBezTo>
                  <a:pt x="579665" y="244929"/>
                  <a:pt x="465365" y="228600"/>
                  <a:pt x="394608" y="228600"/>
                </a:cubicBezTo>
                <a:cubicBezTo>
                  <a:pt x="323851" y="228600"/>
                  <a:pt x="261258" y="234043"/>
                  <a:pt x="198665" y="195943"/>
                </a:cubicBezTo>
                <a:cubicBezTo>
                  <a:pt x="136072" y="157843"/>
                  <a:pt x="0" y="24493"/>
                  <a:pt x="1905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68" name="Freeform 67"/>
          <p:cNvSpPr/>
          <p:nvPr/>
        </p:nvSpPr>
        <p:spPr>
          <a:xfrm>
            <a:off x="1045029" y="1858736"/>
            <a:ext cx="408214" cy="34562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408214 w 1208314"/>
              <a:gd name="connsiteY6" fmla="*/ 345621 h 1050471"/>
              <a:gd name="connsiteX7" fmla="*/ 326571 w 1208314"/>
              <a:gd name="connsiteY7" fmla="*/ 117021 h 1050471"/>
              <a:gd name="connsiteX8" fmla="*/ 228600 w 1208314"/>
              <a:gd name="connsiteY8" fmla="*/ 2721 h 1050471"/>
              <a:gd name="connsiteX9" fmla="*/ 0 w 1208314"/>
              <a:gd name="connsiteY9"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408214 w 1208314"/>
              <a:gd name="connsiteY5" fmla="*/ 345621 h 1050471"/>
              <a:gd name="connsiteX6" fmla="*/ 326571 w 1208314"/>
              <a:gd name="connsiteY6" fmla="*/ 117021 h 1050471"/>
              <a:gd name="connsiteX7" fmla="*/ 228600 w 1208314"/>
              <a:gd name="connsiteY7" fmla="*/ 2721 h 1050471"/>
              <a:gd name="connsiteX8" fmla="*/ 0 w 1208314"/>
              <a:gd name="connsiteY8"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408214 w 1208314"/>
              <a:gd name="connsiteY4" fmla="*/ 345621 h 1050471"/>
              <a:gd name="connsiteX5" fmla="*/ 326571 w 1208314"/>
              <a:gd name="connsiteY5" fmla="*/ 117021 h 1050471"/>
              <a:gd name="connsiteX6" fmla="*/ 228600 w 1208314"/>
              <a:gd name="connsiteY6" fmla="*/ 2721 h 1050471"/>
              <a:gd name="connsiteX7" fmla="*/ 0 w 1208314"/>
              <a:gd name="connsiteY7" fmla="*/ 133350 h 1050471"/>
              <a:gd name="connsiteX0" fmla="*/ 1208314 w 1208314"/>
              <a:gd name="connsiteY0" fmla="*/ 851807 h 1140279"/>
              <a:gd name="connsiteX1" fmla="*/ 979714 w 1208314"/>
              <a:gd name="connsiteY1" fmla="*/ 900793 h 1140279"/>
              <a:gd name="connsiteX2" fmla="*/ 751114 w 1208314"/>
              <a:gd name="connsiteY2" fmla="*/ 1047750 h 1140279"/>
              <a:gd name="connsiteX3" fmla="*/ 408214 w 1208314"/>
              <a:gd name="connsiteY3" fmla="*/ 345621 h 1140279"/>
              <a:gd name="connsiteX4" fmla="*/ 326571 w 1208314"/>
              <a:gd name="connsiteY4" fmla="*/ 117021 h 1140279"/>
              <a:gd name="connsiteX5" fmla="*/ 228600 w 1208314"/>
              <a:gd name="connsiteY5" fmla="*/ 2721 h 1140279"/>
              <a:gd name="connsiteX6" fmla="*/ 0 w 1208314"/>
              <a:gd name="connsiteY6" fmla="*/ 133350 h 1140279"/>
              <a:gd name="connsiteX0" fmla="*/ 1208314 w 1208314"/>
              <a:gd name="connsiteY0" fmla="*/ 851807 h 985157"/>
              <a:gd name="connsiteX1" fmla="*/ 979714 w 1208314"/>
              <a:gd name="connsiteY1" fmla="*/ 900793 h 985157"/>
              <a:gd name="connsiteX2" fmla="*/ 408214 w 1208314"/>
              <a:gd name="connsiteY2" fmla="*/ 345621 h 985157"/>
              <a:gd name="connsiteX3" fmla="*/ 326571 w 1208314"/>
              <a:gd name="connsiteY3" fmla="*/ 117021 h 985157"/>
              <a:gd name="connsiteX4" fmla="*/ 228600 w 1208314"/>
              <a:gd name="connsiteY4" fmla="*/ 2721 h 985157"/>
              <a:gd name="connsiteX5" fmla="*/ 0 w 1208314"/>
              <a:gd name="connsiteY5" fmla="*/ 133350 h 985157"/>
              <a:gd name="connsiteX0" fmla="*/ 1208314 w 1208314"/>
              <a:gd name="connsiteY0" fmla="*/ 851807 h 851807"/>
              <a:gd name="connsiteX1" fmla="*/ 408214 w 1208314"/>
              <a:gd name="connsiteY1" fmla="*/ 345621 h 851807"/>
              <a:gd name="connsiteX2" fmla="*/ 326571 w 1208314"/>
              <a:gd name="connsiteY2" fmla="*/ 117021 h 851807"/>
              <a:gd name="connsiteX3" fmla="*/ 228600 w 1208314"/>
              <a:gd name="connsiteY3" fmla="*/ 2721 h 851807"/>
              <a:gd name="connsiteX4" fmla="*/ 0 w 1208314"/>
              <a:gd name="connsiteY4" fmla="*/ 133350 h 851807"/>
              <a:gd name="connsiteX0" fmla="*/ 408214 w 408214"/>
              <a:gd name="connsiteY0" fmla="*/ 345621 h 345621"/>
              <a:gd name="connsiteX1" fmla="*/ 326571 w 408214"/>
              <a:gd name="connsiteY1" fmla="*/ 117021 h 345621"/>
              <a:gd name="connsiteX2" fmla="*/ 228600 w 408214"/>
              <a:gd name="connsiteY2" fmla="*/ 2721 h 345621"/>
              <a:gd name="connsiteX3" fmla="*/ 0 w 408214"/>
              <a:gd name="connsiteY3" fmla="*/ 133350 h 345621"/>
            </a:gdLst>
            <a:ahLst/>
            <a:cxnLst>
              <a:cxn ang="0">
                <a:pos x="connsiteX0" y="connsiteY0"/>
              </a:cxn>
              <a:cxn ang="0">
                <a:pos x="connsiteX1" y="connsiteY1"/>
              </a:cxn>
              <a:cxn ang="0">
                <a:pos x="connsiteX2" y="connsiteY2"/>
              </a:cxn>
              <a:cxn ang="0">
                <a:pos x="connsiteX3" y="connsiteY3"/>
              </a:cxn>
            </a:cxnLst>
            <a:rect l="l" t="t" r="r" b="b"/>
            <a:pathLst>
              <a:path w="408214" h="345621">
                <a:moveTo>
                  <a:pt x="408214" y="345621"/>
                </a:moveTo>
                <a:cubicBezTo>
                  <a:pt x="261257" y="223157"/>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nvGrpSpPr>
          <p:cNvPr id="61" name="Group 60"/>
          <p:cNvGrpSpPr/>
          <p:nvPr/>
        </p:nvGrpSpPr>
        <p:grpSpPr>
          <a:xfrm>
            <a:off x="421821" y="1338943"/>
            <a:ext cx="7072993" cy="4523014"/>
            <a:chOff x="421821" y="1338943"/>
            <a:chExt cx="7072993" cy="4523014"/>
          </a:xfrm>
        </p:grpSpPr>
        <p:sp>
          <p:nvSpPr>
            <p:cNvPr id="64" name="Freeform 63"/>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76" name="Freeform 75"/>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sp useBgFill="1">
        <p:nvSpPr>
          <p:cNvPr id="53" name="TextBox 5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sp>
        <p:nvSpPr>
          <p:cNvPr id="58" name="Freeform 57"/>
          <p:cNvSpPr/>
          <p:nvPr/>
        </p:nvSpPr>
        <p:spPr>
          <a:xfrm>
            <a:off x="1981200" y="1828800"/>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1" name="Group 100"/>
          <p:cNvGrpSpPr/>
          <p:nvPr/>
        </p:nvGrpSpPr>
        <p:grpSpPr>
          <a:xfrm>
            <a:off x="381000" y="1815662"/>
            <a:ext cx="7654221" cy="2603938"/>
            <a:chOff x="381000" y="1859883"/>
            <a:chExt cx="7654221" cy="2603938"/>
          </a:xfrm>
        </p:grpSpPr>
        <p:sp>
          <p:nvSpPr>
            <p:cNvPr id="102" name="Freeform 101"/>
            <p:cNvSpPr/>
            <p:nvPr/>
          </p:nvSpPr>
          <p:spPr>
            <a:xfrm>
              <a:off x="5896178" y="3117273"/>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Freeform 103"/>
            <p:cNvSpPr/>
            <p:nvPr/>
          </p:nvSpPr>
          <p:spPr>
            <a:xfrm>
              <a:off x="381000" y="1873021"/>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Freeform 104"/>
            <p:cNvSpPr/>
            <p:nvPr/>
          </p:nvSpPr>
          <p:spPr>
            <a:xfrm>
              <a:off x="1466194" y="1859883"/>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1"/>
                                        </p:tgtEl>
                                      </p:cBhvr>
                                    </p:animEffect>
                                    <p:set>
                                      <p:cBhvr>
                                        <p:cTn id="7" dur="1" fill="hold">
                                          <p:stCondLst>
                                            <p:cond delay="999"/>
                                          </p:stCondLst>
                                        </p:cTn>
                                        <p:tgtEl>
                                          <p:spTgt spid="61"/>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1000"/>
                                        <p:tgtEl>
                                          <p:spTgt spid="71"/>
                                        </p:tgtEl>
                                      </p:cBhvr>
                                    </p:animEffect>
                                  </p:childTnLst>
                                </p:cTn>
                              </p:par>
                              <p:par>
                                <p:cTn id="18" presetID="10" presetClass="exit" presetSubtype="0" fill="hold" nodeType="withEffect">
                                  <p:stCondLst>
                                    <p:cond delay="0"/>
                                  </p:stCondLst>
                                  <p:childTnLst>
                                    <p:animEffect transition="out" filter="fade">
                                      <p:cBhvr>
                                        <p:cTn id="19" dur="1000"/>
                                        <p:tgtEl>
                                          <p:spTgt spid="101"/>
                                        </p:tgtEl>
                                      </p:cBhvr>
                                    </p:animEffect>
                                    <p:set>
                                      <p:cBhvr>
                                        <p:cTn id="20" dur="1" fill="hold">
                                          <p:stCondLst>
                                            <p:cond delay="999"/>
                                          </p:stCondLst>
                                        </p:cTn>
                                        <p:tgtEl>
                                          <p:spTgt spid="101"/>
                                        </p:tgtEl>
                                        <p:attrNameLst>
                                          <p:attrName>style.visibility</p:attrName>
                                        </p:attrNameLst>
                                      </p:cBhvr>
                                      <p:to>
                                        <p:strVal val="hidden"/>
                                      </p:to>
                                    </p:set>
                                  </p:childTnLst>
                                </p:cTn>
                              </p:par>
                              <p:par>
                                <p:cTn id="21" presetID="10" presetClass="exit" presetSubtype="0" fill="hold" nodeType="withEffect">
                                  <p:stCondLst>
                                    <p:cond delay="500"/>
                                  </p:stCondLst>
                                  <p:childTnLst>
                                    <p:animEffect transition="out" filter="fade">
                                      <p:cBhvr>
                                        <p:cTn id="22" dur="1000"/>
                                        <p:tgtEl>
                                          <p:spTgt spid="44"/>
                                        </p:tgtEl>
                                      </p:cBhvr>
                                    </p:animEffect>
                                    <p:set>
                                      <p:cBhvr>
                                        <p:cTn id="23" dur="1" fill="hold">
                                          <p:stCondLst>
                                            <p:cond delay="999"/>
                                          </p:stCondLst>
                                        </p:cTn>
                                        <p:tgtEl>
                                          <p:spTgt spid="4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right)">
                                      <p:cBhvr>
                                        <p:cTn id="28" dur="150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101"/>
                                        </p:tgtEl>
                                      </p:cBhvr>
                                    </p:animEffect>
                                    <p:set>
                                      <p:cBhvr>
                                        <p:cTn id="33" dur="1" fill="hold">
                                          <p:stCondLst>
                                            <p:cond delay="999"/>
                                          </p:stCondLst>
                                        </p:cTn>
                                        <p:tgtEl>
                                          <p:spTgt spid="10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1000"/>
                                        <p:tgtEl>
                                          <p:spTgt spid="61"/>
                                        </p:tgtEl>
                                      </p:cBhvr>
                                    </p:animEffect>
                                  </p:childTnLst>
                                </p:cTn>
                              </p:par>
                              <p:par>
                                <p:cTn id="37" presetID="22" presetClass="entr" presetSubtype="8" fill="hold" grpId="0" nodeType="withEffect">
                                  <p:stCondLst>
                                    <p:cond delay="100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3" grpId="0" animBg="1"/>
      <p:bldP spid="58"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001643"/>
          </a:xfrm>
          <a:prstGeom prst="rect">
            <a:avLst/>
          </a:prstGeom>
        </p:spPr>
        <p:txBody>
          <a:bodyPr wrap="square">
            <a:spAutoFit/>
          </a:bodyPr>
          <a:lstStyle/>
          <a:p>
            <a:r>
              <a:rPr lang="en-US" sz="1600" dirty="0" smtClean="0">
                <a:hlinkClick r:id="rId2"/>
              </a:rPr>
              <a:t>http://www.let.rug.nl/usa/outlines/history-2005/early-america/native-american-cultures.php</a:t>
            </a:r>
            <a:endParaRPr lang="en-US" sz="1600" dirty="0" smtClean="0"/>
          </a:p>
          <a:p>
            <a:endParaRPr lang="en-US" sz="1600" dirty="0" smtClean="0"/>
          </a:p>
          <a:p>
            <a:r>
              <a:rPr lang="en-US" sz="1600" dirty="0" smtClean="0"/>
              <a:t>The America that greeted the first Europeans was, thus, far from an empty wilderness. It is now thought that as many people lived in the Western Hemisphere as in Western Europe at that time -- about 40 million. Estimates of the number of </a:t>
            </a:r>
            <a:r>
              <a:rPr lang="en-US" sz="1600" b="1" dirty="0" smtClean="0"/>
              <a:t>Native Americans living in what is now the United States at the onset of European colonization range from two to 18 million</a:t>
            </a:r>
            <a:r>
              <a:rPr lang="en-US" sz="1600" dirty="0" smtClean="0"/>
              <a:t>, with most historians tending toward the lower figure. What is certain is the devastating effect that European disease had on the indigenous population practically from the time of initial contact. Smallpox, in particular, ravaged whole communities and is thought to have been a much more direct cause of the precipitous decline in the Indian population in the 1600s than the numerous wars and skirmishes with European settlers.</a:t>
            </a:r>
          </a:p>
          <a:p>
            <a:r>
              <a:rPr lang="en-US" sz="1600" dirty="0" smtClean="0"/>
              <a:t>Indian customs and culture at the time were extraordinarily diverse, as could be expected, given the expanse of the land and the many different environments to which they had adapted. Some generalizations, however, are possible. Most tribes, particularly in the wooded eastern region and the Midwest, combined aspects of hunting, gathering, and the cultivation of maize and other products for their food supplies. In many cases, the women were responsible for farming and the distribution of food, while the men hunted and participated in war.</a:t>
            </a:r>
          </a:p>
          <a:p>
            <a:r>
              <a:rPr lang="en-US" sz="1600" dirty="0" smtClean="0"/>
              <a:t>By all accounts, Native-American society in North America was closely tied to the land. Identification with nature and the elements was integral to religious beliefs. Their life was essentially clan-oriented and communal, with children allowed more freedom and tolerance than was the European custom of the day.</a:t>
            </a:r>
          </a:p>
          <a:p>
            <a:r>
              <a:rPr lang="en-US" sz="1600" dirty="0" smtClean="0"/>
              <a:t>Although some North American tribes developed a type of hieroglyphics to preserve certain texts, Native-American culture was primarily oral, with a high value placed on the recounting of tales and dreams. Clearly, there was a good deal of trade among various groups and strong evidence exists that neighboring tribes maintained extensive and formal relations -- both friendly and hostile.</a:t>
            </a:r>
          </a:p>
          <a:p>
            <a:endParaRPr lang="en-US" sz="16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35556"/>
          <a:stretch>
            <a:fillRect/>
          </a:stretch>
        </p:blipFill>
        <p:spPr bwMode="auto">
          <a:xfrm>
            <a:off x="0" y="1280160"/>
            <a:ext cx="6400800" cy="5594639"/>
          </a:xfrm>
          <a:prstGeom prst="rect">
            <a:avLst/>
          </a:prstGeom>
          <a:noFill/>
          <a:ln w="9525">
            <a:noFill/>
            <a:miter lim="800000"/>
            <a:headEnd/>
            <a:tailEnd/>
          </a:ln>
          <a:effectLst/>
        </p:spPr>
      </p:pic>
      <p:grpSp>
        <p:nvGrpSpPr>
          <p:cNvPr id="16" name="Group 15"/>
          <p:cNvGrpSpPr/>
          <p:nvPr/>
        </p:nvGrpSpPr>
        <p:grpSpPr>
          <a:xfrm>
            <a:off x="0" y="1219200"/>
            <a:ext cx="6400800" cy="5622472"/>
            <a:chOff x="0" y="1219200"/>
            <a:chExt cx="6400800" cy="5622472"/>
          </a:xfrm>
        </p:grpSpPr>
        <p:pic>
          <p:nvPicPr>
            <p:cNvPr id="17" name="Picture 2"/>
            <p:cNvPicPr>
              <a:picLocks noChangeAspect="1" noChangeArrowheads="1"/>
            </p:cNvPicPr>
            <p:nvPr/>
          </p:nvPicPr>
          <p:blipFill>
            <a:blip r:embed="rId3" cstate="print"/>
            <a:srcRect l="5263" t="44498" r="6315" b="1115"/>
            <a:stretch>
              <a:fillRect/>
            </a:stretch>
          </p:blipFill>
          <p:spPr bwMode="auto">
            <a:xfrm>
              <a:off x="0" y="1219200"/>
              <a:ext cx="6400800" cy="4191000"/>
            </a:xfrm>
            <a:prstGeom prst="rect">
              <a:avLst/>
            </a:prstGeom>
            <a:noFill/>
            <a:ln w="9525">
              <a:noFill/>
              <a:miter lim="800000"/>
              <a:headEnd/>
              <a:tailEnd/>
            </a:ln>
            <a:effectLst/>
          </p:spPr>
        </p:pic>
        <p:sp>
          <p:nvSpPr>
            <p:cNvPr id="18" name="Freeform 17"/>
            <p:cNvSpPr/>
            <p:nvPr/>
          </p:nvSpPr>
          <p:spPr>
            <a:xfrm>
              <a:off x="1600199" y="5344886"/>
              <a:ext cx="2963635" cy="1496786"/>
            </a:xfrm>
            <a:custGeom>
              <a:avLst/>
              <a:gdLst>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32657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34" fmla="*/ 32657 w 2963635"/>
                <a:gd name="connsiteY34" fmla="*/ 87085 h 1491343"/>
                <a:gd name="connsiteX0" fmla="*/ 332014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0" fmla="*/ 1001485 w 3099706"/>
                <a:gd name="connsiteY0" fmla="*/ 87085 h 1491343"/>
                <a:gd name="connsiteX1" fmla="*/ 136071 w 3099706"/>
                <a:gd name="connsiteY1" fmla="*/ 54428 h 1491343"/>
                <a:gd name="connsiteX2" fmla="*/ 185057 w 3099706"/>
                <a:gd name="connsiteY2" fmla="*/ 299357 h 1491343"/>
                <a:gd name="connsiteX3" fmla="*/ 250371 w 3099706"/>
                <a:gd name="connsiteY3" fmla="*/ 527957 h 1491343"/>
                <a:gd name="connsiteX4" fmla="*/ 511628 w 3099706"/>
                <a:gd name="connsiteY4" fmla="*/ 756557 h 1491343"/>
                <a:gd name="connsiteX5" fmla="*/ 887185 w 3099706"/>
                <a:gd name="connsiteY5" fmla="*/ 936171 h 1491343"/>
                <a:gd name="connsiteX6" fmla="*/ 1230085 w 3099706"/>
                <a:gd name="connsiteY6" fmla="*/ 1034142 h 1491343"/>
                <a:gd name="connsiteX7" fmla="*/ 1540328 w 3099706"/>
                <a:gd name="connsiteY7" fmla="*/ 1115785 h 1491343"/>
                <a:gd name="connsiteX8" fmla="*/ 1654628 w 3099706"/>
                <a:gd name="connsiteY8" fmla="*/ 1066800 h 1491343"/>
                <a:gd name="connsiteX9" fmla="*/ 2030185 w 3099706"/>
                <a:gd name="connsiteY9" fmla="*/ 1197428 h 1491343"/>
                <a:gd name="connsiteX10" fmla="*/ 2095500 w 3099706"/>
                <a:gd name="connsiteY10" fmla="*/ 1311728 h 1491343"/>
                <a:gd name="connsiteX11" fmla="*/ 2389414 w 3099706"/>
                <a:gd name="connsiteY11" fmla="*/ 1295400 h 1491343"/>
                <a:gd name="connsiteX12" fmla="*/ 2552700 w 3099706"/>
                <a:gd name="connsiteY12" fmla="*/ 1246414 h 1491343"/>
                <a:gd name="connsiteX13" fmla="*/ 2732314 w 3099706"/>
                <a:gd name="connsiteY13" fmla="*/ 1377042 h 1491343"/>
                <a:gd name="connsiteX14" fmla="*/ 2732314 w 3099706"/>
                <a:gd name="connsiteY14" fmla="*/ 1442357 h 1491343"/>
                <a:gd name="connsiteX15" fmla="*/ 2928257 w 3099706"/>
                <a:gd name="connsiteY15" fmla="*/ 1475014 h 1491343"/>
                <a:gd name="connsiteX16" fmla="*/ 3091542 w 3099706"/>
                <a:gd name="connsiteY16" fmla="*/ 1475014 h 1491343"/>
                <a:gd name="connsiteX17" fmla="*/ 2977242 w 3099706"/>
                <a:gd name="connsiteY17" fmla="*/ 1377042 h 1491343"/>
                <a:gd name="connsiteX18" fmla="*/ 3009900 w 3099706"/>
                <a:gd name="connsiteY18" fmla="*/ 1099457 h 1491343"/>
                <a:gd name="connsiteX19" fmla="*/ 2830285 w 3099706"/>
                <a:gd name="connsiteY19" fmla="*/ 1050471 h 1491343"/>
                <a:gd name="connsiteX20" fmla="*/ 2471057 w 3099706"/>
                <a:gd name="connsiteY20" fmla="*/ 1050471 h 1491343"/>
                <a:gd name="connsiteX21" fmla="*/ 2487385 w 3099706"/>
                <a:gd name="connsiteY21" fmla="*/ 919842 h 1491343"/>
                <a:gd name="connsiteX22" fmla="*/ 2552700 w 3099706"/>
                <a:gd name="connsiteY22" fmla="*/ 691242 h 1491343"/>
                <a:gd name="connsiteX23" fmla="*/ 2569028 w 3099706"/>
                <a:gd name="connsiteY23" fmla="*/ 609600 h 1491343"/>
                <a:gd name="connsiteX24" fmla="*/ 2618014 w 3099706"/>
                <a:gd name="connsiteY24" fmla="*/ 511628 h 1491343"/>
                <a:gd name="connsiteX25" fmla="*/ 2471057 w 3099706"/>
                <a:gd name="connsiteY25" fmla="*/ 462642 h 1491343"/>
                <a:gd name="connsiteX26" fmla="*/ 2209800 w 3099706"/>
                <a:gd name="connsiteY26" fmla="*/ 625928 h 1491343"/>
                <a:gd name="connsiteX27" fmla="*/ 2111828 w 3099706"/>
                <a:gd name="connsiteY27" fmla="*/ 821871 h 1491343"/>
                <a:gd name="connsiteX28" fmla="*/ 1866900 w 3099706"/>
                <a:gd name="connsiteY28" fmla="*/ 821871 h 1491343"/>
                <a:gd name="connsiteX29" fmla="*/ 1524000 w 3099706"/>
                <a:gd name="connsiteY29" fmla="*/ 691242 h 1491343"/>
                <a:gd name="connsiteX30" fmla="*/ 1328057 w 3099706"/>
                <a:gd name="connsiteY30" fmla="*/ 315685 h 1491343"/>
                <a:gd name="connsiteX31" fmla="*/ 1393371 w 3099706"/>
                <a:gd name="connsiteY31" fmla="*/ 38100 h 1491343"/>
                <a:gd name="connsiteX32" fmla="*/ 1001485 w 3099706"/>
                <a:gd name="connsiteY32" fmla="*/ 87085 h 1491343"/>
                <a:gd name="connsiteX0" fmla="*/ 1458686 w 3165021"/>
                <a:gd name="connsiteY0" fmla="*/ 43543 h 1496786"/>
                <a:gd name="connsiteX1" fmla="*/ 201386 w 3165021"/>
                <a:gd name="connsiteY1" fmla="*/ 59871 h 1496786"/>
                <a:gd name="connsiteX2" fmla="*/ 250372 w 3165021"/>
                <a:gd name="connsiteY2" fmla="*/ 304800 h 1496786"/>
                <a:gd name="connsiteX3" fmla="*/ 315686 w 3165021"/>
                <a:gd name="connsiteY3" fmla="*/ 533400 h 1496786"/>
                <a:gd name="connsiteX4" fmla="*/ 576943 w 3165021"/>
                <a:gd name="connsiteY4" fmla="*/ 762000 h 1496786"/>
                <a:gd name="connsiteX5" fmla="*/ 952500 w 3165021"/>
                <a:gd name="connsiteY5" fmla="*/ 941614 h 1496786"/>
                <a:gd name="connsiteX6" fmla="*/ 1295400 w 3165021"/>
                <a:gd name="connsiteY6" fmla="*/ 1039585 h 1496786"/>
                <a:gd name="connsiteX7" fmla="*/ 1605643 w 3165021"/>
                <a:gd name="connsiteY7" fmla="*/ 1121228 h 1496786"/>
                <a:gd name="connsiteX8" fmla="*/ 1719943 w 3165021"/>
                <a:gd name="connsiteY8" fmla="*/ 1072243 h 1496786"/>
                <a:gd name="connsiteX9" fmla="*/ 2095500 w 3165021"/>
                <a:gd name="connsiteY9" fmla="*/ 1202871 h 1496786"/>
                <a:gd name="connsiteX10" fmla="*/ 2160815 w 3165021"/>
                <a:gd name="connsiteY10" fmla="*/ 1317171 h 1496786"/>
                <a:gd name="connsiteX11" fmla="*/ 2454729 w 3165021"/>
                <a:gd name="connsiteY11" fmla="*/ 1300843 h 1496786"/>
                <a:gd name="connsiteX12" fmla="*/ 2618015 w 3165021"/>
                <a:gd name="connsiteY12" fmla="*/ 1251857 h 1496786"/>
                <a:gd name="connsiteX13" fmla="*/ 2797629 w 3165021"/>
                <a:gd name="connsiteY13" fmla="*/ 1382485 h 1496786"/>
                <a:gd name="connsiteX14" fmla="*/ 2797629 w 3165021"/>
                <a:gd name="connsiteY14" fmla="*/ 1447800 h 1496786"/>
                <a:gd name="connsiteX15" fmla="*/ 2993572 w 3165021"/>
                <a:gd name="connsiteY15" fmla="*/ 1480457 h 1496786"/>
                <a:gd name="connsiteX16" fmla="*/ 3156857 w 3165021"/>
                <a:gd name="connsiteY16" fmla="*/ 1480457 h 1496786"/>
                <a:gd name="connsiteX17" fmla="*/ 3042557 w 3165021"/>
                <a:gd name="connsiteY17" fmla="*/ 1382485 h 1496786"/>
                <a:gd name="connsiteX18" fmla="*/ 3075215 w 3165021"/>
                <a:gd name="connsiteY18" fmla="*/ 1104900 h 1496786"/>
                <a:gd name="connsiteX19" fmla="*/ 2895600 w 3165021"/>
                <a:gd name="connsiteY19" fmla="*/ 1055914 h 1496786"/>
                <a:gd name="connsiteX20" fmla="*/ 2536372 w 3165021"/>
                <a:gd name="connsiteY20" fmla="*/ 1055914 h 1496786"/>
                <a:gd name="connsiteX21" fmla="*/ 2552700 w 3165021"/>
                <a:gd name="connsiteY21" fmla="*/ 925285 h 1496786"/>
                <a:gd name="connsiteX22" fmla="*/ 2618015 w 3165021"/>
                <a:gd name="connsiteY22" fmla="*/ 696685 h 1496786"/>
                <a:gd name="connsiteX23" fmla="*/ 2634343 w 3165021"/>
                <a:gd name="connsiteY23" fmla="*/ 615043 h 1496786"/>
                <a:gd name="connsiteX24" fmla="*/ 2683329 w 3165021"/>
                <a:gd name="connsiteY24" fmla="*/ 517071 h 1496786"/>
                <a:gd name="connsiteX25" fmla="*/ 2536372 w 3165021"/>
                <a:gd name="connsiteY25" fmla="*/ 468085 h 1496786"/>
                <a:gd name="connsiteX26" fmla="*/ 2275115 w 3165021"/>
                <a:gd name="connsiteY26" fmla="*/ 631371 h 1496786"/>
                <a:gd name="connsiteX27" fmla="*/ 2177143 w 3165021"/>
                <a:gd name="connsiteY27" fmla="*/ 827314 h 1496786"/>
                <a:gd name="connsiteX28" fmla="*/ 1932215 w 3165021"/>
                <a:gd name="connsiteY28" fmla="*/ 827314 h 1496786"/>
                <a:gd name="connsiteX29" fmla="*/ 1589315 w 3165021"/>
                <a:gd name="connsiteY29" fmla="*/ 696685 h 1496786"/>
                <a:gd name="connsiteX30" fmla="*/ 1393372 w 3165021"/>
                <a:gd name="connsiteY30" fmla="*/ 321128 h 1496786"/>
                <a:gd name="connsiteX31" fmla="*/ 1458686 w 3165021"/>
                <a:gd name="connsiteY31" fmla="*/ 43543 h 1496786"/>
                <a:gd name="connsiteX0" fmla="*/ 1257300 w 2963635"/>
                <a:gd name="connsiteY0" fmla="*/ 43543 h 1496786"/>
                <a:gd name="connsiteX1" fmla="*/ 0 w 2963635"/>
                <a:gd name="connsiteY1" fmla="*/ 59871 h 1496786"/>
                <a:gd name="connsiteX2" fmla="*/ 48986 w 2963635"/>
                <a:gd name="connsiteY2" fmla="*/ 304800 h 1496786"/>
                <a:gd name="connsiteX3" fmla="*/ 114300 w 2963635"/>
                <a:gd name="connsiteY3" fmla="*/ 533400 h 1496786"/>
                <a:gd name="connsiteX4" fmla="*/ 375557 w 2963635"/>
                <a:gd name="connsiteY4" fmla="*/ 762000 h 1496786"/>
                <a:gd name="connsiteX5" fmla="*/ 751114 w 2963635"/>
                <a:gd name="connsiteY5" fmla="*/ 941614 h 1496786"/>
                <a:gd name="connsiteX6" fmla="*/ 1094014 w 2963635"/>
                <a:gd name="connsiteY6" fmla="*/ 1039585 h 1496786"/>
                <a:gd name="connsiteX7" fmla="*/ 1404257 w 2963635"/>
                <a:gd name="connsiteY7" fmla="*/ 1121228 h 1496786"/>
                <a:gd name="connsiteX8" fmla="*/ 1518557 w 2963635"/>
                <a:gd name="connsiteY8" fmla="*/ 1072243 h 1496786"/>
                <a:gd name="connsiteX9" fmla="*/ 1894114 w 2963635"/>
                <a:gd name="connsiteY9" fmla="*/ 1202871 h 1496786"/>
                <a:gd name="connsiteX10" fmla="*/ 1959429 w 2963635"/>
                <a:gd name="connsiteY10" fmla="*/ 1317171 h 1496786"/>
                <a:gd name="connsiteX11" fmla="*/ 2253343 w 2963635"/>
                <a:gd name="connsiteY11" fmla="*/ 1300843 h 1496786"/>
                <a:gd name="connsiteX12" fmla="*/ 2416629 w 2963635"/>
                <a:gd name="connsiteY12" fmla="*/ 1251857 h 1496786"/>
                <a:gd name="connsiteX13" fmla="*/ 2596243 w 2963635"/>
                <a:gd name="connsiteY13" fmla="*/ 1382485 h 1496786"/>
                <a:gd name="connsiteX14" fmla="*/ 2596243 w 2963635"/>
                <a:gd name="connsiteY14" fmla="*/ 1447800 h 1496786"/>
                <a:gd name="connsiteX15" fmla="*/ 2792186 w 2963635"/>
                <a:gd name="connsiteY15" fmla="*/ 1480457 h 1496786"/>
                <a:gd name="connsiteX16" fmla="*/ 2955471 w 2963635"/>
                <a:gd name="connsiteY16" fmla="*/ 1480457 h 1496786"/>
                <a:gd name="connsiteX17" fmla="*/ 2841171 w 2963635"/>
                <a:gd name="connsiteY17" fmla="*/ 1382485 h 1496786"/>
                <a:gd name="connsiteX18" fmla="*/ 2873829 w 2963635"/>
                <a:gd name="connsiteY18" fmla="*/ 1104900 h 1496786"/>
                <a:gd name="connsiteX19" fmla="*/ 2694214 w 2963635"/>
                <a:gd name="connsiteY19" fmla="*/ 1055914 h 1496786"/>
                <a:gd name="connsiteX20" fmla="*/ 2334986 w 2963635"/>
                <a:gd name="connsiteY20" fmla="*/ 1055914 h 1496786"/>
                <a:gd name="connsiteX21" fmla="*/ 2351314 w 2963635"/>
                <a:gd name="connsiteY21" fmla="*/ 925285 h 1496786"/>
                <a:gd name="connsiteX22" fmla="*/ 2416629 w 2963635"/>
                <a:gd name="connsiteY22" fmla="*/ 696685 h 1496786"/>
                <a:gd name="connsiteX23" fmla="*/ 2432957 w 2963635"/>
                <a:gd name="connsiteY23" fmla="*/ 615043 h 1496786"/>
                <a:gd name="connsiteX24" fmla="*/ 2481943 w 2963635"/>
                <a:gd name="connsiteY24" fmla="*/ 517071 h 1496786"/>
                <a:gd name="connsiteX25" fmla="*/ 2334986 w 2963635"/>
                <a:gd name="connsiteY25" fmla="*/ 468085 h 1496786"/>
                <a:gd name="connsiteX26" fmla="*/ 2073729 w 2963635"/>
                <a:gd name="connsiteY26" fmla="*/ 631371 h 1496786"/>
                <a:gd name="connsiteX27" fmla="*/ 1975757 w 2963635"/>
                <a:gd name="connsiteY27" fmla="*/ 827314 h 1496786"/>
                <a:gd name="connsiteX28" fmla="*/ 1730829 w 2963635"/>
                <a:gd name="connsiteY28" fmla="*/ 827314 h 1496786"/>
                <a:gd name="connsiteX29" fmla="*/ 1387929 w 2963635"/>
                <a:gd name="connsiteY29" fmla="*/ 696685 h 1496786"/>
                <a:gd name="connsiteX30" fmla="*/ 1191986 w 2963635"/>
                <a:gd name="connsiteY30" fmla="*/ 321128 h 1496786"/>
                <a:gd name="connsiteX31" fmla="*/ 1257300 w 2963635"/>
                <a:gd name="connsiteY31" fmla="*/ 43543 h 149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3635" h="1496786">
                  <a:moveTo>
                    <a:pt x="1257300" y="43543"/>
                  </a:moveTo>
                  <a:cubicBezTo>
                    <a:pt x="1058636" y="0"/>
                    <a:pt x="201386" y="16328"/>
                    <a:pt x="0" y="59871"/>
                  </a:cubicBezTo>
                  <a:cubicBezTo>
                    <a:pt x="68778" y="259278"/>
                    <a:pt x="29936" y="225879"/>
                    <a:pt x="48986" y="304800"/>
                  </a:cubicBezTo>
                  <a:cubicBezTo>
                    <a:pt x="68036" y="383721"/>
                    <a:pt x="59872" y="457200"/>
                    <a:pt x="114300" y="533400"/>
                  </a:cubicBezTo>
                  <a:cubicBezTo>
                    <a:pt x="168729" y="609600"/>
                    <a:pt x="269421" y="693964"/>
                    <a:pt x="375557" y="762000"/>
                  </a:cubicBezTo>
                  <a:cubicBezTo>
                    <a:pt x="481693" y="830036"/>
                    <a:pt x="631371" y="895350"/>
                    <a:pt x="751114" y="941614"/>
                  </a:cubicBezTo>
                  <a:cubicBezTo>
                    <a:pt x="870857" y="987878"/>
                    <a:pt x="985157" y="1009649"/>
                    <a:pt x="1094014" y="1039585"/>
                  </a:cubicBezTo>
                  <a:cubicBezTo>
                    <a:pt x="1202871" y="1069521"/>
                    <a:pt x="1333500" y="1115785"/>
                    <a:pt x="1404257" y="1121228"/>
                  </a:cubicBezTo>
                  <a:cubicBezTo>
                    <a:pt x="1475014" y="1126671"/>
                    <a:pt x="1436914" y="1058636"/>
                    <a:pt x="1518557" y="1072243"/>
                  </a:cubicBezTo>
                  <a:cubicBezTo>
                    <a:pt x="1600200" y="1085850"/>
                    <a:pt x="1820635" y="1162050"/>
                    <a:pt x="1894114" y="1202871"/>
                  </a:cubicBezTo>
                  <a:cubicBezTo>
                    <a:pt x="1967593" y="1243692"/>
                    <a:pt x="1899558" y="1300842"/>
                    <a:pt x="1959429" y="1317171"/>
                  </a:cubicBezTo>
                  <a:cubicBezTo>
                    <a:pt x="2019301" y="1333500"/>
                    <a:pt x="2177143" y="1311729"/>
                    <a:pt x="2253343" y="1300843"/>
                  </a:cubicBezTo>
                  <a:cubicBezTo>
                    <a:pt x="2329543" y="1289957"/>
                    <a:pt x="2359479" y="1238250"/>
                    <a:pt x="2416629" y="1251857"/>
                  </a:cubicBezTo>
                  <a:cubicBezTo>
                    <a:pt x="2473779" y="1265464"/>
                    <a:pt x="2566307" y="1349828"/>
                    <a:pt x="2596243" y="1382485"/>
                  </a:cubicBezTo>
                  <a:cubicBezTo>
                    <a:pt x="2626179" y="1415142"/>
                    <a:pt x="2563586" y="1431471"/>
                    <a:pt x="2596243" y="1447800"/>
                  </a:cubicBezTo>
                  <a:cubicBezTo>
                    <a:pt x="2628900" y="1464129"/>
                    <a:pt x="2732315" y="1475014"/>
                    <a:pt x="2792186" y="1480457"/>
                  </a:cubicBezTo>
                  <a:cubicBezTo>
                    <a:pt x="2852057" y="1485900"/>
                    <a:pt x="2947307" y="1496786"/>
                    <a:pt x="2955471" y="1480457"/>
                  </a:cubicBezTo>
                  <a:cubicBezTo>
                    <a:pt x="2963635" y="1464128"/>
                    <a:pt x="2854778" y="1445078"/>
                    <a:pt x="2841171" y="1382485"/>
                  </a:cubicBezTo>
                  <a:cubicBezTo>
                    <a:pt x="2827564" y="1319892"/>
                    <a:pt x="2898322" y="1159328"/>
                    <a:pt x="2873829" y="1104900"/>
                  </a:cubicBezTo>
                  <a:cubicBezTo>
                    <a:pt x="2849336" y="1050472"/>
                    <a:pt x="2784021" y="1064078"/>
                    <a:pt x="2694214" y="1055914"/>
                  </a:cubicBezTo>
                  <a:cubicBezTo>
                    <a:pt x="2604407" y="1047750"/>
                    <a:pt x="2392136" y="1077685"/>
                    <a:pt x="2334986" y="1055914"/>
                  </a:cubicBezTo>
                  <a:cubicBezTo>
                    <a:pt x="2277836" y="1034143"/>
                    <a:pt x="2337707" y="985156"/>
                    <a:pt x="2351314" y="925285"/>
                  </a:cubicBezTo>
                  <a:cubicBezTo>
                    <a:pt x="2364921" y="865414"/>
                    <a:pt x="2403022" y="748392"/>
                    <a:pt x="2416629" y="696685"/>
                  </a:cubicBezTo>
                  <a:cubicBezTo>
                    <a:pt x="2430236" y="644978"/>
                    <a:pt x="2422071" y="644979"/>
                    <a:pt x="2432957" y="615043"/>
                  </a:cubicBezTo>
                  <a:cubicBezTo>
                    <a:pt x="2443843" y="585107"/>
                    <a:pt x="2498271" y="541564"/>
                    <a:pt x="2481943" y="517071"/>
                  </a:cubicBezTo>
                  <a:cubicBezTo>
                    <a:pt x="2465615" y="492578"/>
                    <a:pt x="2403022" y="449035"/>
                    <a:pt x="2334986" y="468085"/>
                  </a:cubicBezTo>
                  <a:cubicBezTo>
                    <a:pt x="2266950" y="487135"/>
                    <a:pt x="2133600" y="571500"/>
                    <a:pt x="2073729" y="631371"/>
                  </a:cubicBezTo>
                  <a:cubicBezTo>
                    <a:pt x="2013858" y="691242"/>
                    <a:pt x="2032907" y="794657"/>
                    <a:pt x="1975757" y="827314"/>
                  </a:cubicBezTo>
                  <a:cubicBezTo>
                    <a:pt x="1918607" y="859971"/>
                    <a:pt x="1828800" y="849086"/>
                    <a:pt x="1730829" y="827314"/>
                  </a:cubicBezTo>
                  <a:cubicBezTo>
                    <a:pt x="1632858" y="805543"/>
                    <a:pt x="1477736" y="781049"/>
                    <a:pt x="1387929" y="696685"/>
                  </a:cubicBezTo>
                  <a:cubicBezTo>
                    <a:pt x="1298122" y="612321"/>
                    <a:pt x="1213757" y="429985"/>
                    <a:pt x="1191986" y="321128"/>
                  </a:cubicBezTo>
                  <a:cubicBezTo>
                    <a:pt x="1170215" y="212271"/>
                    <a:pt x="1455964" y="87086"/>
                    <a:pt x="1257300" y="43543"/>
                  </a:cubicBezTo>
                  <a:close/>
                </a:path>
              </a:pathLst>
            </a:custGeom>
            <a:solidFill>
              <a:srgbClr val="6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1352550" y="5636079"/>
              <a:ext cx="1360715" cy="919842"/>
            </a:xfrm>
            <a:custGeom>
              <a:avLst/>
              <a:gdLst>
                <a:gd name="connsiteX0" fmla="*/ 231321 w 1360715"/>
                <a:gd name="connsiteY0" fmla="*/ 78921 h 919842"/>
                <a:gd name="connsiteX1" fmla="*/ 459921 w 1360715"/>
                <a:gd name="connsiteY1" fmla="*/ 323850 h 919842"/>
                <a:gd name="connsiteX2" fmla="*/ 721179 w 1360715"/>
                <a:gd name="connsiteY2" fmla="*/ 536121 h 919842"/>
                <a:gd name="connsiteX3" fmla="*/ 1015093 w 1360715"/>
                <a:gd name="connsiteY3" fmla="*/ 666750 h 919842"/>
                <a:gd name="connsiteX4" fmla="*/ 1325336 w 1360715"/>
                <a:gd name="connsiteY4" fmla="*/ 748392 h 919842"/>
                <a:gd name="connsiteX5" fmla="*/ 802821 w 1360715"/>
                <a:gd name="connsiteY5" fmla="*/ 813707 h 919842"/>
                <a:gd name="connsiteX6" fmla="*/ 100693 w 1360715"/>
                <a:gd name="connsiteY6" fmla="*/ 797378 h 919842"/>
                <a:gd name="connsiteX7" fmla="*/ 231321 w 1360715"/>
                <a:gd name="connsiteY7" fmla="*/ 78921 h 9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15" h="919842">
                  <a:moveTo>
                    <a:pt x="231321" y="78921"/>
                  </a:moveTo>
                  <a:cubicBezTo>
                    <a:pt x="291192" y="0"/>
                    <a:pt x="378278" y="247650"/>
                    <a:pt x="459921" y="323850"/>
                  </a:cubicBezTo>
                  <a:cubicBezTo>
                    <a:pt x="541564" y="400050"/>
                    <a:pt x="628650" y="478971"/>
                    <a:pt x="721179" y="536121"/>
                  </a:cubicBezTo>
                  <a:cubicBezTo>
                    <a:pt x="813708" y="593271"/>
                    <a:pt x="914400" y="631372"/>
                    <a:pt x="1015093" y="666750"/>
                  </a:cubicBezTo>
                  <a:cubicBezTo>
                    <a:pt x="1115786" y="702128"/>
                    <a:pt x="1360715" y="723899"/>
                    <a:pt x="1325336" y="748392"/>
                  </a:cubicBezTo>
                  <a:cubicBezTo>
                    <a:pt x="1289957" y="772885"/>
                    <a:pt x="1006928" y="805543"/>
                    <a:pt x="802821" y="813707"/>
                  </a:cubicBezTo>
                  <a:cubicBezTo>
                    <a:pt x="598714" y="821871"/>
                    <a:pt x="201386" y="919842"/>
                    <a:pt x="100693" y="797378"/>
                  </a:cubicBezTo>
                  <a:cubicBezTo>
                    <a:pt x="0" y="674914"/>
                    <a:pt x="171450" y="157842"/>
                    <a:pt x="231321" y="78921"/>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84021" y="5325836"/>
              <a:ext cx="487136" cy="775607"/>
            </a:xfrm>
            <a:custGeom>
              <a:avLst/>
              <a:gdLst>
                <a:gd name="connsiteX0" fmla="*/ 204108 w 487136"/>
                <a:gd name="connsiteY0" fmla="*/ 13607 h 775607"/>
                <a:gd name="connsiteX1" fmla="*/ 204108 w 487136"/>
                <a:gd name="connsiteY1" fmla="*/ 78921 h 775607"/>
                <a:gd name="connsiteX2" fmla="*/ 24493 w 487136"/>
                <a:gd name="connsiteY2" fmla="*/ 225878 h 775607"/>
                <a:gd name="connsiteX3" fmla="*/ 57150 w 487136"/>
                <a:gd name="connsiteY3" fmla="*/ 421821 h 775607"/>
                <a:gd name="connsiteX4" fmla="*/ 122465 w 487136"/>
                <a:gd name="connsiteY4" fmla="*/ 552450 h 775607"/>
                <a:gd name="connsiteX5" fmla="*/ 269422 w 487136"/>
                <a:gd name="connsiteY5" fmla="*/ 699407 h 775607"/>
                <a:gd name="connsiteX6" fmla="*/ 383722 w 487136"/>
                <a:gd name="connsiteY6" fmla="*/ 732064 h 775607"/>
                <a:gd name="connsiteX7" fmla="*/ 449036 w 487136"/>
                <a:gd name="connsiteY7" fmla="*/ 438150 h 775607"/>
                <a:gd name="connsiteX8" fmla="*/ 449036 w 487136"/>
                <a:gd name="connsiteY8" fmla="*/ 160564 h 775607"/>
                <a:gd name="connsiteX9" fmla="*/ 204108 w 487136"/>
                <a:gd name="connsiteY9" fmla="*/ 13607 h 7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36" h="775607">
                  <a:moveTo>
                    <a:pt x="204108" y="13607"/>
                  </a:moveTo>
                  <a:cubicBezTo>
                    <a:pt x="163287" y="0"/>
                    <a:pt x="234044" y="43543"/>
                    <a:pt x="204108" y="78921"/>
                  </a:cubicBezTo>
                  <a:cubicBezTo>
                    <a:pt x="174172" y="114299"/>
                    <a:pt x="48986" y="168728"/>
                    <a:pt x="24493" y="225878"/>
                  </a:cubicBezTo>
                  <a:cubicBezTo>
                    <a:pt x="0" y="283028"/>
                    <a:pt x="40821" y="367392"/>
                    <a:pt x="57150" y="421821"/>
                  </a:cubicBezTo>
                  <a:cubicBezTo>
                    <a:pt x="73479" y="476250"/>
                    <a:pt x="87086" y="506186"/>
                    <a:pt x="122465" y="552450"/>
                  </a:cubicBezTo>
                  <a:cubicBezTo>
                    <a:pt x="157844" y="598714"/>
                    <a:pt x="225879" y="669471"/>
                    <a:pt x="269422" y="699407"/>
                  </a:cubicBezTo>
                  <a:cubicBezTo>
                    <a:pt x="312965" y="729343"/>
                    <a:pt x="353786" y="775607"/>
                    <a:pt x="383722" y="732064"/>
                  </a:cubicBezTo>
                  <a:cubicBezTo>
                    <a:pt x="413658" y="688521"/>
                    <a:pt x="438150" y="533400"/>
                    <a:pt x="449036" y="438150"/>
                  </a:cubicBezTo>
                  <a:cubicBezTo>
                    <a:pt x="459922" y="342900"/>
                    <a:pt x="487136" y="236764"/>
                    <a:pt x="449036" y="160564"/>
                  </a:cubicBezTo>
                  <a:cubicBezTo>
                    <a:pt x="410936" y="84364"/>
                    <a:pt x="244929" y="27214"/>
                    <a:pt x="204108" y="13607"/>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914400" y="2286000"/>
            <a:ext cx="4419600" cy="769441"/>
          </a:xfrm>
          <a:prstGeom prst="rect">
            <a:avLst/>
          </a:prstGeom>
          <a:solidFill>
            <a:schemeClr val="bg1"/>
          </a:solidFill>
          <a:scene3d>
            <a:camera prst="orthographicFront"/>
            <a:lightRig rig="threePt" dir="t"/>
          </a:scene3d>
          <a:sp3d>
            <a:bevelB w="31750" h="0"/>
          </a:sp3d>
        </p:spPr>
        <p:txBody>
          <a:bodyPr wrap="square" rtlCol="0">
            <a:spAutoFit/>
          </a:bodyPr>
          <a:lstStyle/>
          <a:p>
            <a:pPr algn="ctr"/>
            <a:r>
              <a:rPr lang="en-US" sz="4400" b="1" dirty="0" smtClean="0"/>
              <a:t>5million-50million</a:t>
            </a:r>
          </a:p>
        </p:txBody>
      </p:sp>
      <p:sp useBgFill="1">
        <p:nvSpPr>
          <p:cNvPr id="8" name="TextBox 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9" name="Group 8"/>
          <p:cNvGrpSpPr/>
          <p:nvPr/>
        </p:nvGrpSpPr>
        <p:grpSpPr>
          <a:xfrm>
            <a:off x="0" y="0"/>
            <a:ext cx="9144000" cy="707886"/>
            <a:chOff x="0" y="0"/>
            <a:chExt cx="9144000" cy="707886"/>
          </a:xfrm>
        </p:grpSpPr>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pic>
        <p:nvPicPr>
          <p:cNvPr id="7" name="Picture 6"/>
          <p:cNvPicPr>
            <a:picLocks noChangeAspect="1" noChangeArrowheads="1"/>
          </p:cNvPicPr>
          <p:nvPr/>
        </p:nvPicPr>
        <p:blipFill>
          <a:blip r:embed="rId2"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sp useBgFill="1">
        <p:nvSpPr>
          <p:cNvPr id="14" name="TextBox 1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Where were they living?</a:t>
            </a:r>
          </a:p>
        </p:txBody>
      </p:sp>
      <p:sp useBgFill="1">
        <p:nvSpPr>
          <p:cNvPr id="3" name="Rectangle 2"/>
          <p:cNvSpPr/>
          <p:nvPr/>
        </p:nvSpPr>
        <p:spPr>
          <a:xfrm>
            <a:off x="4495800" y="1219200"/>
            <a:ext cx="4343400" cy="584775"/>
          </a:xfrm>
          <a:prstGeom prst="rect">
            <a:avLst/>
          </a:prstGeom>
        </p:spPr>
        <p:txBody>
          <a:bodyPr wrap="square">
            <a:spAutoFit/>
          </a:bodyPr>
          <a:lstStyle/>
          <a:p>
            <a:pPr algn="ctr"/>
            <a:r>
              <a:rPr lang="en-US" sz="3200" b="1" dirty="0" smtClean="0"/>
              <a:t>about six hundred tribes </a:t>
            </a:r>
          </a:p>
        </p:txBody>
      </p:sp>
      <p:sp useBgFill="1">
        <p:nvSpPr>
          <p:cNvPr id="21" name="TextBox 20"/>
          <p:cNvSpPr txBox="1">
            <a:spLocks noChangeArrowheads="1"/>
          </p:cNvSpPr>
          <p:nvPr/>
        </p:nvSpPr>
        <p:spPr bwMode="auto">
          <a:xfrm>
            <a:off x="0" y="685800"/>
            <a:ext cx="9144000" cy="584775"/>
          </a:xfrm>
          <a:prstGeom prst="rect">
            <a:avLst/>
          </a:prstGeom>
          <a:ln w="9525">
            <a:noFill/>
            <a:miter lim="800000"/>
            <a:headEnd/>
            <a:tailEnd/>
          </a:ln>
        </p:spPr>
        <p:txBody>
          <a:bodyPr wrap="square">
            <a:spAutoFit/>
          </a:bodyPr>
          <a:lstStyle/>
          <a:p>
            <a:pPr algn="ctr">
              <a:defRPr/>
            </a:pPr>
            <a:r>
              <a:rPr lang="en-US" sz="3200" b="1" dirty="0" smtClean="0"/>
              <a:t>Tribes in North America at early European Contact</a:t>
            </a:r>
          </a:p>
        </p:txBody>
      </p:sp>
      <p:pic>
        <p:nvPicPr>
          <p:cNvPr id="22" name="Picture 2"/>
          <p:cNvPicPr preferRelativeResize="0">
            <a:picLocks noChangeArrowheads="1"/>
          </p:cNvPicPr>
          <p:nvPr/>
        </p:nvPicPr>
        <p:blipFill>
          <a:blip r:embed="rId4" cstate="print"/>
          <a:srcRect l="12631" t="54386" r="45262" b="29792"/>
          <a:stretch>
            <a:fillRect/>
          </a:stretch>
        </p:blipFill>
        <p:spPr bwMode="auto">
          <a:xfrm>
            <a:off x="533400" y="1993392"/>
            <a:ext cx="3048000" cy="1207008"/>
          </a:xfrm>
          <a:prstGeom prst="rect">
            <a:avLst/>
          </a:prstGeom>
          <a:noFill/>
          <a:ln w="50800">
            <a:solidFill>
              <a:schemeClr val="tx1"/>
            </a:solidFill>
            <a:miter lim="800000"/>
            <a:headEnd/>
            <a:tailEnd/>
          </a:ln>
          <a:effectLst/>
        </p:spPr>
      </p:pic>
      <p:sp>
        <p:nvSpPr>
          <p:cNvPr id="23" name="Oval 22"/>
          <p:cNvSpPr/>
          <p:nvPr/>
        </p:nvSpPr>
        <p:spPr>
          <a:xfrm rot="60000">
            <a:off x="3819597" y="3159220"/>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60000">
            <a:off x="3971997" y="3540220"/>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12165">
            <a:off x="861869" y="3712475"/>
            <a:ext cx="1634018" cy="39857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104966">
            <a:off x="912764" y="2559969"/>
            <a:ext cx="1380551" cy="35525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a:blip r:embed="rId5" cstate="print">
            <a:lum contrast="20000"/>
          </a:blip>
          <a:srcRect l="78733" t="11338" r="6255" b="65052"/>
          <a:stretch>
            <a:fillRect/>
          </a:stretch>
        </p:blipFill>
        <p:spPr bwMode="auto">
          <a:xfrm>
            <a:off x="6436644" y="1981200"/>
            <a:ext cx="2707356" cy="4876800"/>
          </a:xfrm>
          <a:prstGeom prst="rect">
            <a:avLst/>
          </a:prstGeom>
          <a:noFill/>
          <a:ln w="38100">
            <a:solidFill>
              <a:schemeClr val="tx1"/>
            </a:solidFill>
            <a:miter lim="800000"/>
            <a:headEnd/>
            <a:tailEnd/>
          </a:ln>
          <a:effectLst/>
        </p:spPr>
      </p:pic>
      <p:sp>
        <p:nvSpPr>
          <p:cNvPr id="30" name="TextBox 29"/>
          <p:cNvSpPr txBox="1"/>
          <p:nvPr/>
        </p:nvSpPr>
        <p:spPr>
          <a:xfrm>
            <a:off x="8277943" y="2435423"/>
            <a:ext cx="780983" cy="307777"/>
          </a:xfrm>
          <a:prstGeom prst="rect">
            <a:avLst/>
          </a:prstGeom>
          <a:solidFill>
            <a:schemeClr val="bg1"/>
          </a:solidFill>
          <a:ln w="50800">
            <a:solidFill>
              <a:srgbClr val="FF0000"/>
            </a:solidFill>
          </a:ln>
        </p:spPr>
        <p:txBody>
          <a:bodyPr wrap="none" rtlCol="0">
            <a:spAutoFit/>
          </a:bodyPr>
          <a:lstStyle/>
          <a:p>
            <a:r>
              <a:rPr lang="en-US" sz="1400" b="1" dirty="0" smtClean="0">
                <a:latin typeface="Arial" pitchFamily="34" charset="0"/>
                <a:cs typeface="Arial" pitchFamily="34" charset="0"/>
              </a:rPr>
              <a:t>c. 1500</a:t>
            </a:r>
          </a:p>
        </p:txBody>
      </p:sp>
      <p:cxnSp>
        <p:nvCxnSpPr>
          <p:cNvPr id="32" name="Straight Arrow Connector 31"/>
          <p:cNvCxnSpPr>
            <a:endCxn id="30" idx="0"/>
          </p:cNvCxnSpPr>
          <p:nvPr/>
        </p:nvCxnSpPr>
        <p:spPr>
          <a:xfrm rot="5400000">
            <a:off x="7993307" y="1741929"/>
            <a:ext cx="1368623" cy="1836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60000">
            <a:off x="4949762" y="2961854"/>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TextBox 33"/>
          <p:cNvSpPr txBox="1"/>
          <p:nvPr/>
        </p:nvSpPr>
        <p:spPr>
          <a:xfrm rot="20571287">
            <a:off x="482663" y="3011418"/>
            <a:ext cx="5591595" cy="1015663"/>
          </a:xfrm>
          <a:prstGeom prst="rect">
            <a:avLst/>
          </a:prstGeom>
        </p:spPr>
        <p:txBody>
          <a:bodyPr wrap="none" rtlCol="0">
            <a:spAutoFit/>
          </a:bodyPr>
          <a:lstStyle/>
          <a:p>
            <a:r>
              <a:rPr lang="en-US" sz="6000" b="1" dirty="0" smtClean="0">
                <a:effectLst>
                  <a:outerShdw dist="50800" dir="5400000" algn="ctr" rotWithShape="0">
                    <a:schemeClr val="bg1"/>
                  </a:outerShdw>
                </a:effectLst>
                <a:latin typeface="Tempus Sans ITC" pitchFamily="82" charset="0"/>
              </a:rPr>
              <a:t>Let’s summarize!</a:t>
            </a:r>
            <a:endParaRPr lang="en-US" sz="6000" b="1" dirty="0">
              <a:effectLst>
                <a:outerShdw dist="50800" dir="54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10" presetClass="exit" presetSubtype="0" fill="hold" grpId="0" nodeType="with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par>
                                <p:cTn id="32" presetID="10" presetClass="exit" presetSubtype="0" fill="hold" grpId="1"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1000"/>
                                        <p:tgtEl>
                                          <p:spTgt spid="32"/>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1000"/>
                                        <p:tgtEl>
                                          <p:spTgt spid="30"/>
                                        </p:tgtEl>
                                      </p:cBhvr>
                                    </p:animEffect>
                                  </p:childTnLst>
                                </p:cTn>
                              </p:par>
                            </p:childTnLst>
                          </p:cTn>
                        </p:par>
                        <p:par>
                          <p:cTn id="43" fill="hold">
                            <p:stCondLst>
                              <p:cond delay="3000"/>
                            </p:stCondLst>
                            <p:childTnLst>
                              <p:par>
                                <p:cTn id="44" presetID="6" presetClass="emph" presetSubtype="0" fill="hold" grpId="2" nodeType="afterEffect">
                                  <p:stCondLst>
                                    <p:cond delay="0"/>
                                  </p:stCondLst>
                                  <p:childTnLst>
                                    <p:animScale>
                                      <p:cBhvr>
                                        <p:cTn id="45" dur="1000" fill="hold"/>
                                        <p:tgtEl>
                                          <p:spTgt spid="30"/>
                                        </p:tgtEl>
                                      </p:cBhvr>
                                      <p:by x="200000" y="200000"/>
                                    </p:animScale>
                                  </p:childTnLst>
                                </p:cTn>
                              </p:par>
                              <p:par>
                                <p:cTn id="46" presetID="35" presetClass="path" presetSubtype="0" accel="50000" decel="50000" fill="hold" grpId="3" nodeType="withEffect">
                                  <p:stCondLst>
                                    <p:cond delay="0"/>
                                  </p:stCondLst>
                                  <p:childTnLst>
                                    <p:animMotion origin="layout" path="M 3.33333E-6 3.7037E-6 L -0.43959 -0.14422 " pathEditMode="relative" rAng="0" ptsTypes="AA">
                                      <p:cBhvr>
                                        <p:cTn id="47" dur="1000" fill="hold"/>
                                        <p:tgtEl>
                                          <p:spTgt spid="30"/>
                                        </p:tgtEl>
                                        <p:attrNameLst>
                                          <p:attrName>ppt_x</p:attrName>
                                          <p:attrName>ppt_y</p:attrName>
                                        </p:attrNameLst>
                                      </p:cBhvr>
                                      <p:rCtr x="-220" y="-72"/>
                                    </p:animMotion>
                                  </p:childTnLst>
                                </p:cTn>
                              </p:par>
                              <p:par>
                                <p:cTn id="48" presetID="10" presetClass="exit" presetSubtype="0" fill="hold" nodeType="withEffect">
                                  <p:stCondLst>
                                    <p:cond delay="0"/>
                                  </p:stCondLst>
                                  <p:childTnLst>
                                    <p:animEffect transition="out" filter="fade">
                                      <p:cBhvr>
                                        <p:cTn id="49" dur="1000"/>
                                        <p:tgtEl>
                                          <p:spTgt spid="32"/>
                                        </p:tgtEl>
                                      </p:cBhvr>
                                    </p:animEffect>
                                    <p:set>
                                      <p:cBhvr>
                                        <p:cTn id="50" dur="1" fill="hold">
                                          <p:stCondLst>
                                            <p:cond delay="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30"/>
                                        </p:tgtEl>
                                      </p:cBhvr>
                                    </p:animEffect>
                                    <p:set>
                                      <p:cBhvr>
                                        <p:cTn id="55" dur="1" fill="hold">
                                          <p:stCondLst>
                                            <p:cond delay="999"/>
                                          </p:stCondLst>
                                        </p:cTn>
                                        <p:tgtEl>
                                          <p:spTgt spid="30"/>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1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1000" fill="hold"/>
                                        <p:tgtEl>
                                          <p:spTgt spid="22"/>
                                        </p:tgtEl>
                                      </p:cBhvr>
                                      <p:by x="200000" y="200000"/>
                                    </p:animScale>
                                  </p:childTnLst>
                                </p:cTn>
                              </p:par>
                              <p:par>
                                <p:cTn id="69" presetID="63" presetClass="path" presetSubtype="0" fill="hold" nodeType="withEffect">
                                  <p:stCondLst>
                                    <p:cond delay="0"/>
                                  </p:stCondLst>
                                  <p:childTnLst>
                                    <p:animMotion origin="layout" path="M 3.33333E-6 1.11111E-6 L 0.10416 0.06667 " pathEditMode="relative" rAng="0" ptsTypes="AA">
                                      <p:cBhvr>
                                        <p:cTn id="70" dur="1000" fill="hold"/>
                                        <p:tgtEl>
                                          <p:spTgt spid="22"/>
                                        </p:tgtEl>
                                        <p:attrNameLst>
                                          <p:attrName>ppt_x</p:attrName>
                                          <p:attrName>ppt_y</p:attrName>
                                        </p:attrNameLst>
                                      </p:cBhvr>
                                      <p:rCtr x="52" y="33"/>
                                    </p:animMotion>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1000" fill="hold"/>
                                        <p:tgtEl>
                                          <p:spTgt spid="28"/>
                                        </p:tgtEl>
                                        <p:attrNameLst>
                                          <p:attrName>ppt_w</p:attrName>
                                        </p:attrNameLst>
                                      </p:cBhvr>
                                      <p:tavLst>
                                        <p:tav tm="0">
                                          <p:val>
                                            <p:fltVal val="0"/>
                                          </p:val>
                                        </p:tav>
                                        <p:tav tm="100000">
                                          <p:val>
                                            <p:strVal val="#ppt_w"/>
                                          </p:val>
                                        </p:tav>
                                      </p:tavLst>
                                    </p:anim>
                                    <p:anim calcmode="lin" valueType="num">
                                      <p:cBhvr>
                                        <p:cTn id="76" dur="1000" fill="hold"/>
                                        <p:tgtEl>
                                          <p:spTgt spid="28"/>
                                        </p:tgtEl>
                                        <p:attrNameLst>
                                          <p:attrName>ppt_h</p:attrName>
                                        </p:attrNameLst>
                                      </p:cBhvr>
                                      <p:tavLst>
                                        <p:tav tm="0">
                                          <p:val>
                                            <p:fltVal val="0"/>
                                          </p:val>
                                        </p:tav>
                                        <p:tav tm="100000">
                                          <p:val>
                                            <p:strVal val="#ppt_h"/>
                                          </p:val>
                                        </p:tav>
                                      </p:tavLst>
                                    </p:anim>
                                    <p:animEffect transition="in" filter="fade">
                                      <p:cBhvr>
                                        <p:cTn id="77" dur="1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fltVal val="0"/>
                                          </p:val>
                                        </p:tav>
                                        <p:tav tm="100000">
                                          <p:val>
                                            <p:strVal val="#ppt_w"/>
                                          </p:val>
                                        </p:tav>
                                      </p:tavLst>
                                    </p:anim>
                                    <p:anim calcmode="lin" valueType="num">
                                      <p:cBhvr>
                                        <p:cTn id="83" dur="1000" fill="hold"/>
                                        <p:tgtEl>
                                          <p:spTgt spid="23"/>
                                        </p:tgtEl>
                                        <p:attrNameLst>
                                          <p:attrName>ppt_h</p:attrName>
                                        </p:attrNameLst>
                                      </p:cBhvr>
                                      <p:tavLst>
                                        <p:tav tm="0">
                                          <p:val>
                                            <p:fltVal val="0"/>
                                          </p:val>
                                        </p:tav>
                                        <p:tav tm="100000">
                                          <p:val>
                                            <p:strVal val="#ppt_h"/>
                                          </p:val>
                                        </p:tav>
                                      </p:tavLst>
                                    </p:anim>
                                    <p:animEffect transition="in" filter="fade">
                                      <p:cBhvr>
                                        <p:cTn id="84" dur="10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1000" fill="hold"/>
                                        <p:tgtEl>
                                          <p:spTgt spid="24"/>
                                        </p:tgtEl>
                                        <p:attrNameLst>
                                          <p:attrName>ppt_w</p:attrName>
                                        </p:attrNameLst>
                                      </p:cBhvr>
                                      <p:tavLst>
                                        <p:tav tm="0">
                                          <p:val>
                                            <p:fltVal val="0"/>
                                          </p:val>
                                        </p:tav>
                                        <p:tav tm="100000">
                                          <p:val>
                                            <p:strVal val="#ppt_w"/>
                                          </p:val>
                                        </p:tav>
                                      </p:tavLst>
                                    </p:anim>
                                    <p:anim calcmode="lin" valueType="num">
                                      <p:cBhvr>
                                        <p:cTn id="90" dur="1000" fill="hold"/>
                                        <p:tgtEl>
                                          <p:spTgt spid="24"/>
                                        </p:tgtEl>
                                        <p:attrNameLst>
                                          <p:attrName>ppt_h</p:attrName>
                                        </p:attrNameLst>
                                      </p:cBhvr>
                                      <p:tavLst>
                                        <p:tav tm="0">
                                          <p:val>
                                            <p:fltVal val="0"/>
                                          </p:val>
                                        </p:tav>
                                        <p:tav tm="100000">
                                          <p:val>
                                            <p:strVal val="#ppt_h"/>
                                          </p:val>
                                        </p:tav>
                                      </p:tavLst>
                                    </p:anim>
                                    <p:animEffect transition="in" filter="fade">
                                      <p:cBhvr>
                                        <p:cTn id="91" dur="10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1000" fill="hold"/>
                                        <p:tgtEl>
                                          <p:spTgt spid="25"/>
                                        </p:tgtEl>
                                        <p:attrNameLst>
                                          <p:attrName>ppt_w</p:attrName>
                                        </p:attrNameLst>
                                      </p:cBhvr>
                                      <p:tavLst>
                                        <p:tav tm="0">
                                          <p:val>
                                            <p:fltVal val="0"/>
                                          </p:val>
                                        </p:tav>
                                        <p:tav tm="100000">
                                          <p:val>
                                            <p:strVal val="#ppt_w"/>
                                          </p:val>
                                        </p:tav>
                                      </p:tavLst>
                                    </p:anim>
                                    <p:anim calcmode="lin" valueType="num">
                                      <p:cBhvr>
                                        <p:cTn id="97" dur="1000" fill="hold"/>
                                        <p:tgtEl>
                                          <p:spTgt spid="25"/>
                                        </p:tgtEl>
                                        <p:attrNameLst>
                                          <p:attrName>ppt_h</p:attrName>
                                        </p:attrNameLst>
                                      </p:cBhvr>
                                      <p:tavLst>
                                        <p:tav tm="0">
                                          <p:val>
                                            <p:fltVal val="0"/>
                                          </p:val>
                                        </p:tav>
                                        <p:tav tm="100000">
                                          <p:val>
                                            <p:strVal val="#ppt_h"/>
                                          </p:val>
                                        </p:tav>
                                      </p:tavLst>
                                    </p:anim>
                                    <p:animEffect transition="in" filter="fade">
                                      <p:cBhvr>
                                        <p:cTn id="98" dur="10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Effect transition="in" filter="fade">
                                      <p:cBhvr>
                                        <p:cTn id="105" dur="10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0" fill="hold" nodeType="clickEffect">
                                  <p:stCondLst>
                                    <p:cond delay="0"/>
                                  </p:stCondLst>
                                  <p:childTnLst>
                                    <p:anim calcmode="lin" valueType="num">
                                      <p:cBhvr>
                                        <p:cTn id="109" dur="1000"/>
                                        <p:tgtEl>
                                          <p:spTgt spid="22"/>
                                        </p:tgtEl>
                                        <p:attrNameLst>
                                          <p:attrName>ppt_w</p:attrName>
                                        </p:attrNameLst>
                                      </p:cBhvr>
                                      <p:tavLst>
                                        <p:tav tm="0">
                                          <p:val>
                                            <p:strVal val="ppt_w"/>
                                          </p:val>
                                        </p:tav>
                                        <p:tav tm="100000">
                                          <p:val>
                                            <p:fltVal val="0"/>
                                          </p:val>
                                        </p:tav>
                                      </p:tavLst>
                                    </p:anim>
                                    <p:anim calcmode="lin" valueType="num">
                                      <p:cBhvr>
                                        <p:cTn id="110" dur="1000"/>
                                        <p:tgtEl>
                                          <p:spTgt spid="22"/>
                                        </p:tgtEl>
                                        <p:attrNameLst>
                                          <p:attrName>ppt_h</p:attrName>
                                        </p:attrNameLst>
                                      </p:cBhvr>
                                      <p:tavLst>
                                        <p:tav tm="0">
                                          <p:val>
                                            <p:strVal val="ppt_h"/>
                                          </p:val>
                                        </p:tav>
                                        <p:tav tm="100000">
                                          <p:val>
                                            <p:fltVal val="0"/>
                                          </p:val>
                                        </p:tav>
                                      </p:tavLst>
                                    </p:anim>
                                    <p:animEffect transition="out" filter="fade">
                                      <p:cBhvr>
                                        <p:cTn id="111" dur="1000"/>
                                        <p:tgtEl>
                                          <p:spTgt spid="22"/>
                                        </p:tgtEl>
                                      </p:cBhvr>
                                    </p:animEffect>
                                    <p:set>
                                      <p:cBhvr>
                                        <p:cTn id="112" dur="1" fill="hold">
                                          <p:stCondLst>
                                            <p:cond delay="999"/>
                                          </p:stCondLst>
                                        </p:cTn>
                                        <p:tgtEl>
                                          <p:spTgt spid="22"/>
                                        </p:tgtEl>
                                        <p:attrNameLst>
                                          <p:attrName>style.visibility</p:attrName>
                                        </p:attrNameLst>
                                      </p:cBhvr>
                                      <p:to>
                                        <p:strVal val="hidden"/>
                                      </p:to>
                                    </p:set>
                                  </p:childTnLst>
                                </p:cTn>
                              </p:par>
                              <p:par>
                                <p:cTn id="113" presetID="35" presetClass="path" presetSubtype="0" accel="50000" decel="50000" fill="hold" nodeType="withEffect">
                                  <p:stCondLst>
                                    <p:cond delay="0"/>
                                  </p:stCondLst>
                                  <p:childTnLst>
                                    <p:animMotion origin="layout" path="M 0.10416 0.06667 L -0.1125 -0.07778 " pathEditMode="relative" rAng="0" ptsTypes="AA">
                                      <p:cBhvr>
                                        <p:cTn id="114" dur="1000" fill="hold"/>
                                        <p:tgtEl>
                                          <p:spTgt spid="22"/>
                                        </p:tgtEl>
                                        <p:attrNameLst>
                                          <p:attrName>ppt_x</p:attrName>
                                          <p:attrName>ppt_y</p:attrName>
                                        </p:attrNameLst>
                                      </p:cBhvr>
                                      <p:rCtr x="-108" y="-72"/>
                                    </p:animMotion>
                                  </p:childTnLst>
                                </p:cTn>
                              </p:par>
                              <p:par>
                                <p:cTn id="115" presetID="10" presetClass="exit" presetSubtype="0" fill="hold" grpId="1" nodeType="withEffect">
                                  <p:stCondLst>
                                    <p:cond delay="0"/>
                                  </p:stCondLst>
                                  <p:childTnLst>
                                    <p:animEffect transition="out" filter="fade">
                                      <p:cBhvr>
                                        <p:cTn id="116" dur="1000"/>
                                        <p:tgtEl>
                                          <p:spTgt spid="26"/>
                                        </p:tgtEl>
                                      </p:cBhvr>
                                    </p:animEffect>
                                    <p:set>
                                      <p:cBhvr>
                                        <p:cTn id="117" dur="1" fill="hold">
                                          <p:stCondLst>
                                            <p:cond delay="999"/>
                                          </p:stCondLst>
                                        </p:cTn>
                                        <p:tgtEl>
                                          <p:spTgt spid="2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25"/>
                                        </p:tgtEl>
                                      </p:cBhvr>
                                    </p:animEffect>
                                    <p:set>
                                      <p:cBhvr>
                                        <p:cTn id="120" dur="1" fill="hold">
                                          <p:stCondLst>
                                            <p:cond delay="999"/>
                                          </p:stCondLst>
                                        </p:cTn>
                                        <p:tgtEl>
                                          <p:spTgt spid="2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3"/>
                                        </p:tgtEl>
                                      </p:cBhvr>
                                    </p:animEffect>
                                    <p:set>
                                      <p:cBhvr>
                                        <p:cTn id="123" dur="1" fill="hold">
                                          <p:stCondLst>
                                            <p:cond delay="999"/>
                                          </p:stCondLst>
                                        </p:cTn>
                                        <p:tgtEl>
                                          <p:spTgt spid="2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24"/>
                                        </p:tgtEl>
                                      </p:cBhvr>
                                    </p:animEffect>
                                    <p:set>
                                      <p:cBhvr>
                                        <p:cTn id="126" dur="1" fill="hold">
                                          <p:stCondLst>
                                            <p:cond delay="999"/>
                                          </p:stCondLst>
                                        </p:cTn>
                                        <p:tgtEl>
                                          <p:spTgt spid="2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28"/>
                                        </p:tgtEl>
                                      </p:cBhvr>
                                    </p:animEffect>
                                    <p:set>
                                      <p:cBhvr>
                                        <p:cTn id="129" dur="1" fill="hold">
                                          <p:stCondLst>
                                            <p:cond delay="999"/>
                                          </p:stCondLst>
                                        </p:cTn>
                                        <p:tgtEl>
                                          <p:spTgt spid="2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3"/>
                                        </p:tgtEl>
                                      </p:cBhvr>
                                    </p:animEffect>
                                    <p:set>
                                      <p:cBhvr>
                                        <p:cTn id="132" dur="1" fill="hold">
                                          <p:stCondLst>
                                            <p:cond delay="999"/>
                                          </p:stCondLst>
                                        </p:cTn>
                                        <p:tgtEl>
                                          <p:spTgt spid="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cTn>
                              </p:par>
                            </p:childTnLst>
                          </p:cTn>
                        </p:par>
                        <p:par>
                          <p:cTn id="136" fill="hold">
                            <p:stCondLst>
                              <p:cond delay="1000"/>
                            </p:stCondLst>
                            <p:childTnLst>
                              <p:par>
                                <p:cTn id="137" presetID="53"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Effect transition="in" filter="fade">
                                      <p:cBhvr>
                                        <p:cTn id="14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4" grpId="0" animBg="1"/>
      <p:bldP spid="14" grpId="1" animBg="1"/>
      <p:bldP spid="3" grpId="0" animBg="1"/>
      <p:bldP spid="3"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0" grpId="2" animBg="1"/>
      <p:bldP spid="30" grpId="3" animBg="1"/>
      <p:bldP spid="28" grpId="0" animBg="1"/>
      <p:bldP spid="28" grpId="1" animBg="1"/>
      <p:bldP spid="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1219200"/>
            <a:ext cx="9144000" cy="5638800"/>
            <a:chOff x="0" y="1219200"/>
            <a:chExt cx="9144000" cy="5638800"/>
          </a:xfrm>
        </p:grpSpPr>
        <p:pic>
          <p:nvPicPr>
            <p:cNvPr id="62" name="Picture 2"/>
            <p:cNvPicPr>
              <a:picLocks noChangeAspect="1" noChangeArrowheads="1"/>
            </p:cNvPicPr>
            <p:nvPr/>
          </p:nvPicPr>
          <p:blipFill>
            <a:blip r:embed="rId3" cstate="print"/>
            <a:srcRect t="35556"/>
            <a:stretch>
              <a:fillRect/>
            </a:stretch>
          </p:blipFill>
          <p:spPr bwMode="auto">
            <a:xfrm>
              <a:off x="0" y="1263361"/>
              <a:ext cx="6400800" cy="5594639"/>
            </a:xfrm>
            <a:prstGeom prst="rect">
              <a:avLst/>
            </a:prstGeom>
            <a:noFill/>
            <a:ln w="9525">
              <a:noFill/>
              <a:miter lim="800000"/>
              <a:headEnd/>
              <a:tailEnd/>
            </a:ln>
            <a:effectLst/>
          </p:spPr>
        </p:pic>
        <p:grpSp>
          <p:nvGrpSpPr>
            <p:cNvPr id="61" name="Group 60"/>
            <p:cNvGrpSpPr/>
            <p:nvPr/>
          </p:nvGrpSpPr>
          <p:grpSpPr>
            <a:xfrm>
              <a:off x="0" y="1219200"/>
              <a:ext cx="9144000" cy="5638800"/>
              <a:chOff x="0" y="1219200"/>
              <a:chExt cx="9144000" cy="5638800"/>
            </a:xfrm>
          </p:grpSpPr>
          <p:grpSp>
            <p:nvGrpSpPr>
              <p:cNvPr id="52" name="Group 51"/>
              <p:cNvGrpSpPr/>
              <p:nvPr/>
            </p:nvGrpSpPr>
            <p:grpSpPr>
              <a:xfrm>
                <a:off x="0" y="1219200"/>
                <a:ext cx="6400800" cy="5622472"/>
                <a:chOff x="0" y="1219200"/>
                <a:chExt cx="6400800" cy="5622472"/>
              </a:xfrm>
            </p:grpSpPr>
            <p:pic>
              <p:nvPicPr>
                <p:cNvPr id="53" name="Picture 2"/>
                <p:cNvPicPr>
                  <a:picLocks noChangeAspect="1" noChangeArrowheads="1"/>
                </p:cNvPicPr>
                <p:nvPr/>
              </p:nvPicPr>
              <p:blipFill>
                <a:blip r:embed="rId4" cstate="print"/>
                <a:srcRect l="5263" t="44498" r="6315" b="1115"/>
                <a:stretch>
                  <a:fillRect/>
                </a:stretch>
              </p:blipFill>
              <p:spPr bwMode="auto">
                <a:xfrm>
                  <a:off x="0" y="1219200"/>
                  <a:ext cx="6400800" cy="4191000"/>
                </a:xfrm>
                <a:prstGeom prst="rect">
                  <a:avLst/>
                </a:prstGeom>
                <a:noFill/>
                <a:ln w="9525">
                  <a:noFill/>
                  <a:miter lim="800000"/>
                  <a:headEnd/>
                  <a:tailEnd/>
                </a:ln>
                <a:effectLst/>
              </p:spPr>
            </p:pic>
            <p:sp>
              <p:nvSpPr>
                <p:cNvPr id="54" name="Freeform 53"/>
                <p:cNvSpPr/>
                <p:nvPr/>
              </p:nvSpPr>
              <p:spPr>
                <a:xfrm>
                  <a:off x="1600199" y="5344886"/>
                  <a:ext cx="2963635" cy="1496786"/>
                </a:xfrm>
                <a:custGeom>
                  <a:avLst/>
                  <a:gdLst>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32657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34" fmla="*/ 32657 w 2963635"/>
                    <a:gd name="connsiteY34" fmla="*/ 87085 h 1491343"/>
                    <a:gd name="connsiteX0" fmla="*/ 332014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0" fmla="*/ 1001485 w 3099706"/>
                    <a:gd name="connsiteY0" fmla="*/ 87085 h 1491343"/>
                    <a:gd name="connsiteX1" fmla="*/ 136071 w 3099706"/>
                    <a:gd name="connsiteY1" fmla="*/ 54428 h 1491343"/>
                    <a:gd name="connsiteX2" fmla="*/ 185057 w 3099706"/>
                    <a:gd name="connsiteY2" fmla="*/ 299357 h 1491343"/>
                    <a:gd name="connsiteX3" fmla="*/ 250371 w 3099706"/>
                    <a:gd name="connsiteY3" fmla="*/ 527957 h 1491343"/>
                    <a:gd name="connsiteX4" fmla="*/ 511628 w 3099706"/>
                    <a:gd name="connsiteY4" fmla="*/ 756557 h 1491343"/>
                    <a:gd name="connsiteX5" fmla="*/ 887185 w 3099706"/>
                    <a:gd name="connsiteY5" fmla="*/ 936171 h 1491343"/>
                    <a:gd name="connsiteX6" fmla="*/ 1230085 w 3099706"/>
                    <a:gd name="connsiteY6" fmla="*/ 1034142 h 1491343"/>
                    <a:gd name="connsiteX7" fmla="*/ 1540328 w 3099706"/>
                    <a:gd name="connsiteY7" fmla="*/ 1115785 h 1491343"/>
                    <a:gd name="connsiteX8" fmla="*/ 1654628 w 3099706"/>
                    <a:gd name="connsiteY8" fmla="*/ 1066800 h 1491343"/>
                    <a:gd name="connsiteX9" fmla="*/ 2030185 w 3099706"/>
                    <a:gd name="connsiteY9" fmla="*/ 1197428 h 1491343"/>
                    <a:gd name="connsiteX10" fmla="*/ 2095500 w 3099706"/>
                    <a:gd name="connsiteY10" fmla="*/ 1311728 h 1491343"/>
                    <a:gd name="connsiteX11" fmla="*/ 2389414 w 3099706"/>
                    <a:gd name="connsiteY11" fmla="*/ 1295400 h 1491343"/>
                    <a:gd name="connsiteX12" fmla="*/ 2552700 w 3099706"/>
                    <a:gd name="connsiteY12" fmla="*/ 1246414 h 1491343"/>
                    <a:gd name="connsiteX13" fmla="*/ 2732314 w 3099706"/>
                    <a:gd name="connsiteY13" fmla="*/ 1377042 h 1491343"/>
                    <a:gd name="connsiteX14" fmla="*/ 2732314 w 3099706"/>
                    <a:gd name="connsiteY14" fmla="*/ 1442357 h 1491343"/>
                    <a:gd name="connsiteX15" fmla="*/ 2928257 w 3099706"/>
                    <a:gd name="connsiteY15" fmla="*/ 1475014 h 1491343"/>
                    <a:gd name="connsiteX16" fmla="*/ 3091542 w 3099706"/>
                    <a:gd name="connsiteY16" fmla="*/ 1475014 h 1491343"/>
                    <a:gd name="connsiteX17" fmla="*/ 2977242 w 3099706"/>
                    <a:gd name="connsiteY17" fmla="*/ 1377042 h 1491343"/>
                    <a:gd name="connsiteX18" fmla="*/ 3009900 w 3099706"/>
                    <a:gd name="connsiteY18" fmla="*/ 1099457 h 1491343"/>
                    <a:gd name="connsiteX19" fmla="*/ 2830285 w 3099706"/>
                    <a:gd name="connsiteY19" fmla="*/ 1050471 h 1491343"/>
                    <a:gd name="connsiteX20" fmla="*/ 2471057 w 3099706"/>
                    <a:gd name="connsiteY20" fmla="*/ 1050471 h 1491343"/>
                    <a:gd name="connsiteX21" fmla="*/ 2487385 w 3099706"/>
                    <a:gd name="connsiteY21" fmla="*/ 919842 h 1491343"/>
                    <a:gd name="connsiteX22" fmla="*/ 2552700 w 3099706"/>
                    <a:gd name="connsiteY22" fmla="*/ 691242 h 1491343"/>
                    <a:gd name="connsiteX23" fmla="*/ 2569028 w 3099706"/>
                    <a:gd name="connsiteY23" fmla="*/ 609600 h 1491343"/>
                    <a:gd name="connsiteX24" fmla="*/ 2618014 w 3099706"/>
                    <a:gd name="connsiteY24" fmla="*/ 511628 h 1491343"/>
                    <a:gd name="connsiteX25" fmla="*/ 2471057 w 3099706"/>
                    <a:gd name="connsiteY25" fmla="*/ 462642 h 1491343"/>
                    <a:gd name="connsiteX26" fmla="*/ 2209800 w 3099706"/>
                    <a:gd name="connsiteY26" fmla="*/ 625928 h 1491343"/>
                    <a:gd name="connsiteX27" fmla="*/ 2111828 w 3099706"/>
                    <a:gd name="connsiteY27" fmla="*/ 821871 h 1491343"/>
                    <a:gd name="connsiteX28" fmla="*/ 1866900 w 3099706"/>
                    <a:gd name="connsiteY28" fmla="*/ 821871 h 1491343"/>
                    <a:gd name="connsiteX29" fmla="*/ 1524000 w 3099706"/>
                    <a:gd name="connsiteY29" fmla="*/ 691242 h 1491343"/>
                    <a:gd name="connsiteX30" fmla="*/ 1328057 w 3099706"/>
                    <a:gd name="connsiteY30" fmla="*/ 315685 h 1491343"/>
                    <a:gd name="connsiteX31" fmla="*/ 1393371 w 3099706"/>
                    <a:gd name="connsiteY31" fmla="*/ 38100 h 1491343"/>
                    <a:gd name="connsiteX32" fmla="*/ 1001485 w 3099706"/>
                    <a:gd name="connsiteY32" fmla="*/ 87085 h 1491343"/>
                    <a:gd name="connsiteX0" fmla="*/ 1458686 w 3165021"/>
                    <a:gd name="connsiteY0" fmla="*/ 43543 h 1496786"/>
                    <a:gd name="connsiteX1" fmla="*/ 201386 w 3165021"/>
                    <a:gd name="connsiteY1" fmla="*/ 59871 h 1496786"/>
                    <a:gd name="connsiteX2" fmla="*/ 250372 w 3165021"/>
                    <a:gd name="connsiteY2" fmla="*/ 304800 h 1496786"/>
                    <a:gd name="connsiteX3" fmla="*/ 315686 w 3165021"/>
                    <a:gd name="connsiteY3" fmla="*/ 533400 h 1496786"/>
                    <a:gd name="connsiteX4" fmla="*/ 576943 w 3165021"/>
                    <a:gd name="connsiteY4" fmla="*/ 762000 h 1496786"/>
                    <a:gd name="connsiteX5" fmla="*/ 952500 w 3165021"/>
                    <a:gd name="connsiteY5" fmla="*/ 941614 h 1496786"/>
                    <a:gd name="connsiteX6" fmla="*/ 1295400 w 3165021"/>
                    <a:gd name="connsiteY6" fmla="*/ 1039585 h 1496786"/>
                    <a:gd name="connsiteX7" fmla="*/ 1605643 w 3165021"/>
                    <a:gd name="connsiteY7" fmla="*/ 1121228 h 1496786"/>
                    <a:gd name="connsiteX8" fmla="*/ 1719943 w 3165021"/>
                    <a:gd name="connsiteY8" fmla="*/ 1072243 h 1496786"/>
                    <a:gd name="connsiteX9" fmla="*/ 2095500 w 3165021"/>
                    <a:gd name="connsiteY9" fmla="*/ 1202871 h 1496786"/>
                    <a:gd name="connsiteX10" fmla="*/ 2160815 w 3165021"/>
                    <a:gd name="connsiteY10" fmla="*/ 1317171 h 1496786"/>
                    <a:gd name="connsiteX11" fmla="*/ 2454729 w 3165021"/>
                    <a:gd name="connsiteY11" fmla="*/ 1300843 h 1496786"/>
                    <a:gd name="connsiteX12" fmla="*/ 2618015 w 3165021"/>
                    <a:gd name="connsiteY12" fmla="*/ 1251857 h 1496786"/>
                    <a:gd name="connsiteX13" fmla="*/ 2797629 w 3165021"/>
                    <a:gd name="connsiteY13" fmla="*/ 1382485 h 1496786"/>
                    <a:gd name="connsiteX14" fmla="*/ 2797629 w 3165021"/>
                    <a:gd name="connsiteY14" fmla="*/ 1447800 h 1496786"/>
                    <a:gd name="connsiteX15" fmla="*/ 2993572 w 3165021"/>
                    <a:gd name="connsiteY15" fmla="*/ 1480457 h 1496786"/>
                    <a:gd name="connsiteX16" fmla="*/ 3156857 w 3165021"/>
                    <a:gd name="connsiteY16" fmla="*/ 1480457 h 1496786"/>
                    <a:gd name="connsiteX17" fmla="*/ 3042557 w 3165021"/>
                    <a:gd name="connsiteY17" fmla="*/ 1382485 h 1496786"/>
                    <a:gd name="connsiteX18" fmla="*/ 3075215 w 3165021"/>
                    <a:gd name="connsiteY18" fmla="*/ 1104900 h 1496786"/>
                    <a:gd name="connsiteX19" fmla="*/ 2895600 w 3165021"/>
                    <a:gd name="connsiteY19" fmla="*/ 1055914 h 1496786"/>
                    <a:gd name="connsiteX20" fmla="*/ 2536372 w 3165021"/>
                    <a:gd name="connsiteY20" fmla="*/ 1055914 h 1496786"/>
                    <a:gd name="connsiteX21" fmla="*/ 2552700 w 3165021"/>
                    <a:gd name="connsiteY21" fmla="*/ 925285 h 1496786"/>
                    <a:gd name="connsiteX22" fmla="*/ 2618015 w 3165021"/>
                    <a:gd name="connsiteY22" fmla="*/ 696685 h 1496786"/>
                    <a:gd name="connsiteX23" fmla="*/ 2634343 w 3165021"/>
                    <a:gd name="connsiteY23" fmla="*/ 615043 h 1496786"/>
                    <a:gd name="connsiteX24" fmla="*/ 2683329 w 3165021"/>
                    <a:gd name="connsiteY24" fmla="*/ 517071 h 1496786"/>
                    <a:gd name="connsiteX25" fmla="*/ 2536372 w 3165021"/>
                    <a:gd name="connsiteY25" fmla="*/ 468085 h 1496786"/>
                    <a:gd name="connsiteX26" fmla="*/ 2275115 w 3165021"/>
                    <a:gd name="connsiteY26" fmla="*/ 631371 h 1496786"/>
                    <a:gd name="connsiteX27" fmla="*/ 2177143 w 3165021"/>
                    <a:gd name="connsiteY27" fmla="*/ 827314 h 1496786"/>
                    <a:gd name="connsiteX28" fmla="*/ 1932215 w 3165021"/>
                    <a:gd name="connsiteY28" fmla="*/ 827314 h 1496786"/>
                    <a:gd name="connsiteX29" fmla="*/ 1589315 w 3165021"/>
                    <a:gd name="connsiteY29" fmla="*/ 696685 h 1496786"/>
                    <a:gd name="connsiteX30" fmla="*/ 1393372 w 3165021"/>
                    <a:gd name="connsiteY30" fmla="*/ 321128 h 1496786"/>
                    <a:gd name="connsiteX31" fmla="*/ 1458686 w 3165021"/>
                    <a:gd name="connsiteY31" fmla="*/ 43543 h 1496786"/>
                    <a:gd name="connsiteX0" fmla="*/ 1257300 w 2963635"/>
                    <a:gd name="connsiteY0" fmla="*/ 43543 h 1496786"/>
                    <a:gd name="connsiteX1" fmla="*/ 0 w 2963635"/>
                    <a:gd name="connsiteY1" fmla="*/ 59871 h 1496786"/>
                    <a:gd name="connsiteX2" fmla="*/ 48986 w 2963635"/>
                    <a:gd name="connsiteY2" fmla="*/ 304800 h 1496786"/>
                    <a:gd name="connsiteX3" fmla="*/ 114300 w 2963635"/>
                    <a:gd name="connsiteY3" fmla="*/ 533400 h 1496786"/>
                    <a:gd name="connsiteX4" fmla="*/ 375557 w 2963635"/>
                    <a:gd name="connsiteY4" fmla="*/ 762000 h 1496786"/>
                    <a:gd name="connsiteX5" fmla="*/ 751114 w 2963635"/>
                    <a:gd name="connsiteY5" fmla="*/ 941614 h 1496786"/>
                    <a:gd name="connsiteX6" fmla="*/ 1094014 w 2963635"/>
                    <a:gd name="connsiteY6" fmla="*/ 1039585 h 1496786"/>
                    <a:gd name="connsiteX7" fmla="*/ 1404257 w 2963635"/>
                    <a:gd name="connsiteY7" fmla="*/ 1121228 h 1496786"/>
                    <a:gd name="connsiteX8" fmla="*/ 1518557 w 2963635"/>
                    <a:gd name="connsiteY8" fmla="*/ 1072243 h 1496786"/>
                    <a:gd name="connsiteX9" fmla="*/ 1894114 w 2963635"/>
                    <a:gd name="connsiteY9" fmla="*/ 1202871 h 1496786"/>
                    <a:gd name="connsiteX10" fmla="*/ 1959429 w 2963635"/>
                    <a:gd name="connsiteY10" fmla="*/ 1317171 h 1496786"/>
                    <a:gd name="connsiteX11" fmla="*/ 2253343 w 2963635"/>
                    <a:gd name="connsiteY11" fmla="*/ 1300843 h 1496786"/>
                    <a:gd name="connsiteX12" fmla="*/ 2416629 w 2963635"/>
                    <a:gd name="connsiteY12" fmla="*/ 1251857 h 1496786"/>
                    <a:gd name="connsiteX13" fmla="*/ 2596243 w 2963635"/>
                    <a:gd name="connsiteY13" fmla="*/ 1382485 h 1496786"/>
                    <a:gd name="connsiteX14" fmla="*/ 2596243 w 2963635"/>
                    <a:gd name="connsiteY14" fmla="*/ 1447800 h 1496786"/>
                    <a:gd name="connsiteX15" fmla="*/ 2792186 w 2963635"/>
                    <a:gd name="connsiteY15" fmla="*/ 1480457 h 1496786"/>
                    <a:gd name="connsiteX16" fmla="*/ 2955471 w 2963635"/>
                    <a:gd name="connsiteY16" fmla="*/ 1480457 h 1496786"/>
                    <a:gd name="connsiteX17" fmla="*/ 2841171 w 2963635"/>
                    <a:gd name="connsiteY17" fmla="*/ 1382485 h 1496786"/>
                    <a:gd name="connsiteX18" fmla="*/ 2873829 w 2963635"/>
                    <a:gd name="connsiteY18" fmla="*/ 1104900 h 1496786"/>
                    <a:gd name="connsiteX19" fmla="*/ 2694214 w 2963635"/>
                    <a:gd name="connsiteY19" fmla="*/ 1055914 h 1496786"/>
                    <a:gd name="connsiteX20" fmla="*/ 2334986 w 2963635"/>
                    <a:gd name="connsiteY20" fmla="*/ 1055914 h 1496786"/>
                    <a:gd name="connsiteX21" fmla="*/ 2351314 w 2963635"/>
                    <a:gd name="connsiteY21" fmla="*/ 925285 h 1496786"/>
                    <a:gd name="connsiteX22" fmla="*/ 2416629 w 2963635"/>
                    <a:gd name="connsiteY22" fmla="*/ 696685 h 1496786"/>
                    <a:gd name="connsiteX23" fmla="*/ 2432957 w 2963635"/>
                    <a:gd name="connsiteY23" fmla="*/ 615043 h 1496786"/>
                    <a:gd name="connsiteX24" fmla="*/ 2481943 w 2963635"/>
                    <a:gd name="connsiteY24" fmla="*/ 517071 h 1496786"/>
                    <a:gd name="connsiteX25" fmla="*/ 2334986 w 2963635"/>
                    <a:gd name="connsiteY25" fmla="*/ 468085 h 1496786"/>
                    <a:gd name="connsiteX26" fmla="*/ 2073729 w 2963635"/>
                    <a:gd name="connsiteY26" fmla="*/ 631371 h 1496786"/>
                    <a:gd name="connsiteX27" fmla="*/ 1975757 w 2963635"/>
                    <a:gd name="connsiteY27" fmla="*/ 827314 h 1496786"/>
                    <a:gd name="connsiteX28" fmla="*/ 1730829 w 2963635"/>
                    <a:gd name="connsiteY28" fmla="*/ 827314 h 1496786"/>
                    <a:gd name="connsiteX29" fmla="*/ 1387929 w 2963635"/>
                    <a:gd name="connsiteY29" fmla="*/ 696685 h 1496786"/>
                    <a:gd name="connsiteX30" fmla="*/ 1191986 w 2963635"/>
                    <a:gd name="connsiteY30" fmla="*/ 321128 h 1496786"/>
                    <a:gd name="connsiteX31" fmla="*/ 1257300 w 2963635"/>
                    <a:gd name="connsiteY31" fmla="*/ 43543 h 149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3635" h="1496786">
                      <a:moveTo>
                        <a:pt x="1257300" y="43543"/>
                      </a:moveTo>
                      <a:cubicBezTo>
                        <a:pt x="1058636" y="0"/>
                        <a:pt x="201386" y="16328"/>
                        <a:pt x="0" y="59871"/>
                      </a:cubicBezTo>
                      <a:cubicBezTo>
                        <a:pt x="68778" y="259278"/>
                        <a:pt x="29936" y="225879"/>
                        <a:pt x="48986" y="304800"/>
                      </a:cubicBezTo>
                      <a:cubicBezTo>
                        <a:pt x="68036" y="383721"/>
                        <a:pt x="59872" y="457200"/>
                        <a:pt x="114300" y="533400"/>
                      </a:cubicBezTo>
                      <a:cubicBezTo>
                        <a:pt x="168729" y="609600"/>
                        <a:pt x="269421" y="693964"/>
                        <a:pt x="375557" y="762000"/>
                      </a:cubicBezTo>
                      <a:cubicBezTo>
                        <a:pt x="481693" y="830036"/>
                        <a:pt x="631371" y="895350"/>
                        <a:pt x="751114" y="941614"/>
                      </a:cubicBezTo>
                      <a:cubicBezTo>
                        <a:pt x="870857" y="987878"/>
                        <a:pt x="985157" y="1009649"/>
                        <a:pt x="1094014" y="1039585"/>
                      </a:cubicBezTo>
                      <a:cubicBezTo>
                        <a:pt x="1202871" y="1069521"/>
                        <a:pt x="1333500" y="1115785"/>
                        <a:pt x="1404257" y="1121228"/>
                      </a:cubicBezTo>
                      <a:cubicBezTo>
                        <a:pt x="1475014" y="1126671"/>
                        <a:pt x="1436914" y="1058636"/>
                        <a:pt x="1518557" y="1072243"/>
                      </a:cubicBezTo>
                      <a:cubicBezTo>
                        <a:pt x="1600200" y="1085850"/>
                        <a:pt x="1820635" y="1162050"/>
                        <a:pt x="1894114" y="1202871"/>
                      </a:cubicBezTo>
                      <a:cubicBezTo>
                        <a:pt x="1967593" y="1243692"/>
                        <a:pt x="1899558" y="1300842"/>
                        <a:pt x="1959429" y="1317171"/>
                      </a:cubicBezTo>
                      <a:cubicBezTo>
                        <a:pt x="2019301" y="1333500"/>
                        <a:pt x="2177143" y="1311729"/>
                        <a:pt x="2253343" y="1300843"/>
                      </a:cubicBezTo>
                      <a:cubicBezTo>
                        <a:pt x="2329543" y="1289957"/>
                        <a:pt x="2359479" y="1238250"/>
                        <a:pt x="2416629" y="1251857"/>
                      </a:cubicBezTo>
                      <a:cubicBezTo>
                        <a:pt x="2473779" y="1265464"/>
                        <a:pt x="2566307" y="1349828"/>
                        <a:pt x="2596243" y="1382485"/>
                      </a:cubicBezTo>
                      <a:cubicBezTo>
                        <a:pt x="2626179" y="1415142"/>
                        <a:pt x="2563586" y="1431471"/>
                        <a:pt x="2596243" y="1447800"/>
                      </a:cubicBezTo>
                      <a:cubicBezTo>
                        <a:pt x="2628900" y="1464129"/>
                        <a:pt x="2732315" y="1475014"/>
                        <a:pt x="2792186" y="1480457"/>
                      </a:cubicBezTo>
                      <a:cubicBezTo>
                        <a:pt x="2852057" y="1485900"/>
                        <a:pt x="2947307" y="1496786"/>
                        <a:pt x="2955471" y="1480457"/>
                      </a:cubicBezTo>
                      <a:cubicBezTo>
                        <a:pt x="2963635" y="1464128"/>
                        <a:pt x="2854778" y="1445078"/>
                        <a:pt x="2841171" y="1382485"/>
                      </a:cubicBezTo>
                      <a:cubicBezTo>
                        <a:pt x="2827564" y="1319892"/>
                        <a:pt x="2898322" y="1159328"/>
                        <a:pt x="2873829" y="1104900"/>
                      </a:cubicBezTo>
                      <a:cubicBezTo>
                        <a:pt x="2849336" y="1050472"/>
                        <a:pt x="2784021" y="1064078"/>
                        <a:pt x="2694214" y="1055914"/>
                      </a:cubicBezTo>
                      <a:cubicBezTo>
                        <a:pt x="2604407" y="1047750"/>
                        <a:pt x="2392136" y="1077685"/>
                        <a:pt x="2334986" y="1055914"/>
                      </a:cubicBezTo>
                      <a:cubicBezTo>
                        <a:pt x="2277836" y="1034143"/>
                        <a:pt x="2337707" y="985156"/>
                        <a:pt x="2351314" y="925285"/>
                      </a:cubicBezTo>
                      <a:cubicBezTo>
                        <a:pt x="2364921" y="865414"/>
                        <a:pt x="2403022" y="748392"/>
                        <a:pt x="2416629" y="696685"/>
                      </a:cubicBezTo>
                      <a:cubicBezTo>
                        <a:pt x="2430236" y="644978"/>
                        <a:pt x="2422071" y="644979"/>
                        <a:pt x="2432957" y="615043"/>
                      </a:cubicBezTo>
                      <a:cubicBezTo>
                        <a:pt x="2443843" y="585107"/>
                        <a:pt x="2498271" y="541564"/>
                        <a:pt x="2481943" y="517071"/>
                      </a:cubicBezTo>
                      <a:cubicBezTo>
                        <a:pt x="2465615" y="492578"/>
                        <a:pt x="2403022" y="449035"/>
                        <a:pt x="2334986" y="468085"/>
                      </a:cubicBezTo>
                      <a:cubicBezTo>
                        <a:pt x="2266950" y="487135"/>
                        <a:pt x="2133600" y="571500"/>
                        <a:pt x="2073729" y="631371"/>
                      </a:cubicBezTo>
                      <a:cubicBezTo>
                        <a:pt x="2013858" y="691242"/>
                        <a:pt x="2032907" y="794657"/>
                        <a:pt x="1975757" y="827314"/>
                      </a:cubicBezTo>
                      <a:cubicBezTo>
                        <a:pt x="1918607" y="859971"/>
                        <a:pt x="1828800" y="849086"/>
                        <a:pt x="1730829" y="827314"/>
                      </a:cubicBezTo>
                      <a:cubicBezTo>
                        <a:pt x="1632858" y="805543"/>
                        <a:pt x="1477736" y="781049"/>
                        <a:pt x="1387929" y="696685"/>
                      </a:cubicBezTo>
                      <a:cubicBezTo>
                        <a:pt x="1298122" y="612321"/>
                        <a:pt x="1213757" y="429985"/>
                        <a:pt x="1191986" y="321128"/>
                      </a:cubicBezTo>
                      <a:cubicBezTo>
                        <a:pt x="1170215" y="212271"/>
                        <a:pt x="1455964" y="87086"/>
                        <a:pt x="1257300" y="43543"/>
                      </a:cubicBezTo>
                      <a:close/>
                    </a:path>
                  </a:pathLst>
                </a:custGeom>
                <a:solidFill>
                  <a:srgbClr val="6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1352550" y="5636079"/>
                  <a:ext cx="1360715" cy="919842"/>
                </a:xfrm>
                <a:custGeom>
                  <a:avLst/>
                  <a:gdLst>
                    <a:gd name="connsiteX0" fmla="*/ 231321 w 1360715"/>
                    <a:gd name="connsiteY0" fmla="*/ 78921 h 919842"/>
                    <a:gd name="connsiteX1" fmla="*/ 459921 w 1360715"/>
                    <a:gd name="connsiteY1" fmla="*/ 323850 h 919842"/>
                    <a:gd name="connsiteX2" fmla="*/ 721179 w 1360715"/>
                    <a:gd name="connsiteY2" fmla="*/ 536121 h 919842"/>
                    <a:gd name="connsiteX3" fmla="*/ 1015093 w 1360715"/>
                    <a:gd name="connsiteY3" fmla="*/ 666750 h 919842"/>
                    <a:gd name="connsiteX4" fmla="*/ 1325336 w 1360715"/>
                    <a:gd name="connsiteY4" fmla="*/ 748392 h 919842"/>
                    <a:gd name="connsiteX5" fmla="*/ 802821 w 1360715"/>
                    <a:gd name="connsiteY5" fmla="*/ 813707 h 919842"/>
                    <a:gd name="connsiteX6" fmla="*/ 100693 w 1360715"/>
                    <a:gd name="connsiteY6" fmla="*/ 797378 h 919842"/>
                    <a:gd name="connsiteX7" fmla="*/ 231321 w 1360715"/>
                    <a:gd name="connsiteY7" fmla="*/ 78921 h 9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15" h="919842">
                      <a:moveTo>
                        <a:pt x="231321" y="78921"/>
                      </a:moveTo>
                      <a:cubicBezTo>
                        <a:pt x="291192" y="0"/>
                        <a:pt x="378278" y="247650"/>
                        <a:pt x="459921" y="323850"/>
                      </a:cubicBezTo>
                      <a:cubicBezTo>
                        <a:pt x="541564" y="400050"/>
                        <a:pt x="628650" y="478971"/>
                        <a:pt x="721179" y="536121"/>
                      </a:cubicBezTo>
                      <a:cubicBezTo>
                        <a:pt x="813708" y="593271"/>
                        <a:pt x="914400" y="631372"/>
                        <a:pt x="1015093" y="666750"/>
                      </a:cubicBezTo>
                      <a:cubicBezTo>
                        <a:pt x="1115786" y="702128"/>
                        <a:pt x="1360715" y="723899"/>
                        <a:pt x="1325336" y="748392"/>
                      </a:cubicBezTo>
                      <a:cubicBezTo>
                        <a:pt x="1289957" y="772885"/>
                        <a:pt x="1006928" y="805543"/>
                        <a:pt x="802821" y="813707"/>
                      </a:cubicBezTo>
                      <a:cubicBezTo>
                        <a:pt x="598714" y="821871"/>
                        <a:pt x="201386" y="919842"/>
                        <a:pt x="100693" y="797378"/>
                      </a:cubicBezTo>
                      <a:cubicBezTo>
                        <a:pt x="0" y="674914"/>
                        <a:pt x="171450" y="157842"/>
                        <a:pt x="231321" y="78921"/>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784021" y="5325836"/>
                  <a:ext cx="487136" cy="775607"/>
                </a:xfrm>
                <a:custGeom>
                  <a:avLst/>
                  <a:gdLst>
                    <a:gd name="connsiteX0" fmla="*/ 204108 w 487136"/>
                    <a:gd name="connsiteY0" fmla="*/ 13607 h 775607"/>
                    <a:gd name="connsiteX1" fmla="*/ 204108 w 487136"/>
                    <a:gd name="connsiteY1" fmla="*/ 78921 h 775607"/>
                    <a:gd name="connsiteX2" fmla="*/ 24493 w 487136"/>
                    <a:gd name="connsiteY2" fmla="*/ 225878 h 775607"/>
                    <a:gd name="connsiteX3" fmla="*/ 57150 w 487136"/>
                    <a:gd name="connsiteY3" fmla="*/ 421821 h 775607"/>
                    <a:gd name="connsiteX4" fmla="*/ 122465 w 487136"/>
                    <a:gd name="connsiteY4" fmla="*/ 552450 h 775607"/>
                    <a:gd name="connsiteX5" fmla="*/ 269422 w 487136"/>
                    <a:gd name="connsiteY5" fmla="*/ 699407 h 775607"/>
                    <a:gd name="connsiteX6" fmla="*/ 383722 w 487136"/>
                    <a:gd name="connsiteY6" fmla="*/ 732064 h 775607"/>
                    <a:gd name="connsiteX7" fmla="*/ 449036 w 487136"/>
                    <a:gd name="connsiteY7" fmla="*/ 438150 h 775607"/>
                    <a:gd name="connsiteX8" fmla="*/ 449036 w 487136"/>
                    <a:gd name="connsiteY8" fmla="*/ 160564 h 775607"/>
                    <a:gd name="connsiteX9" fmla="*/ 204108 w 487136"/>
                    <a:gd name="connsiteY9" fmla="*/ 13607 h 7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36" h="775607">
                      <a:moveTo>
                        <a:pt x="204108" y="13607"/>
                      </a:moveTo>
                      <a:cubicBezTo>
                        <a:pt x="163287" y="0"/>
                        <a:pt x="234044" y="43543"/>
                        <a:pt x="204108" y="78921"/>
                      </a:cubicBezTo>
                      <a:cubicBezTo>
                        <a:pt x="174172" y="114299"/>
                        <a:pt x="48986" y="168728"/>
                        <a:pt x="24493" y="225878"/>
                      </a:cubicBezTo>
                      <a:cubicBezTo>
                        <a:pt x="0" y="283028"/>
                        <a:pt x="40821" y="367392"/>
                        <a:pt x="57150" y="421821"/>
                      </a:cubicBezTo>
                      <a:cubicBezTo>
                        <a:pt x="73479" y="476250"/>
                        <a:pt x="87086" y="506186"/>
                        <a:pt x="122465" y="552450"/>
                      </a:cubicBezTo>
                      <a:cubicBezTo>
                        <a:pt x="157844" y="598714"/>
                        <a:pt x="225879" y="669471"/>
                        <a:pt x="269422" y="699407"/>
                      </a:cubicBezTo>
                      <a:cubicBezTo>
                        <a:pt x="312965" y="729343"/>
                        <a:pt x="353786" y="775607"/>
                        <a:pt x="383722" y="732064"/>
                      </a:cubicBezTo>
                      <a:cubicBezTo>
                        <a:pt x="413658" y="688521"/>
                        <a:pt x="438150" y="533400"/>
                        <a:pt x="449036" y="438150"/>
                      </a:cubicBezTo>
                      <a:cubicBezTo>
                        <a:pt x="459922" y="342900"/>
                        <a:pt x="487136" y="236764"/>
                        <a:pt x="449036" y="160564"/>
                      </a:cubicBezTo>
                      <a:cubicBezTo>
                        <a:pt x="410936" y="84364"/>
                        <a:pt x="244929" y="27214"/>
                        <a:pt x="204108" y="13607"/>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2"/>
              <p:cNvPicPr>
                <a:picLocks noChangeAspect="1" noChangeArrowheads="1"/>
              </p:cNvPicPr>
              <p:nvPr/>
            </p:nvPicPr>
            <p:blipFill>
              <a:blip r:embed="rId5" cstate="print">
                <a:lum contrast="20000"/>
              </a:blip>
              <a:srcRect l="78733" t="11338" r="6255" b="65052"/>
              <a:stretch>
                <a:fillRect/>
              </a:stretch>
            </p:blipFill>
            <p:spPr bwMode="auto">
              <a:xfrm>
                <a:off x="6436644" y="1981200"/>
                <a:ext cx="2707356" cy="4876800"/>
              </a:xfrm>
              <a:prstGeom prst="rect">
                <a:avLst/>
              </a:prstGeom>
              <a:noFill/>
              <a:ln w="38100">
                <a:solidFill>
                  <a:schemeClr val="tx1"/>
                </a:solidFill>
                <a:miter lim="800000"/>
                <a:headEnd/>
                <a:tailEnd/>
              </a:ln>
              <a:effectLst/>
            </p:spPr>
          </p:pic>
          <p:sp useBgFill="1">
            <p:nvSpPr>
              <p:cNvPr id="60" name="TextBox 59"/>
              <p:cNvSpPr txBox="1"/>
              <p:nvPr/>
            </p:nvSpPr>
            <p:spPr>
              <a:xfrm rot="20571287">
                <a:off x="482663" y="3011418"/>
                <a:ext cx="5591595" cy="1015663"/>
              </a:xfrm>
              <a:prstGeom prst="rect">
                <a:avLst/>
              </a:prstGeom>
            </p:spPr>
            <p:txBody>
              <a:bodyPr wrap="none" rtlCol="0">
                <a:spAutoFit/>
              </a:bodyPr>
              <a:lstStyle/>
              <a:p>
                <a:r>
                  <a:rPr lang="en-US" sz="6000" b="1" dirty="0" smtClean="0">
                    <a:effectLst>
                      <a:outerShdw dist="50800" dir="5400000" algn="ctr" rotWithShape="0">
                        <a:schemeClr val="bg1"/>
                      </a:outerShdw>
                    </a:effectLst>
                    <a:latin typeface="Tempus Sans ITC" pitchFamily="82" charset="0"/>
                  </a:rPr>
                  <a:t>Let’s summarize!</a:t>
                </a:r>
                <a:endParaRPr lang="en-US" sz="6000" b="1" dirty="0">
                  <a:effectLst>
                    <a:outerShdw dist="50800" dir="5400000" algn="ctr" rotWithShape="0">
                      <a:schemeClr val="bg1"/>
                    </a:outerShdw>
                  </a:effectLst>
                  <a:latin typeface="Tempus Sans ITC" pitchFamily="82" charset="0"/>
                </a:endParaRPr>
              </a:p>
            </p:txBody>
          </p:sp>
        </p:grpSp>
      </p:grpSp>
      <p:sp useBgFill="1">
        <p:nvSpPr>
          <p:cNvPr id="64" name="Rectangle 63"/>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64"/>
          <p:cNvGrpSpPr/>
          <p:nvPr/>
        </p:nvGrpSpPr>
        <p:grpSpPr>
          <a:xfrm>
            <a:off x="8571732" y="3200400"/>
            <a:ext cx="651140" cy="2512107"/>
            <a:chOff x="4957737" y="2337130"/>
            <a:chExt cx="651140" cy="2512107"/>
          </a:xfrm>
        </p:grpSpPr>
        <p:cxnSp>
          <p:nvCxnSpPr>
            <p:cNvPr id="76" name="Straight Arrow Connector 75"/>
            <p:cNvCxnSpPr/>
            <p:nvPr/>
          </p:nvCxnSpPr>
          <p:spPr>
            <a:xfrm rot="5400000">
              <a:off x="4481371" y="3284936"/>
              <a:ext cx="192024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77" name="TextBox 76"/>
            <p:cNvSpPr txBox="1"/>
            <p:nvPr/>
          </p:nvSpPr>
          <p:spPr>
            <a:xfrm rot="19488477">
              <a:off x="4957737" y="438757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grpSp>
      <p:sp>
        <p:nvSpPr>
          <p:cNvPr id="70" name="Rectangle 69"/>
          <p:cNvSpPr/>
          <p:nvPr/>
        </p:nvSpPr>
        <p:spPr>
          <a:xfrm>
            <a:off x="3581400" y="3733800"/>
            <a:ext cx="3581400"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624854" y="5562600"/>
            <a:ext cx="1508746" cy="1200329"/>
          </a:xfrm>
          <a:prstGeom prst="rect">
            <a:avLst/>
          </a:prstGeom>
          <a:solidFill>
            <a:schemeClr val="bg1"/>
          </a:solidFill>
          <a:ln w="50800">
            <a:solidFill>
              <a:srgbClr val="FF0000"/>
            </a:solidFill>
          </a:ln>
        </p:spPr>
        <p:txBody>
          <a:bodyPr wrap="none" rtlCol="0">
            <a:spAutoFit/>
          </a:bodyPr>
          <a:lstStyle/>
          <a:p>
            <a:pPr algn="ctr"/>
            <a:r>
              <a:rPr lang="en-US" sz="2400" b="1" dirty="0" smtClean="0"/>
              <a:t>Migration </a:t>
            </a:r>
          </a:p>
          <a:p>
            <a:pPr algn="ctr"/>
            <a:r>
              <a:rPr lang="en-US" sz="2400" b="1" dirty="0" smtClean="0"/>
              <a:t>into </a:t>
            </a:r>
          </a:p>
          <a:p>
            <a:pPr algn="ctr"/>
            <a:r>
              <a:rPr lang="en-US" sz="2400" b="1" dirty="0" smtClean="0"/>
              <a:t>Americas</a:t>
            </a:r>
            <a:endParaRPr lang="en-US" sz="2400" b="1" dirty="0"/>
          </a:p>
        </p:txBody>
      </p:sp>
      <p:sp>
        <p:nvSpPr>
          <p:cNvPr id="96" name="Rectangle 95"/>
          <p:cNvSpPr/>
          <p:nvPr/>
        </p:nvSpPr>
        <p:spPr>
          <a:xfrm flipV="1">
            <a:off x="152400" y="4267200"/>
            <a:ext cx="89154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7"/>
          <p:cNvGrpSpPr/>
          <p:nvPr/>
        </p:nvGrpSpPr>
        <p:grpSpPr>
          <a:xfrm>
            <a:off x="3633226" y="4038600"/>
            <a:ext cx="886781" cy="1741809"/>
            <a:chOff x="4762876" y="2281468"/>
            <a:chExt cx="886781" cy="1741809"/>
          </a:xfrm>
        </p:grpSpPr>
        <p:cxnSp>
          <p:nvCxnSpPr>
            <p:cNvPr id="113" name="Straight Arrow Connector 112"/>
            <p:cNvCxnSpPr/>
            <p:nvPr/>
          </p:nvCxnSpPr>
          <p:spPr>
            <a:xfrm rot="5400000">
              <a:off x="4854885" y="2823433"/>
              <a:ext cx="1097280" cy="1335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2" name="TextBox 111"/>
            <p:cNvSpPr txBox="1"/>
            <p:nvPr/>
          </p:nvSpPr>
          <p:spPr>
            <a:xfrm rot="19488477">
              <a:off x="4762876" y="3561612"/>
              <a:ext cx="886781" cy="461665"/>
            </a:xfrm>
            <a:prstGeom prst="rect">
              <a:avLst/>
            </a:prstGeom>
            <a:ln w="50800">
              <a:solidFill>
                <a:schemeClr val="tx1"/>
              </a:solidFill>
            </a:ln>
          </p:spPr>
          <p:txBody>
            <a:bodyPr wrap="none" rtlCol="0">
              <a:spAutoFit/>
            </a:bodyPr>
            <a:lstStyle/>
            <a:p>
              <a:r>
                <a:rPr lang="en-US" sz="2400" b="1" dirty="0" smtClean="0"/>
                <a:t>8,000</a:t>
              </a:r>
              <a:endParaRPr lang="en-US" sz="2400" b="1" dirty="0"/>
            </a:p>
          </p:txBody>
        </p:sp>
      </p:grpSp>
      <p:sp>
        <p:nvSpPr>
          <p:cNvPr id="66" name="Rectangle 65"/>
          <p:cNvSpPr/>
          <p:nvPr/>
        </p:nvSpPr>
        <p:spPr>
          <a:xfrm>
            <a:off x="152400" y="4038600"/>
            <a:ext cx="4114800" cy="228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3"/>
          <p:cNvGrpSpPr/>
          <p:nvPr/>
        </p:nvGrpSpPr>
        <p:grpSpPr>
          <a:xfrm>
            <a:off x="2871393" y="4344194"/>
            <a:ext cx="886781" cy="1360015"/>
            <a:chOff x="4690207" y="2130490"/>
            <a:chExt cx="886781" cy="1360015"/>
          </a:xfrm>
        </p:grpSpPr>
        <p:sp useBgFill="1">
          <p:nvSpPr>
            <p:cNvPr id="116" name="TextBox 115"/>
            <p:cNvSpPr txBox="1"/>
            <p:nvPr/>
          </p:nvSpPr>
          <p:spPr>
            <a:xfrm rot="19488477">
              <a:off x="4690207" y="3028840"/>
              <a:ext cx="886781" cy="461665"/>
            </a:xfrm>
            <a:prstGeom prst="rect">
              <a:avLst/>
            </a:prstGeom>
            <a:ln w="50800">
              <a:solidFill>
                <a:schemeClr val="tx1"/>
              </a:solidFill>
            </a:ln>
          </p:spPr>
          <p:txBody>
            <a:bodyPr wrap="none" rtlCol="0">
              <a:spAutoFit/>
            </a:bodyPr>
            <a:lstStyle/>
            <a:p>
              <a:r>
                <a:rPr lang="en-US" sz="2400" b="1" dirty="0" smtClean="0"/>
                <a:t>9,000</a:t>
              </a:r>
              <a:endParaRPr lang="en-US" sz="2400" b="1" dirty="0"/>
            </a:p>
          </p:txBody>
        </p:sp>
        <p:cxnSp>
          <p:nvCxnSpPr>
            <p:cNvPr id="117" name="Straight Arrow Connector 116"/>
            <p:cNvCxnSpPr/>
            <p:nvPr/>
          </p:nvCxnSpPr>
          <p:spPr>
            <a:xfrm rot="5400000">
              <a:off x="5034454" y="2495456"/>
              <a:ext cx="731520" cy="158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7162800" y="3505200"/>
            <a:ext cx="1981200" cy="304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0"/>
          <p:cNvGrpSpPr/>
          <p:nvPr/>
        </p:nvGrpSpPr>
        <p:grpSpPr>
          <a:xfrm>
            <a:off x="67811" y="4294632"/>
            <a:ext cx="1184940" cy="1390817"/>
            <a:chOff x="5120864" y="1192031"/>
            <a:chExt cx="1184940" cy="1390817"/>
          </a:xfrm>
        </p:grpSpPr>
        <p:cxnSp>
          <p:nvCxnSpPr>
            <p:cNvPr id="111" name="Straight Arrow Connector 110"/>
            <p:cNvCxnSpPr>
              <a:stCxn id="96" idx="1"/>
            </p:cNvCxnSpPr>
            <p:nvPr/>
          </p:nvCxnSpPr>
          <p:spPr>
            <a:xfrm rot="10800000" flipV="1">
              <a:off x="5205453" y="1192031"/>
              <a:ext cx="1588" cy="120700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0" name="TextBox 109"/>
            <p:cNvSpPr txBox="1"/>
            <p:nvPr/>
          </p:nvSpPr>
          <p:spPr>
            <a:xfrm rot="19488477">
              <a:off x="5120864" y="2121183"/>
              <a:ext cx="1184940" cy="461665"/>
            </a:xfrm>
            <a:prstGeom prst="rect">
              <a:avLst/>
            </a:prstGeom>
            <a:ln w="50800">
              <a:solidFill>
                <a:schemeClr val="tx1"/>
              </a:solidFill>
            </a:ln>
          </p:spPr>
          <p:txBody>
            <a:bodyPr wrap="none" rtlCol="0">
              <a:spAutoFit/>
            </a:bodyPr>
            <a:lstStyle/>
            <a:p>
              <a:r>
                <a:rPr lang="en-US" sz="2400" b="1" dirty="0" smtClean="0"/>
                <a:t>15,000?</a:t>
              </a:r>
              <a:endParaRPr lang="en-US" sz="2400" b="1" dirty="0"/>
            </a:p>
          </p:txBody>
        </p:sp>
      </p:grpSp>
      <p:grpSp>
        <p:nvGrpSpPr>
          <p:cNvPr id="10" name="Group 104"/>
          <p:cNvGrpSpPr/>
          <p:nvPr/>
        </p:nvGrpSpPr>
        <p:grpSpPr>
          <a:xfrm>
            <a:off x="6452626" y="3810000"/>
            <a:ext cx="886781" cy="1894209"/>
            <a:chOff x="5063732" y="2915681"/>
            <a:chExt cx="4007047" cy="8559270"/>
          </a:xfrm>
        </p:grpSpPr>
        <p:sp>
          <p:nvSpPr>
            <p:cNvPr id="108" name="TextBox 107"/>
            <p:cNvSpPr txBox="1"/>
            <p:nvPr/>
          </p:nvSpPr>
          <p:spPr>
            <a:xfrm rot="19488477">
              <a:off x="5063732" y="9388848"/>
              <a:ext cx="4007047" cy="2086103"/>
            </a:xfrm>
            <a:prstGeom prst="rect">
              <a:avLst/>
            </a:prstGeom>
            <a:noFill/>
            <a:ln w="50800">
              <a:solidFill>
                <a:schemeClr val="tx1"/>
              </a:solidFill>
            </a:ln>
          </p:spPr>
          <p:txBody>
            <a:bodyPr wrap="none" rtlCol="0">
              <a:spAutoFit/>
            </a:bodyPr>
            <a:lstStyle/>
            <a:p>
              <a:r>
                <a:rPr lang="en-US" sz="2400" b="1" dirty="0" smtClean="0"/>
                <a:t>3,000</a:t>
              </a:r>
              <a:endParaRPr lang="en-US" sz="2400" b="1" dirty="0"/>
            </a:p>
          </p:txBody>
        </p:sp>
        <p:cxnSp>
          <p:nvCxnSpPr>
            <p:cNvPr id="109" name="Straight Arrow Connector 108"/>
            <p:cNvCxnSpPr/>
            <p:nvPr/>
          </p:nvCxnSpPr>
          <p:spPr>
            <a:xfrm rot="5400000">
              <a:off x="5201351" y="5642764"/>
              <a:ext cx="5578004" cy="12383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8513064" y="3200400"/>
            <a:ext cx="630936" cy="304800"/>
          </a:xfrm>
          <a:prstGeom prst="rect">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51"/>
          <p:cNvGrpSpPr/>
          <p:nvPr/>
        </p:nvGrpSpPr>
        <p:grpSpPr>
          <a:xfrm>
            <a:off x="-134874" y="1391953"/>
            <a:ext cx="2080227" cy="2859532"/>
            <a:chOff x="2355995" y="1391953"/>
            <a:chExt cx="2080227" cy="2859532"/>
          </a:xfrm>
        </p:grpSpPr>
        <p:sp>
          <p:nvSpPr>
            <p:cNvPr id="59" name="TextBox 58"/>
            <p:cNvSpPr txBox="1"/>
            <p:nvPr/>
          </p:nvSpPr>
          <p:spPr>
            <a:xfrm rot="19475140">
              <a:off x="2355995" y="1391953"/>
              <a:ext cx="2080227" cy="461665"/>
            </a:xfrm>
            <a:prstGeom prst="rect">
              <a:avLst/>
            </a:prstGeom>
            <a:solidFill>
              <a:srgbClr val="0051A2"/>
            </a:solidFill>
            <a:ln w="50800">
              <a:solidFill>
                <a:schemeClr val="tx1"/>
              </a:solidFill>
            </a:ln>
          </p:spPr>
          <p:txBody>
            <a:bodyPr wrap="square" rtlCol="0">
              <a:spAutoFit/>
            </a:bodyPr>
            <a:lstStyle/>
            <a:p>
              <a:r>
                <a:rPr lang="en-US" sz="2400" b="1" dirty="0" smtClean="0">
                  <a:solidFill>
                    <a:schemeClr val="bg1"/>
                  </a:solidFill>
                </a:rPr>
                <a:t>PALEO PERIOD</a:t>
              </a:r>
              <a:endParaRPr lang="en-US" sz="2400" b="1" dirty="0">
                <a:solidFill>
                  <a:schemeClr val="bg1"/>
                </a:solidFill>
              </a:endParaRPr>
            </a:p>
          </p:txBody>
        </p:sp>
        <p:cxnSp>
          <p:nvCxnSpPr>
            <p:cNvPr id="57" name="Straight Arrow Connector 56"/>
            <p:cNvCxnSpPr/>
            <p:nvPr/>
          </p:nvCxnSpPr>
          <p:spPr>
            <a:xfrm rot="5400000" flipH="1" flipV="1">
              <a:off x="1752941" y="3343945"/>
              <a:ext cx="1813084" cy="1995"/>
            </a:xfrm>
            <a:prstGeom prst="straightConnector1">
              <a:avLst/>
            </a:prstGeom>
            <a:ln w="50800">
              <a:solidFill>
                <a:srgbClr val="0051A2"/>
              </a:solidFill>
              <a:headEnd type="arrow" w="lg" len="lg"/>
              <a:tailEnd type="none"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3" name="Group 79"/>
          <p:cNvGrpSpPr/>
          <p:nvPr/>
        </p:nvGrpSpPr>
        <p:grpSpPr>
          <a:xfrm>
            <a:off x="3229816" y="1455752"/>
            <a:ext cx="2370521" cy="2887648"/>
            <a:chOff x="4571979" y="2064495"/>
            <a:chExt cx="2370521" cy="2887648"/>
          </a:xfrm>
        </p:grpSpPr>
        <p:cxnSp>
          <p:nvCxnSpPr>
            <p:cNvPr id="47" name="Straight Arrow Connector 46"/>
            <p:cNvCxnSpPr/>
            <p:nvPr/>
          </p:nvCxnSpPr>
          <p:spPr>
            <a:xfrm rot="16200000" flipV="1">
              <a:off x="3999074" y="4027652"/>
              <a:ext cx="1828799" cy="20184"/>
            </a:xfrm>
            <a:prstGeom prst="straightConnector1">
              <a:avLst/>
            </a:prstGeom>
            <a:ln w="50800">
              <a:solidFill>
                <a:srgbClr val="FFC000"/>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9475140">
              <a:off x="4571979" y="2064495"/>
              <a:ext cx="2370521" cy="461665"/>
            </a:xfrm>
            <a:prstGeom prst="rect">
              <a:avLst/>
            </a:prstGeom>
            <a:solidFill>
              <a:srgbClr val="FFC000"/>
            </a:solidFill>
            <a:ln w="50800">
              <a:solidFill>
                <a:schemeClr val="tx1"/>
              </a:solidFill>
            </a:ln>
          </p:spPr>
          <p:txBody>
            <a:bodyPr wrap="none" rtlCol="0">
              <a:spAutoFit/>
            </a:bodyPr>
            <a:lstStyle/>
            <a:p>
              <a:r>
                <a:rPr lang="en-US" sz="2400" b="1" dirty="0" smtClean="0"/>
                <a:t>ARCHAIC PERIOD</a:t>
              </a:r>
              <a:endParaRPr lang="en-US" sz="2400" b="1" dirty="0"/>
            </a:p>
          </p:txBody>
        </p:sp>
      </p:grpSp>
      <p:sp useBgFill="1">
        <p:nvSpPr>
          <p:cNvPr id="119" name="TextBox 118"/>
          <p:cNvSpPr txBox="1"/>
          <p:nvPr/>
        </p:nvSpPr>
        <p:spPr>
          <a:xfrm>
            <a:off x="2438400" y="6172200"/>
            <a:ext cx="4343400" cy="523220"/>
          </a:xfrm>
          <a:prstGeom prst="rect">
            <a:avLst/>
          </a:prstGeom>
          <a:ln w="50800">
            <a:solidFill>
              <a:schemeClr val="tx1"/>
            </a:solidFill>
          </a:ln>
        </p:spPr>
        <p:txBody>
          <a:bodyPr wrap="square" rtlCol="0">
            <a:spAutoFit/>
          </a:bodyPr>
          <a:lstStyle/>
          <a:p>
            <a:pPr algn="ctr"/>
            <a:r>
              <a:rPr lang="en-US" sz="2800" b="1" dirty="0" smtClean="0"/>
              <a:t>TIME  </a:t>
            </a:r>
            <a:r>
              <a:rPr lang="en-US" sz="2400" b="1" dirty="0" smtClean="0"/>
              <a:t>(Years Before Present)</a:t>
            </a:r>
            <a:endParaRPr lang="en-US" sz="2400" b="1" dirty="0"/>
          </a:p>
        </p:txBody>
      </p:sp>
      <p:grpSp>
        <p:nvGrpSpPr>
          <p:cNvPr id="130" name="Group 129"/>
          <p:cNvGrpSpPr/>
          <p:nvPr/>
        </p:nvGrpSpPr>
        <p:grpSpPr>
          <a:xfrm>
            <a:off x="0" y="0"/>
            <a:ext cx="9144000" cy="707886"/>
            <a:chOff x="0" y="0"/>
            <a:chExt cx="9144000" cy="707886"/>
          </a:xfrm>
        </p:grpSpPr>
        <p:grpSp>
          <p:nvGrpSpPr>
            <p:cNvPr id="131" name="Group 130"/>
            <p:cNvGrpSpPr/>
            <p:nvPr/>
          </p:nvGrpSpPr>
          <p:grpSpPr>
            <a:xfrm>
              <a:off x="0" y="0"/>
              <a:ext cx="9144000" cy="707886"/>
              <a:chOff x="0" y="0"/>
              <a:chExt cx="9144000" cy="707886"/>
            </a:xfrm>
          </p:grpSpPr>
          <p:sp useBgFill="1">
            <p:nvSpPr>
              <p:cNvPr id="133" name="TextBox 13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34"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5" name="TextBox 134"/>
          <p:cNvSpPr txBox="1">
            <a:spLocks noChangeArrowheads="1"/>
          </p:cNvSpPr>
          <p:nvPr/>
        </p:nvSpPr>
        <p:spPr bwMode="auto">
          <a:xfrm>
            <a:off x="838200" y="0"/>
            <a:ext cx="5791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 Timeline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39" name="TextBox 138"/>
          <p:cNvSpPr txBox="1"/>
          <p:nvPr/>
        </p:nvSpPr>
        <p:spPr>
          <a:xfrm>
            <a:off x="7154586" y="5562600"/>
            <a:ext cx="1532214" cy="1200329"/>
          </a:xfrm>
          <a:prstGeom prst="rect">
            <a:avLst/>
          </a:prstGeom>
          <a:solidFill>
            <a:schemeClr val="bg1"/>
          </a:solidFill>
          <a:ln w="50800">
            <a:solidFill>
              <a:srgbClr val="FF0000"/>
            </a:solidFill>
          </a:ln>
        </p:spPr>
        <p:txBody>
          <a:bodyPr wrap="none" rtlCol="0">
            <a:spAutoFit/>
          </a:bodyPr>
          <a:lstStyle/>
          <a:p>
            <a:pPr algn="ctr"/>
            <a:r>
              <a:rPr lang="en-US" sz="2400" b="1" dirty="0" smtClean="0"/>
              <a:t>Arrival </a:t>
            </a:r>
          </a:p>
          <a:p>
            <a:pPr algn="ctr"/>
            <a:r>
              <a:rPr lang="en-US" sz="2400" b="1" dirty="0" smtClean="0"/>
              <a:t>of</a:t>
            </a:r>
          </a:p>
          <a:p>
            <a:pPr algn="ctr"/>
            <a:r>
              <a:rPr lang="en-US" sz="2400" b="1" dirty="0" smtClean="0"/>
              <a:t>Europeans</a:t>
            </a:r>
            <a:endParaRPr lang="en-US" sz="2400" b="1" dirty="0"/>
          </a:p>
        </p:txBody>
      </p:sp>
      <p:grpSp>
        <p:nvGrpSpPr>
          <p:cNvPr id="83" name="Group 104"/>
          <p:cNvGrpSpPr/>
          <p:nvPr/>
        </p:nvGrpSpPr>
        <p:grpSpPr>
          <a:xfrm>
            <a:off x="7998328" y="4267201"/>
            <a:ext cx="651140" cy="1064307"/>
            <a:chOff x="6069957" y="6748669"/>
            <a:chExt cx="2942270" cy="4809223"/>
          </a:xfrm>
        </p:grpSpPr>
        <p:sp>
          <p:nvSpPr>
            <p:cNvPr id="84" name="TextBox 83"/>
            <p:cNvSpPr txBox="1"/>
            <p:nvPr/>
          </p:nvSpPr>
          <p:spPr>
            <a:xfrm rot="19488477">
              <a:off x="6069957" y="9471790"/>
              <a:ext cx="2942270" cy="2086102"/>
            </a:xfrm>
            <a:prstGeom prst="rect">
              <a:avLst/>
            </a:prstGeom>
            <a:noFill/>
            <a:ln w="50800">
              <a:solidFill>
                <a:schemeClr val="tx1"/>
              </a:solidFill>
            </a:ln>
          </p:spPr>
          <p:txBody>
            <a:bodyPr wrap="none" rtlCol="0">
              <a:spAutoFit/>
            </a:bodyPr>
            <a:lstStyle/>
            <a:p>
              <a:r>
                <a:rPr lang="en-US" sz="2400" b="1" dirty="0" smtClean="0"/>
                <a:t>800</a:t>
              </a:r>
              <a:endParaRPr lang="en-US" sz="2400" b="1" dirty="0"/>
            </a:p>
          </p:txBody>
        </p:sp>
        <p:cxnSp>
          <p:nvCxnSpPr>
            <p:cNvPr id="85" name="Straight Arrow Connector 84"/>
            <p:cNvCxnSpPr/>
            <p:nvPr/>
          </p:nvCxnSpPr>
          <p:spPr>
            <a:xfrm rot="16200000" flipH="1">
              <a:off x="7114509" y="7781150"/>
              <a:ext cx="2065924" cy="962"/>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79" name="Group 79"/>
          <p:cNvGrpSpPr/>
          <p:nvPr/>
        </p:nvGrpSpPr>
        <p:grpSpPr>
          <a:xfrm>
            <a:off x="7127203" y="1445362"/>
            <a:ext cx="2242922" cy="2821840"/>
            <a:chOff x="3615609" y="2200603"/>
            <a:chExt cx="2242922" cy="2821840"/>
          </a:xfrm>
        </p:grpSpPr>
        <p:cxnSp>
          <p:nvCxnSpPr>
            <p:cNvPr id="81" name="Straight Arrow Connector 80"/>
            <p:cNvCxnSpPr/>
            <p:nvPr/>
          </p:nvCxnSpPr>
          <p:spPr>
            <a:xfrm rot="5400000" flipH="1" flipV="1">
              <a:off x="3727407" y="3727042"/>
              <a:ext cx="2514601" cy="76201"/>
            </a:xfrm>
            <a:prstGeom prst="straightConnector1">
              <a:avLst/>
            </a:prstGeom>
            <a:ln w="50800">
              <a:solidFill>
                <a:srgbClr val="007033"/>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9475140">
              <a:off x="3615609" y="2200603"/>
              <a:ext cx="2242922" cy="461665"/>
            </a:xfrm>
            <a:prstGeom prst="rect">
              <a:avLst/>
            </a:prstGeom>
            <a:solidFill>
              <a:srgbClr val="007033"/>
            </a:solidFill>
            <a:ln w="50800">
              <a:solidFill>
                <a:schemeClr val="tx1"/>
              </a:solidFill>
            </a:ln>
          </p:spPr>
          <p:txBody>
            <a:bodyPr wrap="none" rtlCol="0">
              <a:spAutoFit/>
            </a:bodyPr>
            <a:lstStyle/>
            <a:p>
              <a:r>
                <a:rPr lang="en-US" sz="2300" b="1" dirty="0" smtClean="0">
                  <a:solidFill>
                    <a:schemeClr val="bg1"/>
                  </a:solidFill>
                </a:rPr>
                <a:t>MISSISSIPPPIAN</a:t>
              </a:r>
              <a:endParaRPr lang="en-US" sz="2300" b="1" dirty="0">
                <a:solidFill>
                  <a:schemeClr val="bg1"/>
                </a:solidFill>
              </a:endParaRPr>
            </a:p>
          </p:txBody>
        </p:sp>
      </p:grpSp>
      <p:grpSp>
        <p:nvGrpSpPr>
          <p:cNvPr id="126" name="Group 125"/>
          <p:cNvGrpSpPr/>
          <p:nvPr/>
        </p:nvGrpSpPr>
        <p:grpSpPr>
          <a:xfrm>
            <a:off x="8569060" y="4191000"/>
            <a:ext cx="651140" cy="1521507"/>
            <a:chOff x="8569060" y="4191000"/>
            <a:chExt cx="651140" cy="1521507"/>
          </a:xfrm>
        </p:grpSpPr>
        <p:sp useBgFill="1">
          <p:nvSpPr>
            <p:cNvPr id="122" name="TextBox 121"/>
            <p:cNvSpPr txBox="1"/>
            <p:nvPr/>
          </p:nvSpPr>
          <p:spPr>
            <a:xfrm rot="19488477">
              <a:off x="8569060" y="525084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cxnSp>
          <p:nvCxnSpPr>
            <p:cNvPr id="125" name="Straight Arrow Connector 124"/>
            <p:cNvCxnSpPr/>
            <p:nvPr/>
          </p:nvCxnSpPr>
          <p:spPr>
            <a:xfrm rot="5400000">
              <a:off x="8598286" y="4635886"/>
              <a:ext cx="91440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4" name="Group 79"/>
          <p:cNvGrpSpPr/>
          <p:nvPr/>
        </p:nvGrpSpPr>
        <p:grpSpPr>
          <a:xfrm>
            <a:off x="5607688" y="1274439"/>
            <a:ext cx="1782283" cy="2992763"/>
            <a:chOff x="3525715" y="1593441"/>
            <a:chExt cx="1782283" cy="2992763"/>
          </a:xfrm>
        </p:grpSpPr>
        <p:cxnSp>
          <p:nvCxnSpPr>
            <p:cNvPr id="50" name="Straight Arrow Connector 49"/>
            <p:cNvCxnSpPr/>
            <p:nvPr/>
          </p:nvCxnSpPr>
          <p:spPr>
            <a:xfrm rot="5400000" flipH="1" flipV="1">
              <a:off x="3594927" y="3100304"/>
              <a:ext cx="2895602" cy="76198"/>
            </a:xfrm>
            <a:prstGeom prst="straightConnector1">
              <a:avLst/>
            </a:prstGeom>
            <a:ln w="50800">
              <a:solidFill>
                <a:schemeClr val="accent6">
                  <a:lumMod val="50000"/>
                </a:schemeClr>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9475140">
              <a:off x="3525715" y="1593441"/>
              <a:ext cx="1782283"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WOODLAND</a:t>
              </a:r>
              <a:endParaRPr lang="en-US"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3"/>
                                        </p:tgtEl>
                                      </p:cBhvr>
                                    </p:animEffect>
                                    <p:set>
                                      <p:cBhvr>
                                        <p:cTn id="7" dur="1" fill="hold">
                                          <p:stCondLst>
                                            <p:cond delay="999"/>
                                          </p:stCondLst>
                                        </p:cTn>
                                        <p:tgtEl>
                                          <p:spTgt spid="6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1000"/>
                                        <p:tgtEl>
                                          <p:spTgt spid="135"/>
                                        </p:tgtEl>
                                      </p:cBhvr>
                                    </p:animEffect>
                                  </p:childTnLst>
                                </p:cTn>
                              </p:par>
                              <p:par>
                                <p:cTn id="14" presetID="63" presetClass="path" presetSubtype="0" accel="50000" decel="50000" fill="hold" grpId="1" nodeType="withEffect">
                                  <p:stCondLst>
                                    <p:cond delay="0"/>
                                  </p:stCondLst>
                                  <p:childTnLst>
                                    <p:animMotion origin="layout" path="M 0 -3.7037E-7 L 0.07083 0.00394 " pathEditMode="relative" rAng="0" ptsTypes="AA">
                                      <p:cBhvr>
                                        <p:cTn id="15" dur="1000" fill="hold"/>
                                        <p:tgtEl>
                                          <p:spTgt spid="135"/>
                                        </p:tgtEl>
                                        <p:attrNameLst>
                                          <p:attrName>ppt_x</p:attrName>
                                          <p:attrName>ppt_y</p:attrName>
                                        </p:attrNameLst>
                                      </p:cBhvr>
                                      <p:rCtr x="35" y="2"/>
                                    </p:animMotion>
                                  </p:childTnLst>
                                </p:cTn>
                              </p:par>
                              <p:par>
                                <p:cTn id="16" presetID="50" presetClass="exit" presetSubtype="0" accel="100000" fill="hold" nodeType="withEffect">
                                  <p:stCondLst>
                                    <p:cond delay="0"/>
                                  </p:stCondLst>
                                  <p:childTnLst>
                                    <p:anim calcmode="lin" valueType="num">
                                      <p:cBhvr>
                                        <p:cTn id="17" dur="1000"/>
                                        <p:tgtEl>
                                          <p:spTgt spid="130"/>
                                        </p:tgtEl>
                                        <p:attrNameLst>
                                          <p:attrName>ppt_w</p:attrName>
                                        </p:attrNameLst>
                                      </p:cBhvr>
                                      <p:tavLst>
                                        <p:tav tm="0">
                                          <p:val>
                                            <p:strVal val="ppt_w"/>
                                          </p:val>
                                        </p:tav>
                                        <p:tav tm="100000">
                                          <p:val>
                                            <p:strVal val="ppt_w+.3"/>
                                          </p:val>
                                        </p:tav>
                                      </p:tavLst>
                                    </p:anim>
                                    <p:anim calcmode="lin" valueType="num">
                                      <p:cBhvr>
                                        <p:cTn id="18" dur="1000"/>
                                        <p:tgtEl>
                                          <p:spTgt spid="130"/>
                                        </p:tgtEl>
                                        <p:attrNameLst>
                                          <p:attrName>ppt_h</p:attrName>
                                        </p:attrNameLst>
                                      </p:cBhvr>
                                      <p:tavLst>
                                        <p:tav tm="0">
                                          <p:val>
                                            <p:strVal val="ppt_h"/>
                                          </p:val>
                                        </p:tav>
                                        <p:tav tm="100000">
                                          <p:val>
                                            <p:strVal val="ppt_h"/>
                                          </p:val>
                                        </p:tav>
                                      </p:tavLst>
                                    </p:anim>
                                    <p:animEffect transition="out" filter="fade">
                                      <p:cBhvr>
                                        <p:cTn id="19" dur="1000"/>
                                        <p:tgtEl>
                                          <p:spTgt spid="130"/>
                                        </p:tgtEl>
                                      </p:cBhvr>
                                    </p:animEffect>
                                    <p:set>
                                      <p:cBhvr>
                                        <p:cTn id="20" dur="1" fill="hold">
                                          <p:stCondLst>
                                            <p:cond delay="999"/>
                                          </p:stCondLst>
                                        </p:cTn>
                                        <p:tgtEl>
                                          <p:spTgt spid="13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1000"/>
                                        <p:tgtEl>
                                          <p:spTgt spid="7"/>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 calcmode="lin" valueType="num">
                                      <p:cBhvr>
                                        <p:cTn id="34" dur="1000" fill="hold"/>
                                        <p:tgtEl>
                                          <p:spTgt spid="101"/>
                                        </p:tgtEl>
                                        <p:attrNameLst>
                                          <p:attrName>ppt_w</p:attrName>
                                        </p:attrNameLst>
                                      </p:cBhvr>
                                      <p:tavLst>
                                        <p:tav tm="0">
                                          <p:val>
                                            <p:fltVal val="0"/>
                                          </p:val>
                                        </p:tav>
                                        <p:tav tm="100000">
                                          <p:val>
                                            <p:strVal val="#ppt_w"/>
                                          </p:val>
                                        </p:tav>
                                      </p:tavLst>
                                    </p:anim>
                                    <p:anim calcmode="lin" valueType="num">
                                      <p:cBhvr>
                                        <p:cTn id="35" dur="1000" fill="hold"/>
                                        <p:tgtEl>
                                          <p:spTgt spid="101"/>
                                        </p:tgtEl>
                                        <p:attrNameLst>
                                          <p:attrName>ppt_h</p:attrName>
                                        </p:attrNameLst>
                                      </p:cBhvr>
                                      <p:tavLst>
                                        <p:tav tm="0">
                                          <p:val>
                                            <p:fltVal val="0"/>
                                          </p:val>
                                        </p:tav>
                                        <p:tav tm="100000">
                                          <p:val>
                                            <p:strVal val="#ppt_h"/>
                                          </p:val>
                                        </p:tav>
                                      </p:tavLst>
                                    </p:anim>
                                    <p:animEffect transition="in" filter="fade">
                                      <p:cBhvr>
                                        <p:cTn id="36" dur="1000"/>
                                        <p:tgtEl>
                                          <p:spTgt spid="10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26"/>
                                        </p:tgtEl>
                                        <p:attrNameLst>
                                          <p:attrName>style.visibility</p:attrName>
                                        </p:attrNameLst>
                                      </p:cBhvr>
                                      <p:to>
                                        <p:strVal val="visible"/>
                                      </p:to>
                                    </p:set>
                                    <p:animEffect transition="in" filter="wipe(up)">
                                      <p:cBhvr>
                                        <p:cTn id="41" dur="1000"/>
                                        <p:tgtEl>
                                          <p:spTgt spid="126"/>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 calcmode="lin" valueType="num">
                                      <p:cBhvr>
                                        <p:cTn id="44" dur="1000" fill="hold"/>
                                        <p:tgtEl>
                                          <p:spTgt spid="139"/>
                                        </p:tgtEl>
                                        <p:attrNameLst>
                                          <p:attrName>ppt_w</p:attrName>
                                        </p:attrNameLst>
                                      </p:cBhvr>
                                      <p:tavLst>
                                        <p:tav tm="0">
                                          <p:val>
                                            <p:fltVal val="0"/>
                                          </p:val>
                                        </p:tav>
                                        <p:tav tm="100000">
                                          <p:val>
                                            <p:strVal val="#ppt_w"/>
                                          </p:val>
                                        </p:tav>
                                      </p:tavLst>
                                    </p:anim>
                                    <p:anim calcmode="lin" valueType="num">
                                      <p:cBhvr>
                                        <p:cTn id="45" dur="1000" fill="hold"/>
                                        <p:tgtEl>
                                          <p:spTgt spid="139"/>
                                        </p:tgtEl>
                                        <p:attrNameLst>
                                          <p:attrName>ppt_h</p:attrName>
                                        </p:attrNameLst>
                                      </p:cBhvr>
                                      <p:tavLst>
                                        <p:tav tm="0">
                                          <p:val>
                                            <p:fltVal val="0"/>
                                          </p:val>
                                        </p:tav>
                                        <p:tav tm="100000">
                                          <p:val>
                                            <p:strVal val="#ppt_h"/>
                                          </p:val>
                                        </p:tav>
                                      </p:tavLst>
                                    </p:anim>
                                    <p:animEffect transition="in" filter="fade">
                                      <p:cBhvr>
                                        <p:cTn id="46" dur="1000"/>
                                        <p:tgtEl>
                                          <p:spTgt spid="1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1000"/>
                                        <p:tgtEl>
                                          <p:spTgt spid="15"/>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wipe(left)">
                                      <p:cBhvr>
                                        <p:cTn id="59" dur="1000"/>
                                        <p:tgtEl>
                                          <p:spTgt spid="66"/>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up)">
                                      <p:cBhvr>
                                        <p:cTn id="68" dur="1000"/>
                                        <p:tgtEl>
                                          <p:spTgt spid="13"/>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ipe(left)">
                                      <p:cBhvr>
                                        <p:cTn id="76" dur="1000"/>
                                        <p:tgtEl>
                                          <p:spTgt spid="70"/>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up)">
                                      <p:cBhvr>
                                        <p:cTn id="85" dur="1000"/>
                                        <p:tgtEl>
                                          <p:spTgt spid="14"/>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000"/>
                                        <p:tgtEl>
                                          <p:spTgt spid="10"/>
                                        </p:tgtEl>
                                      </p:cBhvr>
                                    </p:animEffect>
                                  </p:childTnLst>
                                </p:cTn>
                              </p:par>
                            </p:childTnLst>
                          </p:cTn>
                        </p:par>
                        <p:par>
                          <p:cTn id="90" fill="hold">
                            <p:stCondLst>
                              <p:cond delay="2000"/>
                            </p:stCondLst>
                            <p:childTnLst>
                              <p:par>
                                <p:cTn id="91" presetID="22" presetClass="entr" presetSubtype="8"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wipe(left)">
                                      <p:cBhvr>
                                        <p:cTn id="93" dur="1000"/>
                                        <p:tgtEl>
                                          <p:spTgt spid="71"/>
                                        </p:tgtEl>
                                      </p:cBhvr>
                                    </p:animEffect>
                                  </p:childTnLst>
                                </p:cTn>
                              </p:par>
                            </p:childTnLst>
                          </p:cTn>
                        </p:par>
                        <p:par>
                          <p:cTn id="94" fill="hold">
                            <p:stCondLst>
                              <p:cond delay="3000"/>
                            </p:stCondLst>
                            <p:childTnLst>
                              <p:par>
                                <p:cTn id="95" presetID="10" presetClass="exit" presetSubtype="0" fill="hold" nodeType="afterEffect">
                                  <p:stCondLst>
                                    <p:cond delay="0"/>
                                  </p:stCondLst>
                                  <p:childTnLst>
                                    <p:animEffect transition="out" filter="fade">
                                      <p:cBhvr>
                                        <p:cTn id="96" dur="500"/>
                                        <p:tgtEl>
                                          <p:spTgt spid="126"/>
                                        </p:tgtEl>
                                      </p:cBhvr>
                                    </p:animEffect>
                                    <p:set>
                                      <p:cBhvr>
                                        <p:cTn id="97" dur="1" fill="hold">
                                          <p:stCondLst>
                                            <p:cond delay="499"/>
                                          </p:stCondLst>
                                        </p:cTn>
                                        <p:tgtEl>
                                          <p:spTgt spid="126"/>
                                        </p:tgtEl>
                                        <p:attrNameLst>
                                          <p:attrName>style.visibility</p:attrName>
                                        </p:attrNameLst>
                                      </p:cBhvr>
                                      <p:to>
                                        <p:strVal val="hidden"/>
                                      </p:to>
                                    </p:set>
                                  </p:childTnLst>
                                </p:cTn>
                              </p:par>
                              <p:par>
                                <p:cTn id="98" presetID="10" presetClass="entr" presetSubtype="0" fill="hold" nodeType="withEffect">
                                  <p:stCondLst>
                                    <p:cond delay="50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10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up)">
                                      <p:cBhvr>
                                        <p:cTn id="105" dur="1000"/>
                                        <p:tgtEl>
                                          <p:spTgt spid="79"/>
                                        </p:tgtEl>
                                      </p:cBhvr>
                                    </p:animEffect>
                                  </p:childTnLst>
                                </p:cTn>
                              </p:par>
                            </p:childTnLst>
                          </p:cTn>
                        </p:par>
                        <p:par>
                          <p:cTn id="106" fill="hold">
                            <p:stCondLst>
                              <p:cond delay="1000"/>
                            </p:stCondLst>
                            <p:childTnLst>
                              <p:par>
                                <p:cTn id="107" presetID="10" presetClass="entr" presetSubtype="0" fill="hold"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1000"/>
                                        <p:tgtEl>
                                          <p:spTgt spid="83"/>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9"/>
                                        </p:tgtEl>
                                        <p:attrNameLst>
                                          <p:attrName>style.visibility</p:attrName>
                                        </p:attrNameLst>
                                      </p:cBhvr>
                                      <p:to>
                                        <p:strVal val="visible"/>
                                      </p:to>
                                    </p:set>
                                    <p:animEffect transition="in" filter="wipe(left)">
                                      <p:cBhvr>
                                        <p:cTn id="113" dur="1000"/>
                                        <p:tgtEl>
                                          <p:spTgt spid="89"/>
                                        </p:tgtEl>
                                      </p:cBhvr>
                                    </p:animEffect>
                                  </p:childTnLst>
                                </p:cTn>
                              </p:par>
                            </p:childTnLst>
                          </p:cTn>
                        </p:par>
                        <p:par>
                          <p:cTn id="114" fill="hold">
                            <p:stCondLst>
                              <p:cond delay="3000"/>
                            </p:stCondLst>
                            <p:childTnLst>
                              <p:par>
                                <p:cTn id="115" presetID="10" presetClass="entr" presetSubtype="0" fill="hold" nodeType="after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101" grpId="0" animBg="1"/>
      <p:bldP spid="96" grpId="0" animBg="1"/>
      <p:bldP spid="66" grpId="0" animBg="1"/>
      <p:bldP spid="71" grpId="0" animBg="1"/>
      <p:bldP spid="89" grpId="0" animBg="1"/>
      <p:bldP spid="119" grpId="0" animBg="1"/>
      <p:bldP spid="135" grpId="0" animBg="1"/>
      <p:bldP spid="135" grpId="1" animBg="1"/>
      <p:bldP spid="1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http://3.bp.blogspot.com/-FNTauw8Co7o/UbSQj5WwKBI/AAAAAAAAMYY/G2Q0eY2kiV4/s1600/Native+American-Indians-Manhattan-new+york.jpg"/>
          <p:cNvPicPr>
            <a:picLocks noChangeAspect="1" noChangeArrowheads="1"/>
          </p:cNvPicPr>
          <p:nvPr/>
        </p:nvPicPr>
        <p:blipFill>
          <a:blip r:embed="rId3" cstate="print"/>
          <a:srcRect t="674" r="10000"/>
          <a:stretch>
            <a:fillRect/>
          </a:stretch>
        </p:blipFill>
        <p:spPr bwMode="auto">
          <a:xfrm>
            <a:off x="0" y="1185333"/>
            <a:ext cx="9144000" cy="5672667"/>
          </a:xfrm>
          <a:prstGeom prst="rect">
            <a:avLst/>
          </a:prstGeom>
          <a:noFill/>
        </p:spPr>
      </p:pic>
      <p:grpSp>
        <p:nvGrpSpPr>
          <p:cNvPr id="52" name="Group 51"/>
          <p:cNvGrpSpPr/>
          <p:nvPr/>
        </p:nvGrpSpPr>
        <p:grpSpPr>
          <a:xfrm>
            <a:off x="-134874" y="1274439"/>
            <a:ext cx="9504999" cy="5488490"/>
            <a:chOff x="-134874" y="1274439"/>
            <a:chExt cx="9504999" cy="5488490"/>
          </a:xfrm>
        </p:grpSpPr>
        <p:grpSp>
          <p:nvGrpSpPr>
            <p:cNvPr id="2" name="Group 64"/>
            <p:cNvGrpSpPr/>
            <p:nvPr/>
          </p:nvGrpSpPr>
          <p:grpSpPr>
            <a:xfrm>
              <a:off x="8571732" y="3200400"/>
              <a:ext cx="651140" cy="2512107"/>
              <a:chOff x="4957737" y="2337130"/>
              <a:chExt cx="651140" cy="2512107"/>
            </a:xfrm>
          </p:grpSpPr>
          <p:cxnSp>
            <p:nvCxnSpPr>
              <p:cNvPr id="76" name="Straight Arrow Connector 75"/>
              <p:cNvCxnSpPr/>
              <p:nvPr/>
            </p:nvCxnSpPr>
            <p:spPr>
              <a:xfrm rot="5400000">
                <a:off x="4481371" y="3284936"/>
                <a:ext cx="192024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77" name="TextBox 76"/>
              <p:cNvSpPr txBox="1"/>
              <p:nvPr/>
            </p:nvSpPr>
            <p:spPr>
              <a:xfrm rot="19488477">
                <a:off x="4957737" y="438757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grpSp>
        <p:sp>
          <p:nvSpPr>
            <p:cNvPr id="70" name="Rectangle 69"/>
            <p:cNvSpPr/>
            <p:nvPr/>
          </p:nvSpPr>
          <p:spPr>
            <a:xfrm>
              <a:off x="3581400" y="3733800"/>
              <a:ext cx="3505200"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624854" y="5562600"/>
              <a:ext cx="1508746" cy="1200329"/>
            </a:xfrm>
            <a:prstGeom prst="rect">
              <a:avLst/>
            </a:prstGeom>
            <a:solidFill>
              <a:schemeClr val="bg1"/>
            </a:solidFill>
            <a:ln w="50800">
              <a:solidFill>
                <a:srgbClr val="FF0000"/>
              </a:solidFill>
            </a:ln>
          </p:spPr>
          <p:txBody>
            <a:bodyPr wrap="none" rtlCol="0">
              <a:spAutoFit/>
            </a:bodyPr>
            <a:lstStyle/>
            <a:p>
              <a:pPr algn="ctr"/>
              <a:r>
                <a:rPr lang="en-US" sz="2400" b="1" dirty="0" smtClean="0"/>
                <a:t>Migration </a:t>
              </a:r>
            </a:p>
            <a:p>
              <a:pPr algn="ctr"/>
              <a:r>
                <a:rPr lang="en-US" sz="2400" b="1" dirty="0" smtClean="0"/>
                <a:t>into </a:t>
              </a:r>
            </a:p>
            <a:p>
              <a:pPr algn="ctr"/>
              <a:r>
                <a:rPr lang="en-US" sz="2400" b="1" dirty="0" smtClean="0"/>
                <a:t>Americas</a:t>
              </a:r>
              <a:endParaRPr lang="en-US" sz="2400" b="1" dirty="0"/>
            </a:p>
          </p:txBody>
        </p:sp>
        <p:sp>
          <p:nvSpPr>
            <p:cNvPr id="96" name="Rectangle 95"/>
            <p:cNvSpPr/>
            <p:nvPr/>
          </p:nvSpPr>
          <p:spPr>
            <a:xfrm flipV="1">
              <a:off x="152400" y="4267200"/>
              <a:ext cx="89154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9"/>
            <p:cNvGrpSpPr/>
            <p:nvPr/>
          </p:nvGrpSpPr>
          <p:grpSpPr>
            <a:xfrm>
              <a:off x="5607688" y="1274439"/>
              <a:ext cx="1782283" cy="2992763"/>
              <a:chOff x="3525715" y="1593441"/>
              <a:chExt cx="1782283" cy="2992763"/>
            </a:xfrm>
          </p:grpSpPr>
          <p:cxnSp>
            <p:nvCxnSpPr>
              <p:cNvPr id="50" name="Straight Arrow Connector 49"/>
              <p:cNvCxnSpPr/>
              <p:nvPr/>
            </p:nvCxnSpPr>
            <p:spPr>
              <a:xfrm rot="5400000" flipH="1" flipV="1">
                <a:off x="3594927" y="3100304"/>
                <a:ext cx="2895602" cy="76198"/>
              </a:xfrm>
              <a:prstGeom prst="straightConnector1">
                <a:avLst/>
              </a:prstGeom>
              <a:ln w="50800">
                <a:solidFill>
                  <a:schemeClr val="accent6">
                    <a:lumMod val="50000"/>
                  </a:schemeClr>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9475140">
                <a:off x="3525715" y="1593441"/>
                <a:ext cx="1782283"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WOODLAND</a:t>
                </a:r>
                <a:endParaRPr lang="en-US" sz="2400" b="1" dirty="0">
                  <a:solidFill>
                    <a:schemeClr val="bg1"/>
                  </a:solidFill>
                </a:endParaRPr>
              </a:p>
            </p:txBody>
          </p:sp>
        </p:grpSp>
        <p:grpSp>
          <p:nvGrpSpPr>
            <p:cNvPr id="4" name="Group 67"/>
            <p:cNvGrpSpPr/>
            <p:nvPr/>
          </p:nvGrpSpPr>
          <p:grpSpPr>
            <a:xfrm>
              <a:off x="3633226" y="4038600"/>
              <a:ext cx="886781" cy="1741809"/>
              <a:chOff x="4762876" y="2281468"/>
              <a:chExt cx="886781" cy="1741809"/>
            </a:xfrm>
          </p:grpSpPr>
          <p:cxnSp>
            <p:nvCxnSpPr>
              <p:cNvPr id="113" name="Straight Arrow Connector 112"/>
              <p:cNvCxnSpPr/>
              <p:nvPr/>
            </p:nvCxnSpPr>
            <p:spPr>
              <a:xfrm rot="5400000">
                <a:off x="4854885" y="2823433"/>
                <a:ext cx="1097280" cy="1335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2" name="TextBox 111"/>
              <p:cNvSpPr txBox="1"/>
              <p:nvPr/>
            </p:nvSpPr>
            <p:spPr>
              <a:xfrm rot="19488477">
                <a:off x="4762876" y="3561612"/>
                <a:ext cx="886781" cy="461665"/>
              </a:xfrm>
              <a:prstGeom prst="rect">
                <a:avLst/>
              </a:prstGeom>
              <a:ln w="50800">
                <a:solidFill>
                  <a:schemeClr val="tx1"/>
                </a:solidFill>
              </a:ln>
            </p:spPr>
            <p:txBody>
              <a:bodyPr wrap="none" rtlCol="0">
                <a:spAutoFit/>
              </a:bodyPr>
              <a:lstStyle/>
              <a:p>
                <a:r>
                  <a:rPr lang="en-US" sz="2400" b="1" dirty="0" smtClean="0"/>
                  <a:t>8,000</a:t>
                </a:r>
                <a:endParaRPr lang="en-US" sz="2400" b="1" dirty="0"/>
              </a:p>
            </p:txBody>
          </p:sp>
        </p:grpSp>
        <p:sp>
          <p:nvSpPr>
            <p:cNvPr id="66" name="Rectangle 65"/>
            <p:cNvSpPr/>
            <p:nvPr/>
          </p:nvSpPr>
          <p:spPr>
            <a:xfrm>
              <a:off x="152400" y="4038600"/>
              <a:ext cx="4114800" cy="228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3"/>
            <p:cNvGrpSpPr/>
            <p:nvPr/>
          </p:nvGrpSpPr>
          <p:grpSpPr>
            <a:xfrm>
              <a:off x="2871393" y="4344194"/>
              <a:ext cx="886781" cy="1360015"/>
              <a:chOff x="4690207" y="2130490"/>
              <a:chExt cx="886781" cy="1360015"/>
            </a:xfrm>
          </p:grpSpPr>
          <p:sp useBgFill="1">
            <p:nvSpPr>
              <p:cNvPr id="116" name="TextBox 115"/>
              <p:cNvSpPr txBox="1"/>
              <p:nvPr/>
            </p:nvSpPr>
            <p:spPr>
              <a:xfrm rot="19488477">
                <a:off x="4690207" y="3028840"/>
                <a:ext cx="886781" cy="461665"/>
              </a:xfrm>
              <a:prstGeom prst="rect">
                <a:avLst/>
              </a:prstGeom>
              <a:ln w="50800">
                <a:solidFill>
                  <a:schemeClr val="tx1"/>
                </a:solidFill>
              </a:ln>
            </p:spPr>
            <p:txBody>
              <a:bodyPr wrap="none" rtlCol="0">
                <a:spAutoFit/>
              </a:bodyPr>
              <a:lstStyle/>
              <a:p>
                <a:r>
                  <a:rPr lang="en-US" sz="2400" b="1" dirty="0" smtClean="0"/>
                  <a:t>9,000</a:t>
                </a:r>
                <a:endParaRPr lang="en-US" sz="2400" b="1" dirty="0"/>
              </a:p>
            </p:txBody>
          </p:sp>
          <p:cxnSp>
            <p:nvCxnSpPr>
              <p:cNvPr id="117" name="Straight Arrow Connector 116"/>
              <p:cNvCxnSpPr/>
              <p:nvPr/>
            </p:nvCxnSpPr>
            <p:spPr>
              <a:xfrm rot="5400000">
                <a:off x="5034454" y="2495456"/>
                <a:ext cx="731520" cy="158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7162800" y="3505200"/>
              <a:ext cx="1981200" cy="304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0"/>
            <p:cNvGrpSpPr/>
            <p:nvPr/>
          </p:nvGrpSpPr>
          <p:grpSpPr>
            <a:xfrm>
              <a:off x="139144" y="4343400"/>
              <a:ext cx="1042273" cy="1342049"/>
              <a:chOff x="5192197" y="1240799"/>
              <a:chExt cx="1042273" cy="1342049"/>
            </a:xfrm>
          </p:grpSpPr>
          <p:cxnSp>
            <p:nvCxnSpPr>
              <p:cNvPr id="111" name="Straight Arrow Connector 110"/>
              <p:cNvCxnSpPr>
                <a:stCxn id="96" idx="1"/>
              </p:cNvCxnSpPr>
              <p:nvPr/>
            </p:nvCxnSpPr>
            <p:spPr>
              <a:xfrm rot="10800000" flipV="1">
                <a:off x="5205453" y="1240799"/>
                <a:ext cx="1588" cy="115824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0" name="TextBox 109"/>
              <p:cNvSpPr txBox="1"/>
              <p:nvPr/>
            </p:nvSpPr>
            <p:spPr>
              <a:xfrm rot="19488477">
                <a:off x="5192197" y="2121183"/>
                <a:ext cx="1042273" cy="461665"/>
              </a:xfrm>
              <a:prstGeom prst="rect">
                <a:avLst/>
              </a:prstGeom>
              <a:ln w="50800">
                <a:solidFill>
                  <a:schemeClr val="tx1"/>
                </a:solidFill>
              </a:ln>
            </p:spPr>
            <p:txBody>
              <a:bodyPr wrap="none" rtlCol="0">
                <a:spAutoFit/>
              </a:bodyPr>
              <a:lstStyle/>
              <a:p>
                <a:r>
                  <a:rPr lang="en-US" sz="2400" b="1" dirty="0" smtClean="0"/>
                  <a:t>15,000</a:t>
                </a:r>
                <a:endParaRPr lang="en-US" sz="2400" b="1" dirty="0"/>
              </a:p>
            </p:txBody>
          </p:sp>
        </p:grpSp>
        <p:grpSp>
          <p:nvGrpSpPr>
            <p:cNvPr id="8" name="Group 104"/>
            <p:cNvGrpSpPr/>
            <p:nvPr/>
          </p:nvGrpSpPr>
          <p:grpSpPr>
            <a:xfrm>
              <a:off x="6452626" y="4343400"/>
              <a:ext cx="886781" cy="1360809"/>
              <a:chOff x="5063732" y="5325931"/>
              <a:chExt cx="4007047" cy="6149020"/>
            </a:xfrm>
          </p:grpSpPr>
          <p:sp>
            <p:nvSpPr>
              <p:cNvPr id="108" name="TextBox 107"/>
              <p:cNvSpPr txBox="1"/>
              <p:nvPr/>
            </p:nvSpPr>
            <p:spPr>
              <a:xfrm rot="19488477">
                <a:off x="5063732" y="9388848"/>
                <a:ext cx="4007047" cy="2086103"/>
              </a:xfrm>
              <a:prstGeom prst="rect">
                <a:avLst/>
              </a:prstGeom>
              <a:noFill/>
              <a:ln w="50800">
                <a:solidFill>
                  <a:schemeClr val="tx1"/>
                </a:solidFill>
              </a:ln>
            </p:spPr>
            <p:txBody>
              <a:bodyPr wrap="none" rtlCol="0">
                <a:spAutoFit/>
              </a:bodyPr>
              <a:lstStyle/>
              <a:p>
                <a:r>
                  <a:rPr lang="en-US" sz="2400" b="1" dirty="0" smtClean="0"/>
                  <a:t>3,000</a:t>
                </a:r>
                <a:endParaRPr lang="en-US" sz="2400" b="1" dirty="0"/>
              </a:p>
            </p:txBody>
          </p:sp>
          <p:cxnSp>
            <p:nvCxnSpPr>
              <p:cNvPr id="109" name="Straight Arrow Connector 108"/>
              <p:cNvCxnSpPr/>
              <p:nvPr/>
            </p:nvCxnSpPr>
            <p:spPr>
              <a:xfrm rot="5400000">
                <a:off x="6337612" y="6916754"/>
                <a:ext cx="3305483" cy="12383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8513064" y="3200400"/>
              <a:ext cx="630936" cy="304800"/>
            </a:xfrm>
            <a:prstGeom prst="rect">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1"/>
            <p:cNvGrpSpPr/>
            <p:nvPr/>
          </p:nvGrpSpPr>
          <p:grpSpPr>
            <a:xfrm>
              <a:off x="-134874" y="1391953"/>
              <a:ext cx="2080227" cy="2859532"/>
              <a:chOff x="2355995" y="1391953"/>
              <a:chExt cx="2080227" cy="2859532"/>
            </a:xfrm>
          </p:grpSpPr>
          <p:sp>
            <p:nvSpPr>
              <p:cNvPr id="59" name="TextBox 58"/>
              <p:cNvSpPr txBox="1"/>
              <p:nvPr/>
            </p:nvSpPr>
            <p:spPr>
              <a:xfrm rot="19475140">
                <a:off x="2355995" y="1391953"/>
                <a:ext cx="2080227" cy="461665"/>
              </a:xfrm>
              <a:prstGeom prst="rect">
                <a:avLst/>
              </a:prstGeom>
              <a:solidFill>
                <a:srgbClr val="0051A2"/>
              </a:solidFill>
              <a:ln w="50800">
                <a:solidFill>
                  <a:schemeClr val="tx1"/>
                </a:solidFill>
              </a:ln>
            </p:spPr>
            <p:txBody>
              <a:bodyPr wrap="square" rtlCol="0">
                <a:spAutoFit/>
              </a:bodyPr>
              <a:lstStyle/>
              <a:p>
                <a:r>
                  <a:rPr lang="en-US" sz="2400" b="1" dirty="0" smtClean="0">
                    <a:solidFill>
                      <a:schemeClr val="bg1"/>
                    </a:solidFill>
                  </a:rPr>
                  <a:t>PALEO PERIOD</a:t>
                </a:r>
                <a:endParaRPr lang="en-US" sz="2400" b="1" dirty="0">
                  <a:solidFill>
                    <a:schemeClr val="bg1"/>
                  </a:solidFill>
                </a:endParaRPr>
              </a:p>
            </p:txBody>
          </p:sp>
          <p:cxnSp>
            <p:nvCxnSpPr>
              <p:cNvPr id="57" name="Straight Arrow Connector 56"/>
              <p:cNvCxnSpPr/>
              <p:nvPr/>
            </p:nvCxnSpPr>
            <p:spPr>
              <a:xfrm rot="5400000" flipH="1" flipV="1">
                <a:off x="1752941" y="3343945"/>
                <a:ext cx="1813084" cy="1995"/>
              </a:xfrm>
              <a:prstGeom prst="straightConnector1">
                <a:avLst/>
              </a:prstGeom>
              <a:ln w="50800">
                <a:solidFill>
                  <a:srgbClr val="0051A2"/>
                </a:solidFill>
                <a:headEnd type="arrow" w="lg" len="lg"/>
                <a:tailEnd type="none"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0" name="Group 79"/>
            <p:cNvGrpSpPr/>
            <p:nvPr/>
          </p:nvGrpSpPr>
          <p:grpSpPr>
            <a:xfrm>
              <a:off x="3229816" y="1455752"/>
              <a:ext cx="2370521" cy="2887648"/>
              <a:chOff x="4571979" y="2064495"/>
              <a:chExt cx="2370521" cy="2887648"/>
            </a:xfrm>
          </p:grpSpPr>
          <p:cxnSp>
            <p:nvCxnSpPr>
              <p:cNvPr id="47" name="Straight Arrow Connector 46"/>
              <p:cNvCxnSpPr/>
              <p:nvPr/>
            </p:nvCxnSpPr>
            <p:spPr>
              <a:xfrm rot="16200000" flipV="1">
                <a:off x="3999074" y="4027652"/>
                <a:ext cx="1828799" cy="20184"/>
              </a:xfrm>
              <a:prstGeom prst="straightConnector1">
                <a:avLst/>
              </a:prstGeom>
              <a:ln w="50800">
                <a:solidFill>
                  <a:srgbClr val="FFC000"/>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9475140">
                <a:off x="4571979" y="2064495"/>
                <a:ext cx="2370521" cy="461665"/>
              </a:xfrm>
              <a:prstGeom prst="rect">
                <a:avLst/>
              </a:prstGeom>
              <a:solidFill>
                <a:srgbClr val="FFC000"/>
              </a:solidFill>
              <a:ln w="50800">
                <a:solidFill>
                  <a:schemeClr val="tx1"/>
                </a:solidFill>
              </a:ln>
            </p:spPr>
            <p:txBody>
              <a:bodyPr wrap="none" rtlCol="0">
                <a:spAutoFit/>
              </a:bodyPr>
              <a:lstStyle/>
              <a:p>
                <a:r>
                  <a:rPr lang="en-US" sz="2400" b="1" dirty="0" smtClean="0"/>
                  <a:t>ARCHAIC PERIOD</a:t>
                </a:r>
                <a:endParaRPr lang="en-US" sz="2400" b="1" dirty="0"/>
              </a:p>
            </p:txBody>
          </p:sp>
        </p:grpSp>
        <p:sp useBgFill="1">
          <p:nvSpPr>
            <p:cNvPr id="119" name="TextBox 118"/>
            <p:cNvSpPr txBox="1"/>
            <p:nvPr/>
          </p:nvSpPr>
          <p:spPr>
            <a:xfrm>
              <a:off x="2438400" y="6172200"/>
              <a:ext cx="4343400" cy="523220"/>
            </a:xfrm>
            <a:prstGeom prst="rect">
              <a:avLst/>
            </a:prstGeom>
            <a:ln w="50800">
              <a:solidFill>
                <a:schemeClr val="tx1"/>
              </a:solidFill>
            </a:ln>
          </p:spPr>
          <p:txBody>
            <a:bodyPr wrap="square" rtlCol="0">
              <a:spAutoFit/>
            </a:bodyPr>
            <a:lstStyle/>
            <a:p>
              <a:pPr algn="ctr"/>
              <a:r>
                <a:rPr lang="en-US" sz="2800" b="1" dirty="0" smtClean="0"/>
                <a:t>TIME  </a:t>
              </a:r>
              <a:r>
                <a:rPr lang="en-US" sz="2400" b="1" dirty="0" smtClean="0"/>
                <a:t>(Years Before Present)</a:t>
              </a:r>
              <a:endParaRPr lang="en-US" sz="2400" b="1" dirty="0"/>
            </a:p>
          </p:txBody>
        </p:sp>
        <p:grpSp>
          <p:nvGrpSpPr>
            <p:cNvPr id="11" name="Group 125"/>
            <p:cNvGrpSpPr/>
            <p:nvPr/>
          </p:nvGrpSpPr>
          <p:grpSpPr>
            <a:xfrm>
              <a:off x="8569060" y="4191000"/>
              <a:ext cx="651140" cy="1521507"/>
              <a:chOff x="8569060" y="4191000"/>
              <a:chExt cx="651140" cy="1521507"/>
            </a:xfrm>
          </p:grpSpPr>
          <p:sp useBgFill="1">
            <p:nvSpPr>
              <p:cNvPr id="122" name="TextBox 121"/>
              <p:cNvSpPr txBox="1"/>
              <p:nvPr/>
            </p:nvSpPr>
            <p:spPr>
              <a:xfrm rot="19488477">
                <a:off x="8569060" y="525084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cxnSp>
            <p:nvCxnSpPr>
              <p:cNvPr id="125" name="Straight Arrow Connector 124"/>
              <p:cNvCxnSpPr/>
              <p:nvPr/>
            </p:nvCxnSpPr>
            <p:spPr>
              <a:xfrm rot="5400000">
                <a:off x="8598286" y="4635886"/>
                <a:ext cx="91440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4" name="Group 104"/>
            <p:cNvGrpSpPr/>
            <p:nvPr/>
          </p:nvGrpSpPr>
          <p:grpSpPr>
            <a:xfrm>
              <a:off x="7998328" y="4267201"/>
              <a:ext cx="651140" cy="1064307"/>
              <a:chOff x="6069957" y="6748669"/>
              <a:chExt cx="2942270" cy="4809223"/>
            </a:xfrm>
          </p:grpSpPr>
          <p:sp>
            <p:nvSpPr>
              <p:cNvPr id="84" name="TextBox 83"/>
              <p:cNvSpPr txBox="1"/>
              <p:nvPr/>
            </p:nvSpPr>
            <p:spPr>
              <a:xfrm rot="19488477">
                <a:off x="6069957" y="9471790"/>
                <a:ext cx="2942270" cy="2086102"/>
              </a:xfrm>
              <a:prstGeom prst="rect">
                <a:avLst/>
              </a:prstGeom>
              <a:noFill/>
              <a:ln w="50800">
                <a:solidFill>
                  <a:schemeClr val="tx1"/>
                </a:solidFill>
              </a:ln>
            </p:spPr>
            <p:txBody>
              <a:bodyPr wrap="none" rtlCol="0">
                <a:spAutoFit/>
              </a:bodyPr>
              <a:lstStyle/>
              <a:p>
                <a:r>
                  <a:rPr lang="en-US" sz="2400" b="1" dirty="0" smtClean="0"/>
                  <a:t>800</a:t>
                </a:r>
                <a:endParaRPr lang="en-US" sz="2400" b="1" dirty="0"/>
              </a:p>
            </p:txBody>
          </p:sp>
          <p:cxnSp>
            <p:nvCxnSpPr>
              <p:cNvPr id="85" name="Straight Arrow Connector 84"/>
              <p:cNvCxnSpPr/>
              <p:nvPr/>
            </p:nvCxnSpPr>
            <p:spPr>
              <a:xfrm rot="16200000" flipH="1">
                <a:off x="7114509" y="7781150"/>
                <a:ext cx="2065924" cy="962"/>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7127203" y="1445362"/>
              <a:ext cx="2242922" cy="2821840"/>
              <a:chOff x="3615609" y="2200603"/>
              <a:chExt cx="2242922" cy="2821840"/>
            </a:xfrm>
          </p:grpSpPr>
          <p:cxnSp>
            <p:nvCxnSpPr>
              <p:cNvPr id="81" name="Straight Arrow Connector 80"/>
              <p:cNvCxnSpPr/>
              <p:nvPr/>
            </p:nvCxnSpPr>
            <p:spPr>
              <a:xfrm rot="5400000" flipH="1" flipV="1">
                <a:off x="3727407" y="3727042"/>
                <a:ext cx="2514601" cy="76201"/>
              </a:xfrm>
              <a:prstGeom prst="straightConnector1">
                <a:avLst/>
              </a:prstGeom>
              <a:ln w="50800">
                <a:solidFill>
                  <a:srgbClr val="007033"/>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9475140">
                <a:off x="3615609" y="2200603"/>
                <a:ext cx="2242922" cy="461665"/>
              </a:xfrm>
              <a:prstGeom prst="rect">
                <a:avLst/>
              </a:prstGeom>
              <a:solidFill>
                <a:srgbClr val="007033"/>
              </a:solidFill>
              <a:ln w="50800">
                <a:solidFill>
                  <a:schemeClr val="tx1"/>
                </a:solidFill>
              </a:ln>
            </p:spPr>
            <p:txBody>
              <a:bodyPr wrap="none" rtlCol="0">
                <a:spAutoFit/>
              </a:bodyPr>
              <a:lstStyle/>
              <a:p>
                <a:r>
                  <a:rPr lang="en-US" sz="2300" b="1" dirty="0" smtClean="0">
                    <a:solidFill>
                      <a:schemeClr val="bg1"/>
                    </a:solidFill>
                  </a:rPr>
                  <a:t>MISSISSIPPPIAN</a:t>
                </a:r>
                <a:endParaRPr lang="en-US" sz="2300" b="1" dirty="0">
                  <a:solidFill>
                    <a:schemeClr val="bg1"/>
                  </a:solidFill>
                </a:endParaRPr>
              </a:p>
            </p:txBody>
          </p:sp>
        </p:grpSp>
      </p:grpSp>
      <p:grpSp>
        <p:nvGrpSpPr>
          <p:cNvPr id="56" name="Group 78"/>
          <p:cNvGrpSpPr/>
          <p:nvPr/>
        </p:nvGrpSpPr>
        <p:grpSpPr>
          <a:xfrm>
            <a:off x="0" y="0"/>
            <a:ext cx="9144000" cy="4953000"/>
            <a:chOff x="-152400" y="-152400"/>
            <a:chExt cx="9144000" cy="4953000"/>
          </a:xfrm>
          <a:noFill/>
        </p:grpSpPr>
        <p:sp useBgFill="1">
          <p:nvSpPr>
            <p:cNvPr id="58"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0"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61"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a:t>
              </a:r>
              <a:r>
                <a:rPr lang="en-US" sz="4000" b="1" dirty="0" smtClean="0">
                  <a:solidFill>
                    <a:srgbClr val="FF0000"/>
                  </a:solidFill>
                  <a:effectLst>
                    <a:outerShdw dist="50800" dir="5400000" algn="ctr" rotWithShape="0">
                      <a:schemeClr val="tx1"/>
                    </a:outerShdw>
                  </a:effectLst>
                </a:rPr>
                <a:t>North American Continent</a:t>
              </a:r>
            </a:p>
            <a:p>
              <a:pPr>
                <a:defRPr/>
              </a:pPr>
              <a:r>
                <a:rPr lang="en-US" sz="4000" b="1" dirty="0" smtClean="0">
                  <a:solidFill>
                    <a:srgbClr val="FF0000"/>
                  </a:solidFill>
                  <a:effectLst>
                    <a:outerShdw dist="50800" dir="5400000" algn="ctr" rotWithShape="0">
                      <a:schemeClr val="tx1"/>
                    </a:outerShdw>
                  </a:effectLst>
                </a:rPr>
                <a:t>	      - Landforms</a:t>
              </a:r>
            </a:p>
            <a:p>
              <a:pPr>
                <a:defRPr/>
              </a:pPr>
              <a:r>
                <a:rPr lang="en-US" sz="4000" b="1" dirty="0" smtClean="0">
                  <a:solidFill>
                    <a:srgbClr val="FF0000"/>
                  </a:solidFill>
                  <a:effectLst>
                    <a:outerShdw dist="50800" dir="5400000" algn="ctr" rotWithShape="0">
                      <a:schemeClr val="tx1"/>
                    </a:outerShdw>
                  </a:effectLst>
                </a:rPr>
                <a:t>	      - Rivers</a:t>
              </a:r>
            </a:p>
            <a:p>
              <a:pPr>
                <a:defRPr/>
              </a:pPr>
              <a:r>
                <a:rPr lang="en-US" sz="4000" b="1" dirty="0" smtClean="0">
                  <a:solidFill>
                    <a:srgbClr val="FF0000"/>
                  </a:solidFill>
                  <a:effectLst>
                    <a:outerShdw dist="50800" dir="5400000" algn="ctr" rotWithShape="0">
                      <a:schemeClr val="tx1"/>
                    </a:outerShdw>
                  </a:effectLst>
                </a:rPr>
                <a:t>	People, Cultures, &amp; History</a:t>
              </a:r>
            </a:p>
            <a:p>
              <a:pPr>
                <a:defRPr/>
              </a:pPr>
              <a:r>
                <a:rPr lang="en-US" sz="4000" b="1" dirty="0" smtClean="0">
                  <a:solidFill>
                    <a:srgbClr val="FF0000"/>
                  </a:solidFill>
                  <a:effectLst>
                    <a:outerShdw dist="50800" dir="5400000" algn="ctr" rotWithShape="0">
                      <a:schemeClr val="tx1"/>
                    </a:outerShdw>
                  </a:effectLst>
                </a:rPr>
                <a:t>	      - Native Americans</a:t>
              </a:r>
            </a:p>
            <a:p>
              <a:pPr>
                <a:defRPr/>
              </a:pPr>
              <a:r>
                <a:rPr lang="en-US" sz="4000" b="1" dirty="0" smtClean="0">
                  <a:solidFill>
                    <a:srgbClr val="FF0000"/>
                  </a:solidFill>
                  <a:effectLst>
                    <a:outerShdw dist="50800" dir="5400000" algn="ctr" rotWithShape="0">
                      <a:schemeClr val="tx1"/>
                    </a:outerShdw>
                  </a:effectLst>
                </a:rPr>
                <a:t>	      - European Americans</a:t>
              </a:r>
            </a:p>
          </p:txBody>
        </p:sp>
      </p:grpSp>
      <p:sp useBgFill="1">
        <p:nvSpPr>
          <p:cNvPr id="135" name="TextBox 134"/>
          <p:cNvSpPr txBox="1">
            <a:spLocks noChangeArrowheads="1"/>
          </p:cNvSpPr>
          <p:nvPr/>
        </p:nvSpPr>
        <p:spPr bwMode="auto">
          <a:xfrm>
            <a:off x="1481328" y="36576"/>
            <a:ext cx="5791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 Timeline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39" name="TextBox 138"/>
          <p:cNvSpPr txBox="1"/>
          <p:nvPr/>
        </p:nvSpPr>
        <p:spPr>
          <a:xfrm>
            <a:off x="7154586" y="5562600"/>
            <a:ext cx="1532214" cy="1200329"/>
          </a:xfrm>
          <a:prstGeom prst="rect">
            <a:avLst/>
          </a:prstGeom>
          <a:solidFill>
            <a:schemeClr val="bg1"/>
          </a:solidFill>
          <a:ln w="50800">
            <a:solidFill>
              <a:srgbClr val="FF0000"/>
            </a:solidFill>
          </a:ln>
        </p:spPr>
        <p:txBody>
          <a:bodyPr wrap="none" rtlCol="0">
            <a:spAutoFit/>
          </a:bodyPr>
          <a:lstStyle/>
          <a:p>
            <a:pPr algn="ctr"/>
            <a:r>
              <a:rPr lang="en-US" sz="2400" b="1" dirty="0" smtClean="0"/>
              <a:t>Arrival </a:t>
            </a:r>
          </a:p>
          <a:p>
            <a:pPr algn="ctr"/>
            <a:r>
              <a:rPr lang="en-US" sz="2400" b="1" dirty="0" smtClean="0"/>
              <a:t>of</a:t>
            </a:r>
          </a:p>
          <a:p>
            <a:pPr algn="ctr"/>
            <a:r>
              <a:rPr lang="en-US" sz="2400" b="1" dirty="0" smtClean="0"/>
              <a:t>Europeans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childTnLst>
                          </p:cTn>
                        </p:par>
                        <p:par>
                          <p:cTn id="8" fill="hold">
                            <p:stCondLst>
                              <p:cond delay="1000"/>
                            </p:stCondLst>
                            <p:childTnLst>
                              <p:par>
                                <p:cTn id="9" presetID="64" presetClass="path" presetSubtype="0" accel="50000" decel="50000" fill="hold" grpId="0" nodeType="afterEffect">
                                  <p:stCondLst>
                                    <p:cond delay="0"/>
                                  </p:stCondLst>
                                  <p:childTnLst>
                                    <p:animMotion origin="layout" path="M 8.33333E-7 3.33333E-6 L -0.13281 -0.03611 " pathEditMode="relative" rAng="0" ptsTypes="AA">
                                      <p:cBhvr>
                                        <p:cTn id="10" dur="1000" fill="hold"/>
                                        <p:tgtEl>
                                          <p:spTgt spid="139"/>
                                        </p:tgtEl>
                                        <p:attrNameLst>
                                          <p:attrName>ppt_x</p:attrName>
                                          <p:attrName>ppt_y</p:attrName>
                                        </p:attrNameLst>
                                      </p:cBhvr>
                                      <p:rCtr x="-66" y="-18"/>
                                    </p:animMotion>
                                  </p:childTnLst>
                                </p:cTn>
                              </p:par>
                              <p:par>
                                <p:cTn id="11" presetID="6" presetClass="emph" presetSubtype="0" fill="hold" grpId="1" nodeType="withEffect">
                                  <p:stCondLst>
                                    <p:cond delay="0"/>
                                  </p:stCondLst>
                                  <p:childTnLst>
                                    <p:animScale>
                                      <p:cBhvr>
                                        <p:cTn id="12" dur="1000" fill="hold"/>
                                        <p:tgtEl>
                                          <p:spTgt spid="139"/>
                                        </p:tgtEl>
                                      </p:cBhvr>
                                      <p:by x="150000" y="150000"/>
                                    </p:animScale>
                                  </p:childTnLst>
                                </p:cTn>
                              </p:par>
                              <p:par>
                                <p:cTn id="13" presetID="10" presetClass="entr" presetSubtype="0" fill="hold"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10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childTnLst>
                                </p:cTn>
                              </p:par>
                              <p:par>
                                <p:cTn id="21" presetID="10" presetClass="exit" presetSubtype="0" fill="hold" grpId="2" nodeType="withEffect">
                                  <p:stCondLst>
                                    <p:cond delay="0"/>
                                  </p:stCondLst>
                                  <p:childTnLst>
                                    <p:animEffect transition="out" filter="fade">
                                      <p:cBhvr>
                                        <p:cTn id="22" dur="1000"/>
                                        <p:tgtEl>
                                          <p:spTgt spid="139"/>
                                        </p:tgtEl>
                                      </p:cBhvr>
                                    </p:animEffect>
                                    <p:set>
                                      <p:cBhvr>
                                        <p:cTn id="23" dur="1" fill="hold">
                                          <p:stCondLst>
                                            <p:cond delay="999"/>
                                          </p:stCondLst>
                                        </p:cTn>
                                        <p:tgtEl>
                                          <p:spTgt spid="13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35"/>
                                        </p:tgtEl>
                                      </p:cBhvr>
                                    </p:animEffect>
                                    <p:set>
                                      <p:cBhvr>
                                        <p:cTn id="26" dur="1" fill="hold">
                                          <p:stCondLst>
                                            <p:cond delay="999"/>
                                          </p:stCondLst>
                                        </p:cTn>
                                        <p:tgtEl>
                                          <p:spTgt spid="135"/>
                                        </p:tgtEl>
                                        <p:attrNameLst>
                                          <p:attrName>style.visibility</p:attrName>
                                        </p:attrNameLst>
                                      </p:cBhvr>
                                      <p:to>
                                        <p:strVal val="hidden"/>
                                      </p:to>
                                    </p:set>
                                  </p:childTnLst>
                                </p:cTn>
                              </p:par>
                              <p:par>
                                <p:cTn id="27" presetID="9" presetClass="emph" presetSubtype="0" nodeType="withEffect">
                                  <p:stCondLst>
                                    <p:cond delay="500"/>
                                  </p:stCondLst>
                                  <p:childTnLst>
                                    <p:set>
                                      <p:cBhvr rctx="PPT">
                                        <p:cTn id="28" dur="indefinite"/>
                                        <p:tgtEl>
                                          <p:spTgt spid="55"/>
                                        </p:tgtEl>
                                        <p:attrNameLst>
                                          <p:attrName>style.opacity</p:attrName>
                                        </p:attrNameLst>
                                      </p:cBhvr>
                                      <p:to>
                                        <p:strVal val="0.5"/>
                                      </p:to>
                                    </p:set>
                                    <p:animEffect filter="image" prLst="opacity: 0.5">
                                      <p:cBhvr rctx="IE">
                                        <p:cTn id="29"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9" grpId="0" animBg="1"/>
      <p:bldP spid="139" grpId="1" animBg="1"/>
      <p:bldP spid="139"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http://3.bp.blogspot.com/-FNTauw8Co7o/UbSQj5WwKBI/AAAAAAAAMYY/G2Q0eY2kiV4/s1600/Native+American-Indians-Manhattan-new+york.jpg"/>
          <p:cNvPicPr preferRelativeResize="0">
            <a:picLocks noChangeAspect="1" noChangeArrowheads="1"/>
          </p:cNvPicPr>
          <p:nvPr/>
        </p:nvPicPr>
        <p:blipFill>
          <a:blip r:embed="rId2" cstate="print"/>
          <a:srcRect l="30000" t="-8221" r="10000" b="28167"/>
          <a:stretch>
            <a:fillRect/>
          </a:stretch>
        </p:blipFill>
        <p:spPr bwMode="auto">
          <a:xfrm>
            <a:off x="0" y="0"/>
            <a:ext cx="9144000" cy="6858000"/>
          </a:xfrm>
          <a:prstGeom prst="rect">
            <a:avLst/>
          </a:prstGeom>
          <a:noFill/>
        </p:spPr>
      </p:pic>
      <p:pic>
        <p:nvPicPr>
          <p:cNvPr id="75" name="Picture 74" descr="http://3.bp.blogspot.com/-FNTauw8Co7o/UbSQj5WwKBI/AAAAAAAAMYY/G2Q0eY2kiV4/s1600/Native+American-Indians-Manhattan-new+york.jpg"/>
          <p:cNvPicPr>
            <a:picLocks noChangeAspect="1" noChangeArrowheads="1"/>
          </p:cNvPicPr>
          <p:nvPr/>
        </p:nvPicPr>
        <p:blipFill>
          <a:blip r:embed="rId2" cstate="print"/>
          <a:srcRect t="674" r="10000"/>
          <a:stretch>
            <a:fillRect/>
          </a:stretch>
        </p:blipFill>
        <p:spPr bwMode="auto">
          <a:xfrm>
            <a:off x="0" y="1185333"/>
            <a:ext cx="9144000" cy="5672667"/>
          </a:xfrm>
          <a:prstGeom prst="rect">
            <a:avLst/>
          </a:prstGeom>
          <a:noFill/>
        </p:spPr>
      </p:pic>
      <p:grpSp>
        <p:nvGrpSpPr>
          <p:cNvPr id="22" name="Group 78"/>
          <p:cNvGrpSpPr/>
          <p:nvPr/>
        </p:nvGrpSpPr>
        <p:grpSpPr>
          <a:xfrm>
            <a:off x="0" y="0"/>
            <a:ext cx="9144000" cy="4953000"/>
            <a:chOff x="-152400" y="-152400"/>
            <a:chExt cx="9144000" cy="4953000"/>
          </a:xfrm>
          <a:noFill/>
        </p:grpSpPr>
        <p:sp useBgFill="1">
          <p:nvSpPr>
            <p:cNvPr id="83"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5"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86"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rgbClr val="FF0000"/>
                  </a:solidFill>
                  <a:effectLst>
                    <a:outerShdw dist="50800" dir="5400000" algn="ctr" rotWithShape="0">
                      <a:schemeClr val="tx1"/>
                    </a:outerShdw>
                  </a:effectLst>
                </a:rPr>
                <a:t>	North American Continent</a:t>
              </a:r>
            </a:p>
            <a:p>
              <a:pPr>
                <a:defRPr/>
              </a:pPr>
              <a:r>
                <a:rPr lang="en-US" sz="4000" b="1" dirty="0" smtClean="0">
                  <a:solidFill>
                    <a:srgbClr val="FF0000"/>
                  </a:solidFill>
                  <a:effectLst>
                    <a:outerShdw dist="50800" dir="5400000" algn="ctr" rotWithShape="0">
                      <a:schemeClr val="tx1"/>
                    </a:outerShdw>
                  </a:effectLst>
                </a:rPr>
                <a:t>	      - Landforms</a:t>
              </a:r>
            </a:p>
            <a:p>
              <a:pPr>
                <a:defRPr/>
              </a:pPr>
              <a:r>
                <a:rPr lang="en-US" sz="4000" b="1" dirty="0" smtClean="0">
                  <a:solidFill>
                    <a:srgbClr val="FF0000"/>
                  </a:solidFill>
                  <a:effectLst>
                    <a:outerShdw dist="50800" dir="5400000" algn="ctr" rotWithShape="0">
                      <a:schemeClr val="tx1"/>
                    </a:outerShdw>
                  </a:effectLst>
                </a:rPr>
                <a:t>	      - Rivers</a:t>
              </a:r>
            </a:p>
            <a:p>
              <a:pPr>
                <a:defRPr/>
              </a:pPr>
              <a:r>
                <a:rPr lang="en-US" sz="4000" b="1" dirty="0" smtClean="0">
                  <a:solidFill>
                    <a:srgbClr val="FF0000"/>
                  </a:solidFill>
                  <a:effectLst>
                    <a:outerShdw dist="50800" dir="5400000" algn="ctr" rotWithShape="0">
                      <a:schemeClr val="tx1"/>
                    </a:outerShdw>
                  </a:effectLst>
                </a:rPr>
                <a:t>	People, Cultures, &amp; History</a:t>
              </a:r>
            </a:p>
            <a:p>
              <a:pPr>
                <a:defRPr/>
              </a:pPr>
              <a:r>
                <a:rPr lang="en-US" sz="4000" b="1" dirty="0" smtClean="0">
                  <a:solidFill>
                    <a:srgbClr val="FF0000"/>
                  </a:solidFill>
                  <a:effectLst>
                    <a:outerShdw dist="50800" dir="5400000" algn="ctr" rotWithShape="0">
                      <a:schemeClr val="tx1"/>
                    </a:outerShdw>
                  </a:effectLst>
                </a:rPr>
                <a:t>	      - Native Americans</a:t>
              </a:r>
            </a:p>
            <a:p>
              <a:pPr>
                <a:defRPr/>
              </a:pPr>
              <a:r>
                <a:rPr lang="en-US" sz="4000" b="1" dirty="0" smtClean="0">
                  <a:solidFill>
                    <a:srgbClr val="FF0000"/>
                  </a:solidFill>
                  <a:effectLst>
                    <a:outerShdw dist="50800" dir="5400000" algn="ctr" rotWithShape="0">
                      <a:schemeClr val="tx1"/>
                    </a:outerShdw>
                  </a:effectLst>
                </a:rPr>
                <a:t>	      - European Americans</a:t>
              </a:r>
            </a:p>
          </p:txBody>
        </p:sp>
      </p:grpSp>
      <p:sp>
        <p:nvSpPr>
          <p:cNvPr id="87" name="TextBox 3"/>
          <p:cNvSpPr txBox="1">
            <a:spLocks noChangeArrowheads="1"/>
          </p:cNvSpPr>
          <p:nvPr/>
        </p:nvSpPr>
        <p:spPr bwMode="auto">
          <a:xfrm>
            <a:off x="152400" y="4245114"/>
            <a:ext cx="9144000" cy="707886"/>
          </a:xfrm>
          <a:prstGeom prst="rect">
            <a:avLst/>
          </a:prstGeom>
          <a:noFill/>
          <a:ln w="9525">
            <a:noFill/>
            <a:miter lim="800000"/>
            <a:headEnd/>
            <a:tailEnd/>
          </a:ln>
        </p:spPr>
        <p:txBody>
          <a:bodyPr wrap="square">
            <a:spAutoFit/>
          </a:bodyPr>
          <a:lstStyle/>
          <a:p>
            <a:pPr>
              <a:defRPr/>
            </a:pPr>
            <a:r>
              <a:rPr lang="en-US" sz="4000" b="1" dirty="0" smtClean="0">
                <a:solidFill>
                  <a:srgbClr val="FF0000"/>
                </a:solidFill>
                <a:effectLst>
                  <a:outerShdw dist="50800" dir="5400000" algn="ctr" rotWithShape="0">
                    <a:schemeClr val="tx1"/>
                  </a:outerShdw>
                </a:effectLst>
              </a:rPr>
              <a:t>	       European Americans</a:t>
            </a:r>
          </a:p>
        </p:txBody>
      </p:sp>
      <p:sp>
        <p:nvSpPr>
          <p:cNvPr id="88" name="Oval 87"/>
          <p:cNvSpPr/>
          <p:nvPr/>
        </p:nvSpPr>
        <p:spPr>
          <a:xfrm>
            <a:off x="1143000" y="4191000"/>
            <a:ext cx="5791200" cy="8382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9"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905000"/>
            <a:ext cx="609600" cy="577279"/>
          </a:xfrm>
          <a:prstGeom prst="rect">
            <a:avLst/>
          </a:prstGeom>
          <a:noFill/>
        </p:spPr>
      </p:pic>
      <p:pic>
        <p:nvPicPr>
          <p:cNvPr id="90"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2438400"/>
            <a:ext cx="609600" cy="577279"/>
          </a:xfrm>
          <a:prstGeom prst="rect">
            <a:avLst/>
          </a:prstGeom>
          <a:noFill/>
        </p:spPr>
      </p:pic>
      <p:sp useBgFill="1">
        <p:nvSpPr>
          <p:cNvPr id="9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3581400"/>
            <a:ext cx="609600" cy="5772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5"/>
                                        </p:tgtEl>
                                        <p:attrNameLst>
                                          <p:attrName>style.opacity</p:attrName>
                                        </p:attrNameLst>
                                      </p:cBhvr>
                                      <p:to>
                                        <p:strVal val="0.5"/>
                                      </p:to>
                                    </p:set>
                                    <p:animEffect filter="image" prLst="opacity: 0.5">
                                      <p:cBhvr rctx="IE">
                                        <p:cTn id="7" dur="indefinite"/>
                                        <p:tgtEl>
                                          <p:spTgt spid="75"/>
                                        </p:tgtEl>
                                      </p:cBhvr>
                                    </p:animEffect>
                                  </p:childTnLst>
                                </p:cTn>
                              </p:par>
                              <p:par>
                                <p:cTn id="8" presetID="22" presetClass="entr" presetSubtype="8"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1000"/>
                                        <p:tgtEl>
                                          <p:spTgt spid="8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wipe(left)">
                                      <p:cBhvr>
                                        <p:cTn id="14" dur="1000"/>
                                        <p:tgtEl>
                                          <p:spTgt spid="90"/>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wipe(left)">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left)">
                                      <p:cBhvr>
                                        <p:cTn id="23" dur="10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xEl>
                                              <p:pRg st="0" end="0"/>
                                            </p:txEl>
                                          </p:spTgt>
                                        </p:tgtEl>
                                        <p:attrNameLst>
                                          <p:attrName>style.visibility</p:attrName>
                                        </p:attrNameLst>
                                      </p:cBhvr>
                                      <p:to>
                                        <p:strVal val="visible"/>
                                      </p:to>
                                    </p:set>
                                  </p:childTnLst>
                                </p:cTn>
                              </p:par>
                              <p:par>
                                <p:cTn id="28" presetID="64" presetClass="path" presetSubtype="0" accel="50000" decel="50000" fill="hold" grpId="1" nodeType="withEffect">
                                  <p:stCondLst>
                                    <p:cond delay="0"/>
                                  </p:stCondLst>
                                  <p:childTnLst>
                                    <p:animMotion origin="layout" path="M 3.05556E-6 1.11111E-6 L 0.06024 -0.6257 " pathEditMode="relative" rAng="0" ptsTypes="AA">
                                      <p:cBhvr>
                                        <p:cTn id="29" dur="1000" fill="hold"/>
                                        <p:tgtEl>
                                          <p:spTgt spid="87">
                                            <p:txEl>
                                              <p:pRg st="0" end="0"/>
                                            </p:txEl>
                                          </p:spTgt>
                                        </p:tgtEl>
                                        <p:attrNameLst>
                                          <p:attrName>ppt_x</p:attrName>
                                          <p:attrName>ppt_y</p:attrName>
                                        </p:attrNameLst>
                                      </p:cBhvr>
                                      <p:rCtr x="30" y="-313"/>
                                    </p:animMotion>
                                  </p:childTnLst>
                                </p:cTn>
                              </p:par>
                              <p:par>
                                <p:cTn id="30" presetID="3" presetClass="emph" presetSubtype="2" fill="hold" grpId="3" nodeType="withEffect">
                                  <p:stCondLst>
                                    <p:cond delay="0"/>
                                  </p:stCondLst>
                                  <p:childTnLst>
                                    <p:animClr clrSpc="rgb">
                                      <p:cBhvr override="childStyle">
                                        <p:cTn id="31" dur="1000" fill="hold"/>
                                        <p:tgtEl>
                                          <p:spTgt spid="87">
                                            <p:txEl>
                                              <p:pRg st="0" end="0"/>
                                            </p:txEl>
                                          </p:spTgt>
                                        </p:tgtEl>
                                        <p:attrNameLst>
                                          <p:attrName>style.color</p:attrName>
                                        </p:attrNameLst>
                                      </p:cBhvr>
                                      <p:to>
                                        <a:srgbClr val="004D9A"/>
                                      </p:to>
                                    </p:animClr>
                                  </p:childTnLst>
                                </p:cTn>
                              </p:par>
                              <p:par>
                                <p:cTn id="32" presetID="10" presetClass="exit" presetSubtype="0" fill="hold" grpId="1" nodeType="withEffect">
                                  <p:stCondLst>
                                    <p:cond delay="500"/>
                                  </p:stCondLst>
                                  <p:childTnLst>
                                    <p:animEffect transition="out" filter="fade">
                                      <p:cBhvr>
                                        <p:cTn id="33" dur="1000"/>
                                        <p:tgtEl>
                                          <p:spTgt spid="88"/>
                                        </p:tgtEl>
                                      </p:cBhvr>
                                    </p:animEffect>
                                    <p:set>
                                      <p:cBhvr>
                                        <p:cTn id="34" dur="1" fill="hold">
                                          <p:stCondLst>
                                            <p:cond delay="999"/>
                                          </p:stCondLst>
                                        </p:cTn>
                                        <p:tgtEl>
                                          <p:spTgt spid="88"/>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1000"/>
                                        <p:tgtEl>
                                          <p:spTgt spid="91"/>
                                        </p:tgtEl>
                                      </p:cBhvr>
                                    </p:animEffect>
                                  </p:childTnLst>
                                </p:cTn>
                              </p:par>
                              <p:par>
                                <p:cTn id="38" presetID="10" presetClass="exit" presetSubtype="0" fill="hold" grpId="2" nodeType="withEffect">
                                  <p:stCondLst>
                                    <p:cond delay="500"/>
                                  </p:stCondLst>
                                  <p:childTnLst>
                                    <p:animEffect transition="out" filter="fade">
                                      <p:cBhvr>
                                        <p:cTn id="39" dur="1000"/>
                                        <p:tgtEl>
                                          <p:spTgt spid="87">
                                            <p:txEl>
                                              <p:pRg st="0" end="0"/>
                                            </p:txEl>
                                          </p:spTgt>
                                        </p:tgtEl>
                                      </p:cBhvr>
                                    </p:animEffect>
                                    <p:set>
                                      <p:cBhvr>
                                        <p:cTn id="40" dur="1" fill="hold">
                                          <p:stCondLst>
                                            <p:cond delay="999"/>
                                          </p:stCondLst>
                                        </p:cTn>
                                        <p:tgtEl>
                                          <p:spTgt spid="87">
                                            <p:txEl>
                                              <p:pRg st="0" end="0"/>
                                            </p:txEl>
                                          </p:spTgt>
                                        </p:tgtEl>
                                        <p:attrNameLst>
                                          <p:attrName>style.visibility</p:attrName>
                                        </p:attrNameLst>
                                      </p:cBhvr>
                                      <p:to>
                                        <p:strVal val="hidden"/>
                                      </p:to>
                                    </p:set>
                                  </p:childTnLst>
                                </p:cTn>
                              </p:par>
                              <p:par>
                                <p:cTn id="41" presetID="10" presetClass="exit" presetSubtype="0" fill="hold" nodeType="withEffect">
                                  <p:stCondLst>
                                    <p:cond delay="500"/>
                                  </p:stCondLst>
                                  <p:childTnLst>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90"/>
                                        </p:tgtEl>
                                      </p:cBhvr>
                                    </p:animEffect>
                                    <p:set>
                                      <p:cBhvr>
                                        <p:cTn id="46" dur="1" fill="hold">
                                          <p:stCondLst>
                                            <p:cond delay="999"/>
                                          </p:stCondLst>
                                        </p:cTn>
                                        <p:tgtEl>
                                          <p:spTgt spid="9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89"/>
                                        </p:tgtEl>
                                      </p:cBhvr>
                                    </p:animEffect>
                                    <p:set>
                                      <p:cBhvr>
                                        <p:cTn id="49" dur="1" fill="hold">
                                          <p:stCondLst>
                                            <p:cond delay="999"/>
                                          </p:stCondLst>
                                        </p:cTn>
                                        <p:tgtEl>
                                          <p:spTgt spid="8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74"/>
                                        </p:tgtEl>
                                      </p:cBhvr>
                                    </p:animEffect>
                                    <p:set>
                                      <p:cBhvr>
                                        <p:cTn id="52" dur="1" fill="hold">
                                          <p:stCondLst>
                                            <p:cond delay="999"/>
                                          </p:stCondLst>
                                        </p:cTn>
                                        <p:tgtEl>
                                          <p:spTgt spid="74"/>
                                        </p:tgtEl>
                                        <p:attrNameLst>
                                          <p:attrName>style.visibility</p:attrName>
                                        </p:attrNameLst>
                                      </p:cBhvr>
                                      <p:to>
                                        <p:strVal val="hidden"/>
                                      </p:to>
                                    </p:set>
                                  </p:childTnLst>
                                </p:cTn>
                              </p:par>
                            </p:childTnLst>
                          </p:cTn>
                        </p:par>
                        <p:par>
                          <p:cTn id="53" fill="hold">
                            <p:stCondLst>
                              <p:cond delay="1500"/>
                            </p:stCondLst>
                            <p:childTnLst>
                              <p:par>
                                <p:cTn id="54" presetID="9" presetClass="emph" presetSubtype="0" nodeType="afterEffect">
                                  <p:stCondLst>
                                    <p:cond delay="0"/>
                                  </p:stCondLst>
                                  <p:childTnLst>
                                    <p:set>
                                      <p:cBhvr rctx="PPT">
                                        <p:cTn id="55" dur="indefinite"/>
                                        <p:tgtEl>
                                          <p:spTgt spid="75"/>
                                        </p:tgtEl>
                                        <p:attrNameLst>
                                          <p:attrName>style.opacity</p:attrName>
                                        </p:attrNameLst>
                                      </p:cBhvr>
                                      <p:to>
                                        <p:strVal val="1"/>
                                      </p:to>
                                    </p:set>
                                    <p:animEffect filter="image" prLst="opacity: 1">
                                      <p:cBhvr rctx="IE">
                                        <p:cTn id="56" dur="indefinite"/>
                                        <p:tgtEl>
                                          <p:spTgt spid="75"/>
                                        </p:tgtEl>
                                      </p:cBhvr>
                                    </p:animEffect>
                                  </p:childTnLst>
                                </p:cTn>
                              </p:par>
                            </p:childTnLst>
                          </p:cTn>
                        </p:par>
                        <p:par>
                          <p:cTn id="57" fill="hold">
                            <p:stCondLst>
                              <p:cond delay="1500"/>
                            </p:stCondLst>
                            <p:childTnLst>
                              <p:par>
                                <p:cTn id="58" presetID="6" presetClass="emph" presetSubtype="0" fill="hold" nodeType="afterEffect">
                                  <p:stCondLst>
                                    <p:cond delay="0"/>
                                  </p:stCondLst>
                                  <p:childTnLst>
                                    <p:animScale>
                                      <p:cBhvr>
                                        <p:cTn id="59" dur="1000" fill="hold"/>
                                        <p:tgtEl>
                                          <p:spTgt spid="75"/>
                                        </p:tgtEl>
                                      </p:cBhvr>
                                      <p:by x="150000" y="150000"/>
                                    </p:animScale>
                                  </p:childTnLst>
                                </p:cTn>
                              </p:par>
                              <p:par>
                                <p:cTn id="60" presetID="35" presetClass="path" presetSubtype="0" fill="hold" nodeType="withEffect">
                                  <p:stCondLst>
                                    <p:cond delay="0"/>
                                  </p:stCondLst>
                                  <p:childTnLst>
                                    <p:animMotion origin="layout" path="M 0 -2.59259E-6 L -0.25 0.14699 " pathEditMode="relative" rAng="0" ptsTypes="AA">
                                      <p:cBhvr>
                                        <p:cTn id="61" dur="1000" fill="hold"/>
                                        <p:tgtEl>
                                          <p:spTgt spid="75"/>
                                        </p:tgtEl>
                                        <p:attrNameLst>
                                          <p:attrName>ppt_x</p:attrName>
                                          <p:attrName>ppt_y</p:attrName>
                                        </p:attrNameLst>
                                      </p:cBhvr>
                                      <p:rCtr x="-125" y="73"/>
                                    </p:animMotion>
                                  </p:childTnLst>
                                </p:cTn>
                              </p:par>
                              <p:par>
                                <p:cTn id="62" presetID="10" presetClass="entr" presetSubtype="0" fill="hold" nodeType="withEffect">
                                  <p:stCondLst>
                                    <p:cond delay="50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1000"/>
                                        <p:tgtEl>
                                          <p:spTgt spid="77"/>
                                        </p:tgtEl>
                                      </p:cBhvr>
                                    </p:animEffect>
                                  </p:childTnLst>
                                </p:cTn>
                              </p:par>
                              <p:par>
                                <p:cTn id="65" presetID="10" presetClass="exit" presetSubtype="0" fill="hold" nodeType="withEffect">
                                  <p:stCondLst>
                                    <p:cond delay="1000"/>
                                  </p:stCondLst>
                                  <p:childTnLst>
                                    <p:animEffect transition="out" filter="fade">
                                      <p:cBhvr>
                                        <p:cTn id="66" dur="1000"/>
                                        <p:tgtEl>
                                          <p:spTgt spid="75"/>
                                        </p:tgtEl>
                                      </p:cBhvr>
                                    </p:animEffect>
                                    <p:set>
                                      <p:cBhvr>
                                        <p:cTn id="67" dur="1" fill="hold">
                                          <p:stCondLst>
                                            <p:cond delay="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allAtOnce"/>
      <p:bldP spid="87" grpId="1" build="allAtOnce"/>
      <p:bldP spid="87" grpId="2" build="allAtOnce"/>
      <p:bldP spid="87" grpId="3" build="allAtOnce"/>
      <p:bldP spid="88" grpId="0" animBg="1"/>
      <p:bldP spid="88" grpId="1" animBg="1"/>
      <p:bldP spid="91"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0"/>
            <a:ext cx="9144000" cy="7232749"/>
          </a:xfrm>
          <a:prstGeom prst="rect">
            <a:avLst/>
          </a:prstGeom>
        </p:spPr>
        <p:txBody>
          <a:bodyPr wrap="square" rtlCol="0">
            <a:spAutoFit/>
          </a:bodyPr>
          <a:lstStyle/>
          <a:p>
            <a:r>
              <a:rPr lang="en-US" sz="1600" dirty="0" smtClean="0"/>
              <a:t>EUROPEAN EXPLORATIONS			</a:t>
            </a:r>
            <a:endParaRPr lang="en-US" sz="1600" u="sng" dirty="0" smtClean="0"/>
          </a:p>
          <a:p>
            <a:r>
              <a:rPr lang="en-US" sz="1600" dirty="0" smtClean="0"/>
              <a:t>	1000- </a:t>
            </a:r>
            <a:r>
              <a:rPr lang="en-US" sz="1600" dirty="0" err="1" smtClean="0"/>
              <a:t>Lief</a:t>
            </a:r>
            <a:r>
              <a:rPr lang="en-US" sz="1600" dirty="0" smtClean="0"/>
              <a:t> Erickson – New </a:t>
            </a:r>
            <a:r>
              <a:rPr lang="en-US" sz="1600" dirty="0" err="1" smtClean="0"/>
              <a:t>Foundland</a:t>
            </a:r>
            <a:r>
              <a:rPr lang="en-US" sz="1600" dirty="0" smtClean="0"/>
              <a:t> 		</a:t>
            </a:r>
          </a:p>
          <a:p>
            <a:r>
              <a:rPr lang="en-US" sz="1600" dirty="0" smtClean="0"/>
              <a:t>	1492 - Columbus – East Indies (sp)			</a:t>
            </a:r>
          </a:p>
          <a:p>
            <a:r>
              <a:rPr lang="en-US" sz="1600" dirty="0" smtClean="0"/>
              <a:t>	1524 – </a:t>
            </a:r>
            <a:r>
              <a:rPr lang="en-US" sz="1600" dirty="0" err="1" smtClean="0"/>
              <a:t>giovanni</a:t>
            </a:r>
            <a:r>
              <a:rPr lang="en-US" sz="1600" dirty="0" smtClean="0"/>
              <a:t> </a:t>
            </a:r>
            <a:r>
              <a:rPr lang="en-US" sz="1600" dirty="0" err="1" smtClean="0"/>
              <a:t>Verazanno</a:t>
            </a:r>
            <a:r>
              <a:rPr lang="en-US" sz="1600" dirty="0" smtClean="0"/>
              <a:t> (</a:t>
            </a:r>
            <a:r>
              <a:rPr lang="en-US" sz="1600" dirty="0" err="1" smtClean="0"/>
              <a:t>fr</a:t>
            </a:r>
            <a:r>
              <a:rPr lang="en-US" sz="1600" dirty="0" smtClean="0"/>
              <a:t>)			</a:t>
            </a:r>
          </a:p>
          <a:p>
            <a:r>
              <a:rPr lang="en-US" sz="1600" dirty="0" smtClean="0"/>
              <a:t>	1528 – Narvaez (sp)				</a:t>
            </a:r>
          </a:p>
          <a:p>
            <a:r>
              <a:rPr lang="en-US" sz="1600" dirty="0" smtClean="0"/>
              <a:t>	1534 – Jacques Cartier (</a:t>
            </a:r>
            <a:r>
              <a:rPr lang="en-US" sz="1600" dirty="0" err="1" smtClean="0"/>
              <a:t>fr</a:t>
            </a:r>
            <a:r>
              <a:rPr lang="en-US" sz="1600" dirty="0" smtClean="0"/>
              <a:t>)</a:t>
            </a:r>
          </a:p>
          <a:p>
            <a:r>
              <a:rPr lang="en-US" sz="1600" dirty="0" smtClean="0"/>
              <a:t>	1539-43 – de Soto (sp)</a:t>
            </a:r>
          </a:p>
          <a:p>
            <a:r>
              <a:rPr lang="en-US" sz="1600" dirty="0" smtClean="0"/>
              <a:t>	1539 – Diaz</a:t>
            </a:r>
          </a:p>
          <a:p>
            <a:r>
              <a:rPr lang="en-US" sz="1600" dirty="0" smtClean="0"/>
              <a:t>	1540-42 – Coronado (sp)</a:t>
            </a:r>
          </a:p>
          <a:p>
            <a:r>
              <a:rPr lang="en-US" sz="1600" dirty="0" smtClean="0"/>
              <a:t>	1540-43 – </a:t>
            </a:r>
            <a:r>
              <a:rPr lang="en-US" sz="1600" dirty="0" err="1" smtClean="0"/>
              <a:t>Roberval</a:t>
            </a:r>
            <a:r>
              <a:rPr lang="en-US" sz="1600" dirty="0" smtClean="0"/>
              <a:t> (</a:t>
            </a:r>
            <a:r>
              <a:rPr lang="en-US" sz="1600" dirty="0" err="1" smtClean="0"/>
              <a:t>fr</a:t>
            </a:r>
            <a:r>
              <a:rPr lang="en-US" sz="1600" dirty="0" smtClean="0"/>
              <a:t>)</a:t>
            </a:r>
          </a:p>
          <a:p>
            <a:r>
              <a:rPr lang="en-US" sz="1600" dirty="0" smtClean="0"/>
              <a:t>	1542 – Cabrillo (sp)</a:t>
            </a:r>
          </a:p>
          <a:p>
            <a:r>
              <a:rPr lang="en-US" sz="1600" dirty="0" smtClean="0"/>
              <a:t>	1549 – missionaries into Fl (sp)</a:t>
            </a:r>
          </a:p>
          <a:p>
            <a:r>
              <a:rPr lang="en-US" sz="1600" dirty="0" smtClean="0"/>
              <a:t>	1564 – colony @ Santa Elena SC</a:t>
            </a:r>
          </a:p>
          <a:p>
            <a:r>
              <a:rPr lang="en-US" sz="1600" dirty="0" smtClean="0"/>
              <a:t>	1565 –colony @ St Augustine</a:t>
            </a:r>
          </a:p>
          <a:p>
            <a:r>
              <a:rPr lang="en-US" sz="1600" dirty="0" smtClean="0"/>
              <a:t>	1581 – missionaries into NM (sp)</a:t>
            </a:r>
          </a:p>
          <a:p>
            <a:r>
              <a:rPr lang="en-US" sz="1600" dirty="0" smtClean="0"/>
              <a:t>	1604 – Champlain (</a:t>
            </a:r>
            <a:r>
              <a:rPr lang="en-US" sz="1600" dirty="0" err="1" smtClean="0"/>
              <a:t>fr</a:t>
            </a:r>
            <a:r>
              <a:rPr lang="en-US" sz="1600" dirty="0" smtClean="0"/>
              <a:t>)</a:t>
            </a:r>
          </a:p>
          <a:p>
            <a:r>
              <a:rPr lang="en-US" sz="1600" dirty="0" smtClean="0"/>
              <a:t>	1607 – colony @ Jamestown</a:t>
            </a:r>
          </a:p>
          <a:p>
            <a:r>
              <a:rPr lang="en-US" sz="1600" dirty="0" smtClean="0"/>
              <a:t>	1608 – colony @ Quebec</a:t>
            </a:r>
          </a:p>
          <a:p>
            <a:r>
              <a:rPr lang="en-US" sz="1600" dirty="0" smtClean="0"/>
              <a:t>	1610 – colony @ Santa Fe</a:t>
            </a:r>
          </a:p>
          <a:p>
            <a:r>
              <a:rPr lang="en-US" sz="1600" dirty="0" smtClean="0"/>
              <a:t>	1620 – Pilgrims @ Plymouth Colony</a:t>
            </a:r>
          </a:p>
          <a:p>
            <a:r>
              <a:rPr lang="en-US" sz="1600" dirty="0" smtClean="0"/>
              <a:t>  CONTACT BETWEEN COLONISTS &amp; NATIVE AMERICANS	</a:t>
            </a:r>
          </a:p>
          <a:p>
            <a:r>
              <a:rPr lang="en-US" sz="1600" dirty="0" smtClean="0"/>
              <a:t>	1636 – </a:t>
            </a:r>
            <a:r>
              <a:rPr lang="en-US" sz="1600" dirty="0" err="1" smtClean="0"/>
              <a:t>Perquot</a:t>
            </a:r>
            <a:r>
              <a:rPr lang="en-US" sz="1600" dirty="0" smtClean="0"/>
              <a:t> War, taking/selling of Indian slaves</a:t>
            </a:r>
          </a:p>
          <a:p>
            <a:r>
              <a:rPr lang="en-US" sz="1600" dirty="0" smtClean="0"/>
              <a:t>	1675 – 1</a:t>
            </a:r>
            <a:r>
              <a:rPr lang="en-US" sz="1600" baseline="30000" dirty="0" smtClean="0"/>
              <a:t>st</a:t>
            </a:r>
            <a:r>
              <a:rPr lang="en-US" sz="1600" dirty="0" smtClean="0"/>
              <a:t> Indian War (English colonists </a:t>
            </a:r>
            <a:r>
              <a:rPr lang="en-US" sz="1600" dirty="0" err="1" smtClean="0"/>
              <a:t>vs</a:t>
            </a:r>
            <a:r>
              <a:rPr lang="en-US" sz="1600" dirty="0" smtClean="0"/>
              <a:t> Indians)</a:t>
            </a:r>
          </a:p>
          <a:p>
            <a:r>
              <a:rPr lang="en-US" sz="1600" dirty="0" smtClean="0"/>
              <a:t>	1689 – 2</a:t>
            </a:r>
            <a:r>
              <a:rPr lang="en-US" sz="1600" baseline="30000" dirty="0" smtClean="0"/>
              <a:t>ND</a:t>
            </a:r>
            <a:r>
              <a:rPr lang="en-US" sz="1600" dirty="0" smtClean="0"/>
              <a:t> Indian War (France </a:t>
            </a:r>
            <a:r>
              <a:rPr lang="en-US" sz="1600" dirty="0" err="1" smtClean="0"/>
              <a:t>vs</a:t>
            </a:r>
            <a:r>
              <a:rPr lang="en-US" sz="1600" dirty="0" smtClean="0"/>
              <a:t> England w/Indian Allies)</a:t>
            </a:r>
          </a:p>
          <a:p>
            <a:r>
              <a:rPr lang="en-US" sz="1600" dirty="0" smtClean="0"/>
              <a:t>	1758 – 1</a:t>
            </a:r>
            <a:r>
              <a:rPr lang="en-US" sz="1600" baseline="30000" dirty="0" smtClean="0"/>
              <a:t>st</a:t>
            </a:r>
            <a:r>
              <a:rPr lang="en-US" sz="1600" dirty="0" smtClean="0"/>
              <a:t> Indian reservation established in NJ</a:t>
            </a:r>
          </a:p>
          <a:p>
            <a:r>
              <a:rPr lang="en-US" sz="1600" dirty="0" smtClean="0"/>
              <a:t>	1763 -  Declaration of 1763 –  Indian lands reserved west of </a:t>
            </a:r>
            <a:r>
              <a:rPr lang="en-US" sz="1600" dirty="0" err="1" smtClean="0"/>
              <a:t>Applachians</a:t>
            </a:r>
            <a:endParaRPr lang="en-US" sz="1600" dirty="0" smtClean="0"/>
          </a:p>
          <a:p>
            <a:r>
              <a:rPr lang="en-US" sz="1600" dirty="0" smtClean="0"/>
              <a:t>	1763 – Treaty of Paris – lands to Mississippi R from France to England</a:t>
            </a:r>
          </a:p>
          <a:p>
            <a:r>
              <a:rPr lang="en-US" sz="1600" dirty="0" smtClean="0"/>
              <a:t>	1783 – Treaty of Paris – end of Revolutionary War, land cedes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3.bp.blogspot.com/-FNTauw8Co7o/UbSQj5WwKBI/AAAAAAAAMYY/G2Q0eY2kiV4/s1600/Native+American-Indians-Manhattan-new+york.jpg"/>
          <p:cNvPicPr preferRelativeResize="0">
            <a:picLocks noChangeAspect="1" noChangeArrowheads="1"/>
          </p:cNvPicPr>
          <p:nvPr/>
        </p:nvPicPr>
        <p:blipFill>
          <a:blip r:embed="rId2" cstate="print"/>
          <a:srcRect l="30000" t="-8221" r="10000" b="28167"/>
          <a:stretch>
            <a:fillRect/>
          </a:stretch>
        </p:blipFill>
        <p:spPr bwMode="auto">
          <a:xfrm>
            <a:off x="0" y="0"/>
            <a:ext cx="9144000" cy="6858000"/>
          </a:xfrm>
          <a:prstGeom prst="rect">
            <a:avLst/>
          </a:prstGeom>
          <a:noFill/>
        </p:spPr>
      </p:pic>
      <p:pic>
        <p:nvPicPr>
          <p:cNvPr id="10" name="Picture 3"/>
          <p:cNvPicPr>
            <a:picLocks noChangeAspect="1" noChangeArrowheads="1"/>
          </p:cNvPicPr>
          <p:nvPr/>
        </p:nvPicPr>
        <p:blipFill>
          <a:blip r:embed="rId3" cstate="print"/>
          <a:srcRect l="1987" t="6007" r="2649" b="3880"/>
          <a:stretch>
            <a:fillRect/>
          </a:stretch>
        </p:blipFill>
        <p:spPr bwMode="auto">
          <a:xfrm>
            <a:off x="0" y="1143000"/>
            <a:ext cx="9144000" cy="5715000"/>
          </a:xfrm>
          <a:prstGeom prst="rect">
            <a:avLst/>
          </a:prstGeom>
          <a:noFill/>
          <a:ln w="9525">
            <a:noFill/>
            <a:miter lim="800000"/>
            <a:headEnd/>
            <a:tailEnd/>
          </a:ln>
          <a:effectLst/>
        </p:spPr>
      </p:pic>
      <p:pic>
        <p:nvPicPr>
          <p:cNvPr id="11" name="Picture 2" descr="http://www.freeworldmaps.net/download/maps/northamerica/northamerica_physical_high-res.jpg"/>
          <p:cNvPicPr>
            <a:picLocks noChangeAspect="1" noChangeArrowheads="1"/>
          </p:cNvPicPr>
          <p:nvPr/>
        </p:nvPicPr>
        <p:blipFill>
          <a:blip r:embed="rId4" cstate="print"/>
          <a:srcRect l="15209" t="28904" r="2415" b="18628"/>
          <a:stretch>
            <a:fillRect/>
          </a:stretch>
        </p:blipFill>
        <p:spPr bwMode="auto">
          <a:xfrm>
            <a:off x="0" y="685800"/>
            <a:ext cx="9146894" cy="6172200"/>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5" name="Freeform 14"/>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0" y="685800"/>
            <a:ext cx="6738640" cy="523220"/>
          </a:xfrm>
          <a:prstGeom prst="rect">
            <a:avLst/>
          </a:prstGeom>
          <a:noFill/>
        </p:spPr>
        <p:txBody>
          <a:bodyPr wrap="none" rtlCol="0">
            <a:spAutoFit/>
          </a:bodyPr>
          <a:lstStyle/>
          <a:p>
            <a:r>
              <a:rPr lang="en-US" sz="2800" b="1" dirty="0" smtClean="0"/>
              <a:t>1000:  Vikings explore New </a:t>
            </a:r>
            <a:r>
              <a:rPr lang="en-US" sz="2800" b="1" dirty="0" err="1" smtClean="0"/>
              <a:t>Foundland</a:t>
            </a:r>
            <a:r>
              <a:rPr lang="en-US" sz="2800" b="1" dirty="0" smtClean="0"/>
              <a:t> coast</a:t>
            </a:r>
            <a:endParaRPr lang="en-US" sz="2800" b="1" dirty="0"/>
          </a:p>
        </p:txBody>
      </p:sp>
      <p:sp>
        <p:nvSpPr>
          <p:cNvPr id="20" name="Freeform 19"/>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0" y="1143000"/>
            <a:ext cx="6866623" cy="954107"/>
          </a:xfrm>
          <a:prstGeom prst="rect">
            <a:avLst/>
          </a:prstGeom>
          <a:noFill/>
        </p:spPr>
        <p:txBody>
          <a:bodyPr wrap="none" rtlCol="0">
            <a:spAutoFit/>
          </a:bodyPr>
          <a:lstStyle/>
          <a:p>
            <a:r>
              <a:rPr lang="en-US" sz="2800" b="1" dirty="0" smtClean="0"/>
              <a:t>1492:  Columbus’ 4 voyages to explore/settle</a:t>
            </a:r>
          </a:p>
          <a:p>
            <a:r>
              <a:rPr lang="en-US" sz="2800" b="1" dirty="0" smtClean="0"/>
              <a:t>	  </a:t>
            </a:r>
            <a:r>
              <a:rPr lang="en-US" sz="2800" b="1" dirty="0" err="1" smtClean="0"/>
              <a:t>Carribean</a:t>
            </a:r>
            <a:r>
              <a:rPr lang="en-US" sz="2800" b="1" dirty="0" smtClean="0"/>
              <a:t> Islands for Spain  </a:t>
            </a:r>
            <a:endParaRPr lang="en-US" sz="2800" b="1" dirty="0"/>
          </a:p>
        </p:txBody>
      </p:sp>
      <p:sp>
        <p:nvSpPr>
          <p:cNvPr id="23" name="TextBox 22"/>
          <p:cNvSpPr txBox="1"/>
          <p:nvPr/>
        </p:nvSpPr>
        <p:spPr>
          <a:xfrm>
            <a:off x="0" y="251460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25" name="Freeform 24"/>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0" y="2057400"/>
            <a:ext cx="7640681" cy="523220"/>
          </a:xfrm>
          <a:prstGeom prst="rect">
            <a:avLst/>
          </a:prstGeom>
          <a:noFill/>
        </p:spPr>
        <p:txBody>
          <a:bodyPr wrap="none" rtlCol="0">
            <a:spAutoFit/>
          </a:bodyPr>
          <a:lstStyle/>
          <a:p>
            <a:r>
              <a:rPr lang="en-US" sz="2800" b="1" dirty="0" smtClean="0"/>
              <a:t>1524: G. </a:t>
            </a:r>
            <a:r>
              <a:rPr lang="en-US" sz="2800" b="1" dirty="0" err="1" smtClean="0"/>
              <a:t>Verrazzano</a:t>
            </a:r>
            <a:r>
              <a:rPr lang="en-US" sz="2800" b="1" dirty="0" smtClean="0"/>
              <a:t> explores east coast for France</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10"/>
                                        </p:tgtEl>
                                      </p:cBhvr>
                                      <p:by x="70000" y="70000"/>
                                    </p:animScale>
                                  </p:childTnLst>
                                </p:cTn>
                              </p:par>
                              <p:par>
                                <p:cTn id="15" presetID="35" presetClass="path" presetSubtype="0" fill="hold" nodeType="withEffect">
                                  <p:stCondLst>
                                    <p:cond delay="0"/>
                                  </p:stCondLst>
                                  <p:childTnLst>
                                    <p:animMotion origin="layout" path="M 0 4.44444E-6 L -0.06667 0.04444 " pathEditMode="relative" rAng="0" ptsTypes="AA">
                                      <p:cBhvr>
                                        <p:cTn id="16" dur="1000" fill="hold"/>
                                        <p:tgtEl>
                                          <p:spTgt spid="10"/>
                                        </p:tgtEl>
                                        <p:attrNameLst>
                                          <p:attrName>ppt_x</p:attrName>
                                          <p:attrName>ppt_y</p:attrName>
                                        </p:attrNameLst>
                                      </p:cBhvr>
                                      <p:rCtr x="-33" y="22"/>
                                    </p:animMotion>
                                  </p:childTnLst>
                                </p:cTn>
                              </p:par>
                              <p:par>
                                <p:cTn id="17" presetID="10" presetClass="exit" presetSubtype="0" fill="hold" nodeType="withEffect">
                                  <p:stCondLst>
                                    <p:cond delay="50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1000"/>
                                        <p:tgtEl>
                                          <p:spTgt spid="22">
                                            <p:txEl>
                                              <p:pRg st="0" end="0"/>
                                            </p:txEl>
                                          </p:spTgt>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1000"/>
                                        <p:tgtEl>
                                          <p:spTgt spid="22">
                                            <p:txEl>
                                              <p:pRg st="1" end="1"/>
                                            </p:txEl>
                                          </p:spTgt>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2000"/>
                                        <p:tgtEl>
                                          <p:spTgt spid="21"/>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wipe(left)">
                                      <p:cBhvr>
                                        <p:cTn id="52" dur="1000"/>
                                        <p:tgtEl>
                                          <p:spTgt spid="28">
                                            <p:txEl>
                                              <p:pRg st="0" end="0"/>
                                            </p:txEl>
                                          </p:spTgt>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right)">
                                      <p:cBhvr>
                                        <p:cTn id="55" dur="1000"/>
                                        <p:tgtEl>
                                          <p:spTgt spid="25"/>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wipe(left)">
                                      <p:cBhvr>
                                        <p:cTn id="64" dur="1000"/>
                                        <p:tgtEl>
                                          <p:spTgt spid="23">
                                            <p:txEl>
                                              <p:pRg st="0" end="0"/>
                                            </p:txEl>
                                          </p:spTgt>
                                        </p:tgtEl>
                                      </p:cBhvr>
                                    </p:animEffect>
                                  </p:childTnLst>
                                </p:cTn>
                              </p:par>
                              <p:par>
                                <p:cTn id="65" presetID="22" presetClass="entr" presetSubtype="2"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right)">
                                      <p:cBhvr>
                                        <p:cTn id="67" dur="3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16"/>
                                        </p:tgtEl>
                                      </p:cBhvr>
                                    </p:animEffect>
                                    <p:set>
                                      <p:cBhvr>
                                        <p:cTn id="72" dur="1" fill="hold">
                                          <p:stCondLst>
                                            <p:cond delay="999"/>
                                          </p:stCondLst>
                                        </p:cTn>
                                        <p:tgtEl>
                                          <p:spTgt spid="16"/>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2">
                                            <p:txEl>
                                              <p:pRg st="0" end="0"/>
                                            </p:txEl>
                                          </p:spTgt>
                                        </p:tgtEl>
                                      </p:cBhvr>
                                    </p:animEffect>
                                    <p:set>
                                      <p:cBhvr>
                                        <p:cTn id="75" dur="1" fill="hold">
                                          <p:stCondLst>
                                            <p:cond delay="999"/>
                                          </p:stCondLst>
                                        </p:cTn>
                                        <p:tgtEl>
                                          <p:spTgt spid="22">
                                            <p:txEl>
                                              <p:pRg st="0" end="0"/>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2">
                                            <p:txEl>
                                              <p:pRg st="1" end="1"/>
                                            </p:txEl>
                                          </p:spTgt>
                                        </p:tgtEl>
                                      </p:cBhvr>
                                    </p:animEffect>
                                    <p:set>
                                      <p:cBhvr>
                                        <p:cTn id="78" dur="1" fill="hold">
                                          <p:stCondLst>
                                            <p:cond delay="999"/>
                                          </p:stCondLst>
                                        </p:cTn>
                                        <p:tgtEl>
                                          <p:spTgt spid="22">
                                            <p:txEl>
                                              <p:pRg st="1" end="1"/>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28">
                                            <p:txEl>
                                              <p:pRg st="0" end="0"/>
                                            </p:txEl>
                                          </p:spTgt>
                                        </p:tgtEl>
                                      </p:cBhvr>
                                    </p:animEffect>
                                    <p:set>
                                      <p:cBhvr>
                                        <p:cTn id="81" dur="1" fill="hold">
                                          <p:stCondLst>
                                            <p:cond delay="999"/>
                                          </p:stCondLst>
                                        </p:cTn>
                                        <p:tgtEl>
                                          <p:spTgt spid="28">
                                            <p:txEl>
                                              <p:pRg st="0" end="0"/>
                                            </p:txEl>
                                          </p:spTgt>
                                        </p:tgtEl>
                                        <p:attrNameLst>
                                          <p:attrName>style.visibility</p:attrName>
                                        </p:attrNameLst>
                                      </p:cBhvr>
                                      <p:to>
                                        <p:strVal val="hidden"/>
                                      </p:to>
                                    </p:set>
                                  </p:childTnLst>
                                </p:cTn>
                              </p:par>
                              <p:par>
                                <p:cTn id="82" presetID="64" presetClass="path" presetSubtype="0" accel="50000" decel="50000" fill="hold" grpId="0" nodeType="withEffect">
                                  <p:stCondLst>
                                    <p:cond delay="0"/>
                                  </p:stCondLst>
                                  <p:childTnLst>
                                    <p:animMotion origin="layout" path="M 3.05556E-6 2.48901E-6 L 0.00191 -0.25978 " pathEditMode="relative" rAng="0" ptsTypes="AA">
                                      <p:cBhvr>
                                        <p:cTn id="83" dur="1000" fill="hold"/>
                                        <p:tgtEl>
                                          <p:spTgt spid="23">
                                            <p:txEl>
                                              <p:pRg st="0" end="0"/>
                                            </p:txEl>
                                          </p:spTgt>
                                        </p:tgtEl>
                                        <p:attrNameLst>
                                          <p:attrName>ppt_x</p:attrName>
                                          <p:attrName>ppt_y</p:attrName>
                                        </p:attrNameLst>
                                      </p:cBhvr>
                                      <p:rCtr x="1" y="-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20" grpId="0" animBg="1"/>
      <p:bldP spid="21" grpId="0" animBg="1"/>
      <p:bldP spid="22" grpId="0" build="allAtOnce"/>
      <p:bldP spid="23" grpId="0" build="allAtOnce"/>
      <p:bldP spid="25" grpId="0" animBg="1"/>
      <p:bldP spid="28" grpId="0" build="allAtOnce"/>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017306"/>
          </a:xfrm>
          <a:prstGeom prst="rect">
            <a:avLst/>
          </a:prstGeom>
        </p:spPr>
        <p:txBody>
          <a:bodyPr wrap="square">
            <a:spAutoFit/>
          </a:bodyPr>
          <a:lstStyle/>
          <a:p>
            <a:r>
              <a:rPr lang="en-US" dirty="0" smtClean="0">
                <a:hlinkClick r:id="rId2"/>
              </a:rPr>
              <a:t>http://www.u-s-history.com/pages/h1004.html</a:t>
            </a:r>
            <a:endParaRPr lang="en-US" dirty="0" smtClean="0"/>
          </a:p>
          <a:p>
            <a:endParaRPr lang="en-US" dirty="0" smtClean="0"/>
          </a:p>
          <a:p>
            <a:r>
              <a:rPr lang="en-US" dirty="0" smtClean="0"/>
              <a:t>	European explorers were the first to encounter indigenous peoples of the New World. The first contact may have occurred when </a:t>
            </a:r>
            <a:r>
              <a:rPr lang="en-US" dirty="0" err="1" smtClean="0"/>
              <a:t>Thorvald</a:t>
            </a:r>
            <a:r>
              <a:rPr lang="en-US" dirty="0" smtClean="0"/>
              <a:t>, brother of Leif Eriksson, died in a skirmish with natives near Vinland in present-day Newfoundland. </a:t>
            </a:r>
            <a:r>
              <a:rPr lang="en-US" dirty="0" err="1" smtClean="0"/>
              <a:t>Thorvald</a:t>
            </a:r>
            <a:r>
              <a:rPr lang="en-US" dirty="0" smtClean="0"/>
              <a:t> may have been the first European to die and be buried in America.</a:t>
            </a:r>
          </a:p>
          <a:p>
            <a:r>
              <a:rPr lang="en-US" dirty="0" smtClean="0"/>
              <a:t>	Nearly five centuries later, word that Christopher Columbus had discovered what was believed to be a western approach to the East Indies spread through Europe, which energized other nations to dispatch explorers. Like Columbus, they were searching for gold, silver, spices and other valuables. They also were looking for new lands to claim for their empires. They quickly realized that what Columbus had actually found was another world altogether.</a:t>
            </a:r>
          </a:p>
          <a:p>
            <a:r>
              <a:rPr lang="en-US" dirty="0" smtClean="0"/>
              <a:t>	The Europeans came to the New World with underlying assumptions, some based on what would later be called Manifest Destiny, others based on Christian beliefs. Some, including Columbus, believed it was God's design to convert non-Christians everywhere. Extracting wealth from the New World was justifiable because the peoples there were heathen. Imprecations against Native Americans were sanctioned because they were Satan's own, and it followed that their cultures could be crippled as well.</a:t>
            </a:r>
          </a:p>
          <a:p>
            <a:r>
              <a:rPr lang="en-US" dirty="0" smtClean="0"/>
              <a:t>	By and large, indigenous peoples first welcomed European explorers, and trade was a hallmark of their relationship from the beginning. The natives introduced the Europeans to such plants as maize, potatoes, other edible plants, and tobacco. The Europeans introduced the Native Americans to horses, guns, and alcohol, among other things.</a:t>
            </a:r>
          </a:p>
          <a:p>
            <a:r>
              <a:rPr lang="en-US" dirty="0" smtClean="0"/>
              <a:t>	Contact would wreak radical changes in Native American </a:t>
            </a:r>
            <a:r>
              <a:rPr lang="en-US" dirty="0" err="1" smtClean="0"/>
              <a:t>lifeways</a:t>
            </a:r>
            <a:r>
              <a:rPr lang="en-US" dirty="0" smtClean="0"/>
              <a:t> through the impact of trade, missionary influence, intermarriage, disease, enslavement, defeat in battle, forced relocation to reservations, and acculturation.</a:t>
            </a:r>
          </a:p>
          <a:p>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freeworldmaps.net/download/maps/northamerica/northamerica_physical_high-res.jpg"/>
          <p:cNvPicPr>
            <a:picLocks noChangeAspect="1" noChangeArrowheads="1"/>
          </p:cNvPicPr>
          <p:nvPr/>
        </p:nvPicPr>
        <p:blipFill>
          <a:blip r:embed="rId2" cstate="print"/>
          <a:srcRect l="15209" t="28904" r="2415" b="18628"/>
          <a:stretch>
            <a:fillRect/>
          </a:stretch>
        </p:blipFill>
        <p:spPr bwMode="auto">
          <a:xfrm>
            <a:off x="0" y="685800"/>
            <a:ext cx="9146894" cy="6172200"/>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3733799" y="914400"/>
            <a:ext cx="5459187" cy="2833007"/>
            <a:chOff x="3733799" y="914400"/>
            <a:chExt cx="5459187" cy="2833007"/>
          </a:xfrm>
        </p:grpSpPr>
        <p:sp>
          <p:nvSpPr>
            <p:cNvPr id="12" name="Freeform 11"/>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extBox 1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16" name="TextBox 1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nvGrpSpPr>
          <p:cNvPr id="22" name="Group 21"/>
          <p:cNvGrpSpPr/>
          <p:nvPr/>
        </p:nvGrpSpPr>
        <p:grpSpPr>
          <a:xfrm>
            <a:off x="5505450" y="2743200"/>
            <a:ext cx="3605893" cy="2364921"/>
            <a:chOff x="5505450" y="2743200"/>
            <a:chExt cx="3605893" cy="2364921"/>
          </a:xfrm>
        </p:grpSpPr>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3" name="TextBox 22"/>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1000"/>
                                        <p:tgtEl>
                                          <p:spTgt spid="15">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1000"/>
                                        <p:tgtEl>
                                          <p:spTgt spid="21">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3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685800"/>
            <a:ext cx="9192986" cy="6245679"/>
            <a:chOff x="0" y="685800"/>
            <a:chExt cx="9192986" cy="6245679"/>
          </a:xfrm>
        </p:grpSpPr>
        <p:pic>
          <p:nvPicPr>
            <p:cNvPr id="58" name="Picture 2" descr="http://www.freeworldmaps.net/download/maps/northamerica/northamerica_physical_high-res.jpg"/>
            <p:cNvPicPr>
              <a:picLocks noChangeAspect="1" noChangeArrowheads="1"/>
            </p:cNvPicPr>
            <p:nvPr/>
          </p:nvPicPr>
          <p:blipFill>
            <a:blip r:embed="rId2" cstate="print"/>
            <a:srcRect l="15209" t="28904" r="2415" b="18628"/>
            <a:stretch>
              <a:fillRect/>
            </a:stretch>
          </p:blipFill>
          <p:spPr bwMode="auto">
            <a:xfrm>
              <a:off x="0" y="685800"/>
              <a:ext cx="9146894" cy="6172200"/>
            </a:xfrm>
            <a:prstGeom prst="rect">
              <a:avLst/>
            </a:prstGeom>
            <a:noFill/>
          </p:spPr>
        </p:pic>
        <p:sp>
          <p:nvSpPr>
            <p:cNvPr id="59" name="Freeform 58"/>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p:cNvGrpSpPr/>
            <p:nvPr/>
          </p:nvGrpSpPr>
          <p:grpSpPr>
            <a:xfrm>
              <a:off x="3733799" y="914400"/>
              <a:ext cx="5459187" cy="2833007"/>
              <a:chOff x="3733799" y="914400"/>
              <a:chExt cx="5459187" cy="2833007"/>
            </a:xfrm>
          </p:grpSpPr>
          <p:sp>
            <p:nvSpPr>
              <p:cNvPr id="73" name="Freeform 72"/>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TextBox 63"/>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65" name="TextBox 64"/>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66" name="Freeform 65"/>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nvGrpSpPr>
            <p:cNvPr id="69" name="Group 21"/>
            <p:cNvGrpSpPr/>
            <p:nvPr/>
          </p:nvGrpSpPr>
          <p:grpSpPr>
            <a:xfrm>
              <a:off x="5505450" y="2743200"/>
              <a:ext cx="3605893" cy="2364921"/>
              <a:chOff x="5505450" y="2743200"/>
              <a:chExt cx="3605893" cy="2364921"/>
            </a:xfrm>
          </p:grpSpPr>
          <p:sp>
            <p:nvSpPr>
              <p:cNvPr id="71"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70" name="TextBox 69"/>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grpSp>
      <p:grpSp>
        <p:nvGrpSpPr>
          <p:cNvPr id="53" name="Group 52"/>
          <p:cNvGrpSpPr/>
          <p:nvPr/>
        </p:nvGrpSpPr>
        <p:grpSpPr>
          <a:xfrm>
            <a:off x="0" y="0"/>
            <a:ext cx="9144000" cy="5324535"/>
            <a:chOff x="1905000" y="51739800"/>
            <a:chExt cx="9144000" cy="5324535"/>
          </a:xfrm>
        </p:grpSpPr>
        <p:sp useBgFill="1">
          <p:nvSpPr>
            <p:cNvPr id="41" name="Rectangle 40"/>
            <p:cNvSpPr/>
            <p:nvPr/>
          </p:nvSpPr>
          <p:spPr>
            <a:xfrm>
              <a:off x="1905000" y="51739800"/>
              <a:ext cx="9144000" cy="5324535"/>
            </a:xfrm>
            <a:prstGeom prst="rect">
              <a:avLst/>
            </a:prstGeom>
          </p:spPr>
          <p:txBody>
            <a:bodyPr wrap="square">
              <a:spAutoFit/>
            </a:bodyPr>
            <a:lstStyle/>
            <a:p>
              <a:r>
                <a:rPr lang="en-US" sz="2000" dirty="0" smtClean="0"/>
                <a:t>1795</a:t>
              </a:r>
            </a:p>
            <a:p>
              <a:r>
                <a:rPr lang="en-US" sz="2000" dirty="0" smtClean="0"/>
                <a:t>The Treaty of Greenville - This treaty marked the end of an undeclared and multi-tribal war begun in the late 1770s and led by the Shawnee who fought to resist American expansion into Ohio. In 1795, over a thousand Indian delegates ceded two-thirds of present-day Ohio, part of Indiana, and the sites where the modern cities of Detroit, Toledo, and Chicago are currently situated. The Indians, in return, were promised a permanent boundary between their lands and American territory.</a:t>
              </a:r>
            </a:p>
            <a:p>
              <a:r>
                <a:rPr lang="en-US" sz="2000" dirty="0" smtClean="0"/>
                <a:t>1802</a:t>
              </a:r>
            </a:p>
            <a:p>
              <a:r>
                <a:rPr lang="en-US" sz="2000" dirty="0" smtClean="0"/>
                <a:t>Federal law prohibits the sale of liquor to Indians.</a:t>
              </a:r>
            </a:p>
            <a:p>
              <a:r>
                <a:rPr lang="en-US" sz="2000" dirty="0" smtClean="0"/>
                <a:t>1803</a:t>
              </a:r>
            </a:p>
            <a:p>
              <a:r>
                <a:rPr lang="en-US" sz="2000" dirty="0" smtClean="0"/>
                <a:t>The Louisiana Purchase adds to the United States French territory from the Gulf of Mexico to the Northwest.</a:t>
              </a:r>
            </a:p>
            <a:p>
              <a:r>
                <a:rPr lang="en-US" sz="2000" dirty="0" smtClean="0"/>
                <a:t>1803</a:t>
              </a:r>
            </a:p>
            <a:p>
              <a:r>
                <a:rPr lang="en-US" sz="2000" dirty="0" smtClean="0"/>
                <a:t>The Lewis and Clark expedition begins its exploration of the West.</a:t>
              </a:r>
            </a:p>
            <a:p>
              <a:endParaRPr lang="en-US" sz="2000" dirty="0" smtClean="0"/>
            </a:p>
            <a:p>
              <a:endParaRPr lang="en-US" sz="2000" dirty="0" smtClean="0"/>
            </a:p>
            <a:p>
              <a:endParaRPr lang="en-US" sz="2000" dirty="0"/>
            </a:p>
          </p:txBody>
        </p:sp>
        <p:sp>
          <p:nvSpPr>
            <p:cNvPr id="36" name="Rectangle 35"/>
            <p:cNvSpPr/>
            <p:nvPr/>
          </p:nvSpPr>
          <p:spPr>
            <a:xfrm rot="1117350">
              <a:off x="3517722" y="52443363"/>
              <a:ext cx="16792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treaty</a:t>
              </a:r>
              <a:endParaRPr lang="en-US" sz="4800" dirty="0">
                <a:solidFill>
                  <a:srgbClr val="FF0000"/>
                </a:solidFill>
                <a:effectLst>
                  <a:outerShdw dist="50800" dir="5400000" algn="ctr" rotWithShape="0">
                    <a:schemeClr val="tx1"/>
                  </a:outerShdw>
                </a:effectLst>
              </a:endParaRPr>
            </a:p>
          </p:txBody>
        </p:sp>
        <p:sp>
          <p:nvSpPr>
            <p:cNvPr id="38" name="Rectangle 37"/>
            <p:cNvSpPr/>
            <p:nvPr/>
          </p:nvSpPr>
          <p:spPr>
            <a:xfrm rot="21318453">
              <a:off x="4598324" y="53449540"/>
              <a:ext cx="457497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liquor prohibition</a:t>
              </a:r>
              <a:endParaRPr lang="en-US" sz="4800" dirty="0">
                <a:solidFill>
                  <a:srgbClr val="FF0000"/>
                </a:solidFill>
                <a:effectLst>
                  <a:outerShdw dist="50800" dir="5400000" algn="ctr" rotWithShape="0">
                    <a:schemeClr val="tx1"/>
                  </a:outerShdw>
                </a:effectLst>
              </a:endParaRPr>
            </a:p>
          </p:txBody>
        </p:sp>
        <p:sp>
          <p:nvSpPr>
            <p:cNvPr id="39" name="Rectangle 38"/>
            <p:cNvSpPr/>
            <p:nvPr/>
          </p:nvSpPr>
          <p:spPr>
            <a:xfrm rot="646122">
              <a:off x="2929738" y="54860966"/>
              <a:ext cx="493975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Louisiana Purchase</a:t>
              </a:r>
              <a:endParaRPr lang="en-US" sz="4800" dirty="0">
                <a:solidFill>
                  <a:srgbClr val="FF0000"/>
                </a:solidFill>
                <a:effectLst>
                  <a:outerShdw dist="50800" dir="5400000" algn="ctr" rotWithShape="0">
                    <a:schemeClr val="tx1"/>
                  </a:outerShdw>
                </a:effectLst>
              </a:endParaRPr>
            </a:p>
          </p:txBody>
        </p:sp>
        <p:sp>
          <p:nvSpPr>
            <p:cNvPr id="40" name="Rectangle 39"/>
            <p:cNvSpPr/>
            <p:nvPr/>
          </p:nvSpPr>
          <p:spPr>
            <a:xfrm>
              <a:off x="2617662" y="56157698"/>
              <a:ext cx="6526338"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Lewis &amp; Clark Expedition!</a:t>
              </a:r>
              <a:endParaRPr lang="en-US" sz="4800" dirty="0">
                <a:solidFill>
                  <a:srgbClr val="FF0000"/>
                </a:solidFill>
                <a:effectLst>
                  <a:outerShdw dist="50800" dir="5400000" algn="ctr" rotWithShape="0">
                    <a:schemeClr val="tx1"/>
                  </a:outerShdw>
                </a:effectLst>
              </a:endParaRPr>
            </a:p>
          </p:txBody>
        </p:sp>
      </p:grpSp>
      <p:sp useBgFill="1">
        <p:nvSpPr>
          <p:cNvPr id="5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8" name="Group 47"/>
          <p:cNvGrpSpPr/>
          <p:nvPr/>
        </p:nvGrpSpPr>
        <p:grpSpPr>
          <a:xfrm>
            <a:off x="0" y="0"/>
            <a:ext cx="9144000" cy="10556736"/>
            <a:chOff x="0" y="0"/>
            <a:chExt cx="9144000" cy="10556736"/>
          </a:xfrm>
        </p:grpSpPr>
        <p:sp useBgFill="1">
          <p:nvSpPr>
            <p:cNvPr id="5" name="Rectangle 4"/>
            <p:cNvSpPr/>
            <p:nvPr/>
          </p:nvSpPr>
          <p:spPr>
            <a:xfrm>
              <a:off x="0" y="0"/>
              <a:ext cx="9144000" cy="10556736"/>
            </a:xfrm>
            <a:prstGeom prst="rect">
              <a:avLst/>
            </a:prstGeom>
          </p:spPr>
          <p:txBody>
            <a:bodyPr wrap="square">
              <a:spAutoFit/>
            </a:bodyPr>
            <a:lstStyle/>
            <a:p>
              <a:r>
                <a:rPr lang="en-US" sz="2000" dirty="0" smtClean="0"/>
                <a:t>1492 </a:t>
              </a:r>
            </a:p>
            <a:p>
              <a:r>
                <a:rPr lang="en-US" sz="2000" dirty="0" smtClean="0"/>
                <a:t>When Christopher Columbus first came in contact with native people, he wrote: "They all go around as naked as their mothers bore them; and also the women." He also noted that "they could easily be commanded and made to work, to sow and to do whatever might be needed, to build towns and be taught to wear clothes and adopt our ways," and, "they are the best people in the world and above all the gentlest."</a:t>
              </a:r>
            </a:p>
            <a:p>
              <a:r>
                <a:rPr lang="en-US" sz="2000" dirty="0" smtClean="0"/>
                <a:t>1600's</a:t>
              </a:r>
            </a:p>
            <a:p>
              <a:r>
                <a:rPr lang="en-US" sz="2000" dirty="0" smtClean="0"/>
                <a:t>Europeans of the time held steadfastly to the belief that their introduced diseases were acts of God being done in their behalf. One settler proclaimed while speaking about the deaths of Native Americans, "Their enterprise failed, for it pleased God to effect these Indians with such a deadly sickness, that out of every 1000, over 950 of them had died, and many of them lay rotting above the ground for lack of burial.“</a:t>
              </a:r>
            </a:p>
            <a:p>
              <a:r>
                <a:rPr lang="en-US" sz="2000" dirty="0" smtClean="0"/>
                <a:t>May 14, 1607</a:t>
              </a:r>
            </a:p>
            <a:p>
              <a:r>
                <a:rPr lang="en-US" sz="2000" dirty="0" smtClean="0"/>
                <a:t>Jamestown is founded in Virginia by the colonists of the London Company. By the end of the year, starvation and disease reduce the original 105 settlers to just 32 survivors. Captain John Smith is captured by Native American Chief Powhatan and saved from death by the chief's daughter, </a:t>
              </a:r>
              <a:r>
                <a:rPr lang="en-US" sz="2000" dirty="0" err="1" smtClean="0"/>
                <a:t>Pocahontas.July</a:t>
              </a:r>
              <a:r>
                <a:rPr lang="en-US" sz="2000" dirty="0" smtClean="0"/>
                <a:t> 3, 1607  On July 3, Indians brought maize, beans, squash, and fresh and smoked meat to the Jamestown colony. As at Plymouth years later, the colonists and their diseases would eventually exterminate them.</a:t>
              </a:r>
            </a:p>
            <a:p>
              <a:r>
                <a:rPr lang="en-US" sz="2000" dirty="0" smtClean="0"/>
                <a:t>1611</a:t>
              </a:r>
            </a:p>
            <a:p>
              <a:r>
                <a:rPr lang="en-US" sz="2000" dirty="0" smtClean="0"/>
                <a:t>Former Dutch lawyer Adrian Block explores Manhattan Island in the ship Tiger. He returned to Europe with a cargo of furs and two kidnapped Indians, whom he named Orson and Valentine.</a:t>
              </a:r>
            </a:p>
            <a:p>
              <a:r>
                <a:rPr lang="en-US" sz="2000" dirty="0" smtClean="0"/>
                <a:t>1616</a:t>
              </a:r>
            </a:p>
            <a:p>
              <a:r>
                <a:rPr lang="en-US" sz="2000" dirty="0" smtClean="0"/>
                <a:t>A smallpox epidemic decimates the Native American population in New England.</a:t>
              </a:r>
            </a:p>
            <a:p>
              <a:r>
                <a:rPr lang="en-US" sz="2000" dirty="0" smtClean="0"/>
                <a:t>May, 1616</a:t>
              </a:r>
            </a:p>
            <a:p>
              <a:r>
                <a:rPr lang="en-US" sz="2000" dirty="0" smtClean="0"/>
                <a:t>Virginia's Deputy Governor George Yeardley and a group of men kill 20 - 40 </a:t>
              </a:r>
              <a:r>
                <a:rPr lang="en-US" sz="2000" dirty="0" err="1" smtClean="0"/>
                <a:t>Chickahominy</a:t>
              </a:r>
              <a:r>
                <a:rPr lang="en-US" sz="2000" dirty="0" smtClean="0"/>
                <a:t> Indians. It was under Yeardley’s leadership that friendly relations between the </a:t>
              </a:r>
              <a:r>
                <a:rPr lang="en-US" sz="2000" dirty="0" err="1" smtClean="0"/>
                <a:t>Chickahominy</a:t>
              </a:r>
              <a:r>
                <a:rPr lang="en-US" sz="2000" dirty="0" smtClean="0"/>
                <a:t> and the colony ended.</a:t>
              </a:r>
            </a:p>
            <a:p>
              <a:r>
                <a:rPr lang="en-US" sz="2000" dirty="0" smtClean="0"/>
                <a:t>1621</a:t>
              </a:r>
            </a:p>
            <a:p>
              <a:r>
                <a:rPr lang="en-US" sz="2000" dirty="0" smtClean="0"/>
                <a:t>One of the first treaties between colonists and Native Americans is signed as the Plymouth Pilgrims enact a peace pact with the Wampanoag Tribe, with the aid of Squanto, an English speaking Native American.</a:t>
              </a:r>
            </a:p>
          </p:txBody>
        </p:sp>
        <p:sp>
          <p:nvSpPr>
            <p:cNvPr id="4" name="Rectangle 3"/>
            <p:cNvSpPr/>
            <p:nvPr/>
          </p:nvSpPr>
          <p:spPr>
            <a:xfrm rot="21093585">
              <a:off x="2582554" y="2079248"/>
              <a:ext cx="5290615"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introduced diseases </a:t>
              </a:r>
              <a:endParaRPr lang="en-US" sz="4800" dirty="0">
                <a:solidFill>
                  <a:srgbClr val="FF0000"/>
                </a:solidFill>
                <a:effectLst>
                  <a:outerShdw dist="50800" dir="5400000" algn="ctr" rotWithShape="0">
                    <a:schemeClr val="tx1"/>
                  </a:outerShdw>
                </a:effectLst>
              </a:endParaRPr>
            </a:p>
          </p:txBody>
        </p:sp>
        <p:sp>
          <p:nvSpPr>
            <p:cNvPr id="6" name="Rectangle 5"/>
            <p:cNvSpPr/>
            <p:nvPr/>
          </p:nvSpPr>
          <p:spPr>
            <a:xfrm rot="257647">
              <a:off x="3114125" y="4249693"/>
              <a:ext cx="344184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sharing food </a:t>
              </a:r>
              <a:endParaRPr lang="en-US" sz="4800" dirty="0">
                <a:solidFill>
                  <a:srgbClr val="FF0000"/>
                </a:solidFill>
                <a:effectLst>
                  <a:outerShdw dist="50800" dir="5400000" algn="ctr" rotWithShape="0">
                    <a:schemeClr val="tx1"/>
                  </a:outerShdw>
                </a:effectLst>
              </a:endParaRPr>
            </a:p>
          </p:txBody>
        </p:sp>
        <p:sp>
          <p:nvSpPr>
            <p:cNvPr id="7" name="Rectangle 6"/>
            <p:cNvSpPr/>
            <p:nvPr/>
          </p:nvSpPr>
          <p:spPr>
            <a:xfrm rot="21429541">
              <a:off x="3026657" y="6916693"/>
              <a:ext cx="239757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a:t>
              </a:r>
              <a:endParaRPr lang="en-US" sz="4800" dirty="0">
                <a:solidFill>
                  <a:srgbClr val="FF0000"/>
                </a:solidFill>
                <a:effectLst>
                  <a:outerShdw dist="50800" dir="5400000" algn="ctr" rotWithShape="0">
                    <a:schemeClr val="tx1"/>
                  </a:outerShdw>
                </a:effectLst>
              </a:endParaRPr>
            </a:p>
          </p:txBody>
        </p:sp>
        <p:sp>
          <p:nvSpPr>
            <p:cNvPr id="8" name="Rectangle 7"/>
            <p:cNvSpPr/>
            <p:nvPr/>
          </p:nvSpPr>
          <p:spPr>
            <a:xfrm rot="21429541">
              <a:off x="5697835" y="8064270"/>
              <a:ext cx="228299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20 killed</a:t>
              </a:r>
              <a:endParaRPr lang="en-US" sz="4800" dirty="0">
                <a:solidFill>
                  <a:srgbClr val="FF0000"/>
                </a:solidFill>
                <a:effectLst>
                  <a:outerShdw dist="50800" dir="5400000" algn="ctr" rotWithShape="0">
                    <a:schemeClr val="tx1"/>
                  </a:outerShdw>
                </a:effectLst>
              </a:endParaRPr>
            </a:p>
          </p:txBody>
        </p:sp>
        <p:sp>
          <p:nvSpPr>
            <p:cNvPr id="9" name="Rectangle 8"/>
            <p:cNvSpPr/>
            <p:nvPr/>
          </p:nvSpPr>
          <p:spPr>
            <a:xfrm rot="433441">
              <a:off x="1671495" y="9100473"/>
              <a:ext cx="2900153"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peace pact</a:t>
              </a:r>
              <a:endParaRPr lang="en-US" sz="4800" dirty="0">
                <a:solidFill>
                  <a:srgbClr val="FF0000"/>
                </a:solidFill>
                <a:effectLst>
                  <a:outerShdw dist="50800" dir="5400000" algn="ctr" rotWithShape="0">
                    <a:schemeClr val="tx1"/>
                  </a:outerShdw>
                </a:effectLst>
              </a:endParaRPr>
            </a:p>
          </p:txBody>
        </p:sp>
      </p:grpSp>
      <p:grpSp>
        <p:nvGrpSpPr>
          <p:cNvPr id="55" name="Group 54"/>
          <p:cNvGrpSpPr/>
          <p:nvPr/>
        </p:nvGrpSpPr>
        <p:grpSpPr>
          <a:xfrm>
            <a:off x="0" y="0"/>
            <a:ext cx="9144000" cy="10363200"/>
            <a:chOff x="-20345400" y="0"/>
            <a:chExt cx="9144000" cy="10363200"/>
          </a:xfrm>
        </p:grpSpPr>
        <p:grpSp>
          <p:nvGrpSpPr>
            <p:cNvPr id="49" name="Group 48"/>
            <p:cNvGrpSpPr/>
            <p:nvPr/>
          </p:nvGrpSpPr>
          <p:grpSpPr>
            <a:xfrm>
              <a:off x="-20345400" y="0"/>
              <a:ext cx="9144000" cy="10363200"/>
              <a:chOff x="304800" y="10591800"/>
              <a:chExt cx="9144000" cy="10363200"/>
            </a:xfrm>
          </p:grpSpPr>
          <p:sp useBgFill="1">
            <p:nvSpPr>
              <p:cNvPr id="43" name="Rectangle 42"/>
              <p:cNvSpPr/>
              <p:nvPr/>
            </p:nvSpPr>
            <p:spPr>
              <a:xfrm>
                <a:off x="304800" y="10591800"/>
                <a:ext cx="9144000" cy="10248960"/>
              </a:xfrm>
              <a:prstGeom prst="rect">
                <a:avLst/>
              </a:prstGeom>
            </p:spPr>
            <p:txBody>
              <a:bodyPr wrap="square">
                <a:spAutoFit/>
              </a:bodyPr>
              <a:lstStyle/>
              <a:p>
                <a:r>
                  <a:rPr lang="en-US" sz="2000" dirty="0" smtClean="0"/>
                  <a:t>1622-44</a:t>
                </a:r>
              </a:p>
              <a:p>
                <a:r>
                  <a:rPr lang="en-US" sz="2000" dirty="0" smtClean="0"/>
                  <a:t>Powhatan Wars - Following an initial period of peaceful relations in Virginia, a twelve year conflict left many natives and colonists dead. </a:t>
                </a:r>
              </a:p>
              <a:p>
                <a:r>
                  <a:rPr lang="en-US" sz="2000" dirty="0" smtClean="0"/>
                  <a:t>1626</a:t>
                </a:r>
              </a:p>
              <a:p>
                <a:r>
                  <a:rPr lang="en-US" sz="2000" dirty="0" smtClean="0"/>
                  <a:t>Peter Minuit, a Dutch colonist, buys Manhattan island from Native Americans for 60 guilders (about $24) and names the island New Amsterdam.</a:t>
                </a:r>
              </a:p>
              <a:p>
                <a:r>
                  <a:rPr lang="en-US" sz="2000" dirty="0" smtClean="0"/>
                  <a:t>1636-37</a:t>
                </a:r>
              </a:p>
              <a:p>
                <a:r>
                  <a:rPr lang="en-US" sz="2000" dirty="0" smtClean="0"/>
                  <a:t>Pequot War - Taking place in Connecticut and Rhode Island, the death of a colonist eventually led to the destruction of 600-700 natives. The remainder were sold into slavery in Bermuda.</a:t>
                </a:r>
              </a:p>
              <a:p>
                <a:r>
                  <a:rPr lang="en-US" sz="2000" dirty="0" smtClean="0"/>
                  <a:t>May 26, 1637</a:t>
                </a:r>
              </a:p>
              <a:p>
                <a:r>
                  <a:rPr lang="en-US" sz="2000" dirty="0" smtClean="0"/>
                  <a:t>Captains John Mason and John Underhill attacked and burned Pequot forts at Mystic, Connecticut, massacring 600 Indians and starting the Pequot War.</a:t>
                </a:r>
              </a:p>
              <a:p>
                <a:r>
                  <a:rPr lang="en-US" sz="2000" dirty="0" smtClean="0"/>
                  <a:t>June 5, 1637</a:t>
                </a:r>
              </a:p>
              <a:p>
                <a:r>
                  <a:rPr lang="en-US" sz="2000" dirty="0" smtClean="0"/>
                  <a:t>English settlers in New England massacred a Pequot Indian village.</a:t>
                </a:r>
              </a:p>
              <a:p>
                <a:r>
                  <a:rPr lang="en-US" sz="2000" dirty="0" smtClean="0"/>
                  <a:t>1639</a:t>
                </a:r>
              </a:p>
              <a:p>
                <a:r>
                  <a:rPr lang="en-US" sz="2000" dirty="0" smtClean="0"/>
                  <a:t>Captain William Pierce of Salem, Massachusetts sailed to the West Indies and exchanged Indian slaves for black slaves.</a:t>
                </a:r>
              </a:p>
              <a:p>
                <a:r>
                  <a:rPr lang="en-US" sz="2000" dirty="0" smtClean="0"/>
                  <a:t>1675-1676</a:t>
                </a:r>
              </a:p>
              <a:p>
                <a:r>
                  <a:rPr lang="en-US" sz="2000" dirty="0" smtClean="0"/>
                  <a:t>King Philip's War - Sometimes called </a:t>
                </a:r>
                <a:r>
                  <a:rPr lang="en-US" sz="2000" dirty="0" err="1" smtClean="0"/>
                  <a:t>Metacom's</a:t>
                </a:r>
                <a:r>
                  <a:rPr lang="en-US" sz="2000" dirty="0" smtClean="0"/>
                  <a:t> War, was an armed conflict between Native American inhabitants of present-day southern New England and English colonists and their Native American allies.</a:t>
                </a:r>
              </a:p>
              <a:p>
                <a:r>
                  <a:rPr lang="en-US" sz="2000" dirty="0" smtClean="0"/>
                  <a:t>July 30, 1676</a:t>
                </a:r>
              </a:p>
              <a:p>
                <a:r>
                  <a:rPr lang="en-US" sz="2000" dirty="0" smtClean="0"/>
                  <a:t>Bacon's Rebellion - Tobacco planters led by Nathaniel Bacon ask for and are denied permission to attack the </a:t>
                </a:r>
                <a:r>
                  <a:rPr lang="en-US" sz="2000" dirty="0" err="1" smtClean="0"/>
                  <a:t>Susquehannock</a:t>
                </a:r>
                <a:r>
                  <a:rPr lang="en-US" sz="2000" dirty="0" smtClean="0"/>
                  <a:t> Indians, who have been conducting raids on colonists' settlement. Enraged at Governor Berkeley's refusal, the colonists burn Jamestown and kill many Indians before order is restored in October.</a:t>
                </a:r>
              </a:p>
              <a:p>
                <a:r>
                  <a:rPr lang="en-US" sz="2000" dirty="0" smtClean="0"/>
                  <a:t>1689-1697</a:t>
                </a:r>
              </a:p>
              <a:p>
                <a:r>
                  <a:rPr lang="en-US" sz="2000" dirty="0" smtClean="0"/>
                  <a:t>King William's War - The first of the French and Indian Wars, this conflict was fought between England, France, and their respective American Indian allies in the colonies of Canada (New France), Acadia, and New England. It was also known as the Second Indian War (the first having been King Philip's War).</a:t>
                </a:r>
              </a:p>
              <a:p>
                <a:endParaRPr lang="en-US" sz="2000" dirty="0" smtClean="0"/>
              </a:p>
            </p:txBody>
          </p:sp>
          <p:sp>
            <p:nvSpPr>
              <p:cNvPr id="11" name="Rectangle 10"/>
              <p:cNvSpPr/>
              <p:nvPr/>
            </p:nvSpPr>
            <p:spPr>
              <a:xfrm rot="248210">
                <a:off x="5725811" y="11997252"/>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2" name="Rectangle 11"/>
              <p:cNvSpPr/>
              <p:nvPr/>
            </p:nvSpPr>
            <p:spPr>
              <a:xfrm rot="21203055">
                <a:off x="2575237" y="13423444"/>
                <a:ext cx="2949946" cy="830997"/>
              </a:xfrm>
              <a:prstGeom prst="rect">
                <a:avLst/>
              </a:prstGeom>
            </p:spPr>
            <p:txBody>
              <a:bodyPr wrap="square">
                <a:spAutoFit/>
              </a:bodyPr>
              <a:lstStyle/>
              <a:p>
                <a:r>
                  <a:rPr lang="en-US" sz="4800" dirty="0" smtClean="0">
                    <a:solidFill>
                      <a:srgbClr val="FF0000"/>
                    </a:solidFill>
                    <a:effectLst>
                      <a:outerShdw dist="50800" dir="5400000" algn="ctr" rotWithShape="0">
                        <a:schemeClr val="tx1"/>
                      </a:outerShdw>
                    </a:effectLst>
                  </a:rPr>
                  <a:t>massacres</a:t>
                </a:r>
                <a:endParaRPr lang="en-US" sz="4800" dirty="0">
                  <a:solidFill>
                    <a:srgbClr val="FF0000"/>
                  </a:solidFill>
                  <a:effectLst>
                    <a:outerShdw dist="50800" dir="5400000" algn="ctr" rotWithShape="0">
                      <a:schemeClr val="tx1"/>
                    </a:outerShdw>
                  </a:effectLst>
                </a:endParaRPr>
              </a:p>
            </p:txBody>
          </p:sp>
          <p:sp>
            <p:nvSpPr>
              <p:cNvPr id="13" name="Rectangle 12"/>
              <p:cNvSpPr/>
              <p:nvPr/>
            </p:nvSpPr>
            <p:spPr>
              <a:xfrm rot="20672520">
                <a:off x="5834419" y="14549368"/>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4" name="Rectangle 13"/>
              <p:cNvSpPr/>
              <p:nvPr/>
            </p:nvSpPr>
            <p:spPr>
              <a:xfrm>
                <a:off x="3773645" y="158568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15" name="Rectangle 14"/>
              <p:cNvSpPr/>
              <p:nvPr/>
            </p:nvSpPr>
            <p:spPr>
              <a:xfrm>
                <a:off x="3621245" y="186762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16" name="Rectangle 15"/>
              <p:cNvSpPr/>
              <p:nvPr/>
            </p:nvSpPr>
            <p:spPr>
              <a:xfrm rot="454631">
                <a:off x="1757544" y="17199869"/>
                <a:ext cx="308950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raids</a:t>
                </a:r>
                <a:endParaRPr lang="en-US" sz="4800" dirty="0">
                  <a:solidFill>
                    <a:srgbClr val="FF0000"/>
                  </a:solidFill>
                  <a:effectLst>
                    <a:outerShdw dist="50800" dir="5400000" algn="ctr" rotWithShape="0">
                      <a:schemeClr val="tx1"/>
                    </a:outerShdw>
                  </a:effectLst>
                </a:endParaRPr>
              </a:p>
            </p:txBody>
          </p:sp>
          <p:sp>
            <p:nvSpPr>
              <p:cNvPr id="17" name="Rectangle 16"/>
              <p:cNvSpPr/>
              <p:nvPr/>
            </p:nvSpPr>
            <p:spPr>
              <a:xfrm>
                <a:off x="4688045" y="201240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grpSp>
        <p:sp>
          <p:nvSpPr>
            <p:cNvPr id="54" name="Rectangle 53"/>
            <p:cNvSpPr/>
            <p:nvPr/>
          </p:nvSpPr>
          <p:spPr>
            <a:xfrm>
              <a:off x="-17297400" y="3882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grpSp>
      <p:grpSp>
        <p:nvGrpSpPr>
          <p:cNvPr id="50" name="Group 49"/>
          <p:cNvGrpSpPr/>
          <p:nvPr/>
        </p:nvGrpSpPr>
        <p:grpSpPr>
          <a:xfrm>
            <a:off x="0" y="0"/>
            <a:ext cx="9144000" cy="10248960"/>
            <a:chOff x="762000" y="20955000"/>
            <a:chExt cx="9144000" cy="10248960"/>
          </a:xfrm>
        </p:grpSpPr>
        <p:sp useBgFill="1">
          <p:nvSpPr>
            <p:cNvPr id="44" name="Rectangle 43"/>
            <p:cNvSpPr/>
            <p:nvPr/>
          </p:nvSpPr>
          <p:spPr>
            <a:xfrm>
              <a:off x="762000" y="20955000"/>
              <a:ext cx="9144000" cy="10248960"/>
            </a:xfrm>
            <a:prstGeom prst="rect">
              <a:avLst/>
            </a:prstGeom>
          </p:spPr>
          <p:txBody>
            <a:bodyPr wrap="square">
              <a:spAutoFit/>
            </a:bodyPr>
            <a:lstStyle/>
            <a:p>
              <a:r>
                <a:rPr lang="en-US" sz="2000" dirty="0" smtClean="0"/>
                <a:t>June 23, 1704</a:t>
              </a:r>
            </a:p>
            <a:p>
              <a:r>
                <a:rPr lang="en-US" sz="2000" dirty="0" smtClean="0"/>
                <a:t>Former Governor of South Carolina, James Moore, led a force of 50 British, and 1,000 Creek Indians against Spanish settlements. They attacked a Mission in Northwestern Florida. They took many Indians as slaves and killed Father Manuel de Mendoza.</a:t>
              </a:r>
            </a:p>
            <a:p>
              <a:r>
                <a:rPr lang="en-US" sz="2000" dirty="0" smtClean="0"/>
                <a:t>1709</a:t>
              </a:r>
            </a:p>
            <a:p>
              <a:r>
                <a:rPr lang="en-US" sz="2000" dirty="0" smtClean="0"/>
                <a:t>A slave market was erected at the foot of Wall Street in New York City. Here African-Americans and Indians -- men, women and children were daily declared the property of the highest cash bidder.</a:t>
              </a:r>
            </a:p>
            <a:p>
              <a:r>
                <a:rPr lang="en-US" sz="2000" dirty="0" smtClean="0"/>
                <a:t>1711</a:t>
              </a:r>
            </a:p>
            <a:p>
              <a:r>
                <a:rPr lang="en-US" sz="2000" dirty="0" smtClean="0"/>
                <a:t>Hostilities break out between Native Americans and settlers in North Carolina after the massacre of settlers there. The conflict, known as the Tuscarora War, under the leadership of  Chief Hancock, attacked several settlements, killing settlers and destroying farms for the next two years. In 1713, James Moore and </a:t>
              </a:r>
              <a:r>
                <a:rPr lang="en-US" sz="2000" dirty="0" err="1" smtClean="0"/>
                <a:t>Yamasee</a:t>
              </a:r>
              <a:r>
                <a:rPr lang="en-US" sz="2000" dirty="0" smtClean="0"/>
                <a:t> warriors defeated the raiders.</a:t>
              </a:r>
            </a:p>
            <a:p>
              <a:r>
                <a:rPr lang="en-US" sz="2000" dirty="0" smtClean="0"/>
                <a:t>1715-1718</a:t>
              </a:r>
            </a:p>
            <a:p>
              <a:r>
                <a:rPr lang="en-US" sz="2000" dirty="0" smtClean="0"/>
                <a:t>The </a:t>
              </a:r>
              <a:r>
                <a:rPr lang="en-US" sz="2000" dirty="0" err="1" smtClean="0"/>
                <a:t>Yamasee</a:t>
              </a:r>
              <a:r>
                <a:rPr lang="en-US" sz="2000" dirty="0" smtClean="0"/>
                <a:t> War occurs in southern Carolina, which came close to exterminating white settlements in their region.</a:t>
              </a:r>
            </a:p>
            <a:p>
              <a:r>
                <a:rPr lang="en-US" sz="2000" dirty="0" smtClean="0"/>
                <a:t>1716</a:t>
              </a:r>
            </a:p>
            <a:p>
              <a:r>
                <a:rPr lang="en-US" sz="2000" dirty="0" smtClean="0"/>
                <a:t>South Carolina settlers and their Cherokee allies attack and defeat the </a:t>
              </a:r>
              <a:r>
                <a:rPr lang="en-US" sz="2000" dirty="0" err="1" smtClean="0"/>
                <a:t>Yamassee</a:t>
              </a:r>
              <a:r>
                <a:rPr lang="en-US" sz="2000" dirty="0" smtClean="0"/>
                <a:t>.</a:t>
              </a:r>
            </a:p>
            <a:p>
              <a:r>
                <a:rPr lang="en-US" sz="2000" dirty="0" smtClean="0"/>
                <a:t>1725</a:t>
              </a:r>
            </a:p>
            <a:p>
              <a:r>
                <a:rPr lang="en-US" sz="2000" dirty="0" smtClean="0"/>
                <a:t>Ten sleeping Indians were scalped by whites in New Hampshire for a bounty.</a:t>
              </a:r>
            </a:p>
            <a:p>
              <a:r>
                <a:rPr lang="en-US" sz="2000" dirty="0" smtClean="0"/>
                <a:t>1745</a:t>
              </a:r>
            </a:p>
            <a:p>
              <a:r>
                <a:rPr lang="en-US" sz="2000" dirty="0" smtClean="0"/>
                <a:t>Upon hearing of an impending French and Indian attack upon the Ulster county frontiers, Europeans massacred several Indian families in their wigwams at Walden in the Hudson River Valley.</a:t>
              </a:r>
            </a:p>
            <a:p>
              <a:r>
                <a:rPr lang="en-US" sz="2000" dirty="0" smtClean="0"/>
                <a:t>April 8, 1756</a:t>
              </a:r>
            </a:p>
            <a:p>
              <a:r>
                <a:rPr lang="en-US" sz="2000" dirty="0" smtClean="0"/>
                <a:t>Governor Robert Morris declared war on the Delaware and Shawnee Indians. Included in his war declaration was "The Scalp Act,” which put a bounty on the scalps of Indian men, women and boys.</a:t>
              </a:r>
            </a:p>
            <a:p>
              <a:r>
                <a:rPr lang="en-US" sz="2000" dirty="0" smtClean="0"/>
                <a:t>August 1, 1758</a:t>
              </a:r>
            </a:p>
            <a:p>
              <a:r>
                <a:rPr lang="en-US" sz="2000" dirty="0" smtClean="0"/>
                <a:t>The first Indian reservation in North America was established by the New Jersey Colonial Assembly.</a:t>
              </a:r>
            </a:p>
          </p:txBody>
        </p:sp>
        <p:sp>
          <p:nvSpPr>
            <p:cNvPr id="18" name="Rectangle 17"/>
            <p:cNvSpPr/>
            <p:nvPr/>
          </p:nvSpPr>
          <p:spPr>
            <a:xfrm rot="661701">
              <a:off x="6096390" y="21361236"/>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9" name="Rectangle 18"/>
            <p:cNvSpPr/>
            <p:nvPr/>
          </p:nvSpPr>
          <p:spPr>
            <a:xfrm rot="20672520">
              <a:off x="1613423" y="22540847"/>
              <a:ext cx="338176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 market</a:t>
              </a:r>
              <a:endParaRPr lang="en-US" sz="4800" dirty="0">
                <a:solidFill>
                  <a:srgbClr val="FF0000"/>
                </a:solidFill>
                <a:effectLst>
                  <a:outerShdw dist="50800" dir="5400000" algn="ctr" rotWithShape="0">
                    <a:schemeClr val="tx1"/>
                  </a:outerShdw>
                </a:effectLst>
              </a:endParaRPr>
            </a:p>
          </p:txBody>
        </p:sp>
        <p:sp>
          <p:nvSpPr>
            <p:cNvPr id="20" name="Rectangle 19"/>
            <p:cNvSpPr/>
            <p:nvPr/>
          </p:nvSpPr>
          <p:spPr>
            <a:xfrm rot="769532">
              <a:off x="3457409" y="24035015"/>
              <a:ext cx="5175456"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colonists massacred</a:t>
              </a:r>
              <a:endParaRPr lang="en-US" sz="4800" dirty="0">
                <a:solidFill>
                  <a:srgbClr val="FF0000"/>
                </a:solidFill>
                <a:effectLst>
                  <a:outerShdw dist="50800" dir="5400000" algn="ctr" rotWithShape="0">
                    <a:schemeClr val="tx1"/>
                  </a:outerShdw>
                </a:effectLst>
              </a:endParaRPr>
            </a:p>
          </p:txBody>
        </p:sp>
        <p:sp>
          <p:nvSpPr>
            <p:cNvPr id="21" name="Rectangle 20"/>
            <p:cNvSpPr/>
            <p:nvPr/>
          </p:nvSpPr>
          <p:spPr>
            <a:xfrm>
              <a:off x="4230845" y="256104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2" name="Rectangle 21"/>
            <p:cNvSpPr/>
            <p:nvPr/>
          </p:nvSpPr>
          <p:spPr>
            <a:xfrm rot="21011014">
              <a:off x="4117548" y="26884246"/>
              <a:ext cx="401231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scalped</a:t>
              </a:r>
              <a:endParaRPr lang="en-US" sz="4800" dirty="0">
                <a:solidFill>
                  <a:srgbClr val="FF0000"/>
                </a:solidFill>
                <a:effectLst>
                  <a:outerShdw dist="50800" dir="5400000" algn="ctr" rotWithShape="0">
                    <a:schemeClr val="tx1"/>
                  </a:outerShdw>
                </a:effectLst>
              </a:endParaRPr>
            </a:p>
          </p:txBody>
        </p:sp>
        <p:sp>
          <p:nvSpPr>
            <p:cNvPr id="23" name="Rectangle 22"/>
            <p:cNvSpPr/>
            <p:nvPr/>
          </p:nvSpPr>
          <p:spPr>
            <a:xfrm rot="555146">
              <a:off x="1369729" y="27984956"/>
              <a:ext cx="478676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massacred</a:t>
              </a:r>
              <a:endParaRPr lang="en-US" sz="4800" dirty="0">
                <a:solidFill>
                  <a:srgbClr val="FF0000"/>
                </a:solidFill>
                <a:effectLst>
                  <a:outerShdw dist="50800" dir="5400000" algn="ctr" rotWithShape="0">
                    <a:schemeClr val="tx1"/>
                  </a:outerShdw>
                </a:effectLst>
              </a:endParaRPr>
            </a:p>
          </p:txBody>
        </p:sp>
        <p:sp>
          <p:nvSpPr>
            <p:cNvPr id="24" name="Rectangle 23"/>
            <p:cNvSpPr/>
            <p:nvPr/>
          </p:nvSpPr>
          <p:spPr>
            <a:xfrm>
              <a:off x="4230845" y="291918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5" name="Rectangle 24"/>
            <p:cNvSpPr/>
            <p:nvPr/>
          </p:nvSpPr>
          <p:spPr>
            <a:xfrm rot="266847">
              <a:off x="1700389" y="29928726"/>
              <a:ext cx="546720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1</a:t>
              </a:r>
              <a:r>
                <a:rPr lang="en-US" sz="4800" baseline="30000" dirty="0" smtClean="0">
                  <a:solidFill>
                    <a:srgbClr val="FF0000"/>
                  </a:solidFill>
                  <a:effectLst>
                    <a:outerShdw dist="50800" dir="5400000" algn="ctr" rotWithShape="0">
                      <a:schemeClr val="tx1"/>
                    </a:outerShdw>
                  </a:effectLst>
                </a:rPr>
                <a:t>st</a:t>
              </a:r>
              <a:r>
                <a:rPr lang="en-US" sz="4800" dirty="0" smtClean="0">
                  <a:solidFill>
                    <a:srgbClr val="FF0000"/>
                  </a:solidFill>
                  <a:effectLst>
                    <a:outerShdw dist="50800" dir="5400000" algn="ctr" rotWithShape="0">
                      <a:schemeClr val="tx1"/>
                    </a:outerShdw>
                  </a:effectLst>
                </a:rPr>
                <a:t> </a:t>
              </a:r>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reservation</a:t>
              </a:r>
              <a:endParaRPr lang="en-US" sz="4800" dirty="0">
                <a:solidFill>
                  <a:srgbClr val="FF0000"/>
                </a:solidFill>
                <a:effectLst>
                  <a:outerShdw dist="50800" dir="5400000" algn="ctr" rotWithShape="0">
                    <a:schemeClr val="tx1"/>
                  </a:outerShdw>
                </a:effectLst>
              </a:endParaRPr>
            </a:p>
          </p:txBody>
        </p:sp>
      </p:grpSp>
      <p:grpSp>
        <p:nvGrpSpPr>
          <p:cNvPr id="51" name="Group 50"/>
          <p:cNvGrpSpPr/>
          <p:nvPr/>
        </p:nvGrpSpPr>
        <p:grpSpPr>
          <a:xfrm>
            <a:off x="76200" y="0"/>
            <a:ext cx="9144000" cy="10248960"/>
            <a:chOff x="1066800" y="30937200"/>
            <a:chExt cx="9144000" cy="10248960"/>
          </a:xfrm>
        </p:grpSpPr>
        <p:sp useBgFill="1">
          <p:nvSpPr>
            <p:cNvPr id="45" name="Rectangle 44"/>
            <p:cNvSpPr/>
            <p:nvPr/>
          </p:nvSpPr>
          <p:spPr>
            <a:xfrm>
              <a:off x="1066800" y="30937200"/>
              <a:ext cx="9144000" cy="10248960"/>
            </a:xfrm>
            <a:prstGeom prst="rect">
              <a:avLst/>
            </a:prstGeom>
          </p:spPr>
          <p:txBody>
            <a:bodyPr wrap="square">
              <a:spAutoFit/>
            </a:bodyPr>
            <a:lstStyle/>
            <a:p>
              <a:r>
                <a:rPr lang="en-US" sz="2000" dirty="0" smtClean="0"/>
                <a:t>1760-62</a:t>
              </a:r>
            </a:p>
            <a:p>
              <a:r>
                <a:rPr lang="en-US" sz="2000" dirty="0" smtClean="0"/>
                <a:t>Cherokee Uprising - A breakdown in relations between the British and the Cherokee leads to a general uprising in present-day Tennessee, Virginia and the Carolinas.</a:t>
              </a:r>
            </a:p>
            <a:p>
              <a:r>
                <a:rPr lang="en-US" sz="2000" dirty="0" smtClean="0"/>
                <a:t>1763</a:t>
              </a:r>
            </a:p>
            <a:p>
              <a:r>
                <a:rPr lang="en-US" sz="2000" dirty="0" smtClean="0"/>
                <a:t>The Proclamation of 1763, signed by King George III of England, prohibits any English settlement west of the Appalachian Mountains and requires those already settled in those regions to return east in an attempt to ease tensions with Native Americans.</a:t>
              </a:r>
            </a:p>
            <a:p>
              <a:r>
                <a:rPr lang="en-US" sz="2000" dirty="0" smtClean="0"/>
                <a:t>May, 1763</a:t>
              </a:r>
            </a:p>
            <a:p>
              <a:r>
                <a:rPr lang="en-US" sz="2000" dirty="0" smtClean="0"/>
                <a:t>The Ottawa Indians under Chief Pontiac begin all-out warfare against the British west of Niagara, New York, destroying several British forts and conducting a siege against the British at Detroit, Michigan. In August, Pontiac's forces are defeated by the British near Pittsburgh, Pennsylvania. The siege of Detroit ends in November, but hostilities between the British and Chief Pontiac continue for several years.</a:t>
              </a:r>
            </a:p>
            <a:p>
              <a:r>
                <a:rPr lang="en-US" sz="2000" dirty="0" smtClean="0"/>
                <a:t>December 8, 1763</a:t>
              </a:r>
            </a:p>
            <a:p>
              <a:r>
                <a:rPr lang="en-US" sz="2000" dirty="0" smtClean="0"/>
                <a:t>An organization compensating settlers for losses resulting from Indian raids was created by Indian Commissioner Sir William Johnson.</a:t>
              </a:r>
            </a:p>
            <a:p>
              <a:r>
                <a:rPr lang="en-US" sz="2000" dirty="0" smtClean="0"/>
                <a:t>December 14, 1763</a:t>
              </a:r>
            </a:p>
            <a:p>
              <a:r>
                <a:rPr lang="en-US" sz="2000" dirty="0" smtClean="0"/>
                <a:t>A vigilante group called the Paxton Boys in </a:t>
              </a:r>
              <a:r>
                <a:rPr lang="en-US" sz="2000" dirty="0" err="1" smtClean="0"/>
                <a:t>Pennsylvanis</a:t>
              </a:r>
              <a:r>
                <a:rPr lang="en-US" sz="2000" dirty="0" smtClean="0"/>
                <a:t> kill 20 peaceful </a:t>
              </a:r>
              <a:r>
                <a:rPr lang="en-US" sz="2000" dirty="0" err="1" smtClean="0"/>
                <a:t>Susquehannock</a:t>
              </a:r>
              <a:r>
                <a:rPr lang="en-US" sz="2000" dirty="0" smtClean="0"/>
                <a:t> in response to Pontiac’s Rebellion.</a:t>
              </a:r>
            </a:p>
            <a:p>
              <a:r>
                <a:rPr lang="en-US" sz="2000" dirty="0" smtClean="0"/>
                <a:t>December 27, 1763</a:t>
              </a:r>
            </a:p>
            <a:p>
              <a:r>
                <a:rPr lang="en-US" sz="2000" dirty="0" smtClean="0"/>
                <a:t>A troop of 50 armed men entered the Workhouse at Lancaster, Pennsylvania, and hacked to death the only 14 surviving Conestoga Indians (the rest of the tribe having been similarly dispensed with, 13 days earlier).</a:t>
              </a:r>
            </a:p>
            <a:p>
              <a:r>
                <a:rPr lang="en-US" sz="2000" dirty="0" smtClean="0"/>
                <a:t>May 25, 1776</a:t>
              </a:r>
            </a:p>
            <a:p>
              <a:r>
                <a:rPr lang="en-US" sz="2000" dirty="0" smtClean="0"/>
                <a:t>The Continental Congress resolved that it was "highly expedient to engage Indians in service of the United Colonies," and authorized recruiting 2,000 paid auxiliaries. The program was a dismal failure, as virtually every tribe refused to fight for the colonists.</a:t>
              </a:r>
            </a:p>
            <a:p>
              <a:r>
                <a:rPr lang="en-US" sz="2000" dirty="0" smtClean="0"/>
                <a:t>July 21, 1776</a:t>
              </a:r>
            </a:p>
            <a:p>
              <a:r>
                <a:rPr lang="en-US" sz="2000" dirty="0" smtClean="0"/>
                <a:t>Cherokee Indians attacked a settlement in western North Carolina. Militia forces retaliated by destroying a nearby Cherokee village.</a:t>
              </a:r>
            </a:p>
            <a:p>
              <a:r>
                <a:rPr lang="en-US" sz="2000" dirty="0" smtClean="0"/>
                <a:t>1772-1780</a:t>
              </a:r>
            </a:p>
            <a:p>
              <a:r>
                <a:rPr lang="en-US" sz="2000" dirty="0" smtClean="0"/>
                <a:t>Eighty percent of the </a:t>
              </a:r>
              <a:r>
                <a:rPr lang="en-US" sz="2000" dirty="0" err="1" smtClean="0"/>
                <a:t>Arikara</a:t>
              </a:r>
              <a:r>
                <a:rPr lang="en-US" sz="2000" dirty="0" smtClean="0"/>
                <a:t> died of smallpox, measles, etc.</a:t>
              </a:r>
            </a:p>
          </p:txBody>
        </p:sp>
        <p:sp>
          <p:nvSpPr>
            <p:cNvPr id="26" name="Rectangle 25"/>
            <p:cNvSpPr/>
            <p:nvPr/>
          </p:nvSpPr>
          <p:spPr>
            <a:xfrm rot="20997616">
              <a:off x="1530437" y="31504108"/>
              <a:ext cx="3871573" cy="830997"/>
            </a:xfrm>
            <a:prstGeom prst="rect">
              <a:avLst/>
            </a:prstGeom>
          </p:spPr>
          <p:txBody>
            <a:bodyPr wrap="none">
              <a:spAutoFit/>
            </a:bodyPr>
            <a:lstStyle/>
            <a:p>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uprising</a:t>
              </a:r>
              <a:endParaRPr lang="en-US" sz="4800" dirty="0">
                <a:solidFill>
                  <a:srgbClr val="FF0000"/>
                </a:solidFill>
                <a:effectLst>
                  <a:outerShdw dist="50800" dir="5400000" algn="ctr" rotWithShape="0">
                    <a:schemeClr val="tx1"/>
                  </a:outerShdw>
                </a:effectLst>
              </a:endParaRPr>
            </a:p>
          </p:txBody>
        </p:sp>
        <p:sp>
          <p:nvSpPr>
            <p:cNvPr id="27" name="Rectangle 26"/>
            <p:cNvSpPr/>
            <p:nvPr/>
          </p:nvSpPr>
          <p:spPr>
            <a:xfrm>
              <a:off x="4078445" y="336876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8" name="Rectangle 27"/>
            <p:cNvSpPr/>
            <p:nvPr/>
          </p:nvSpPr>
          <p:spPr>
            <a:xfrm rot="529291">
              <a:off x="3367020" y="35494847"/>
              <a:ext cx="570386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settlers’ compensated</a:t>
              </a:r>
              <a:endParaRPr lang="en-US" sz="4800" dirty="0">
                <a:solidFill>
                  <a:srgbClr val="FF0000"/>
                </a:solidFill>
                <a:effectLst>
                  <a:outerShdw dist="50800" dir="5400000" algn="ctr" rotWithShape="0">
                    <a:schemeClr val="tx1"/>
                  </a:outerShdw>
                </a:effectLst>
              </a:endParaRPr>
            </a:p>
          </p:txBody>
        </p:sp>
        <p:sp>
          <p:nvSpPr>
            <p:cNvPr id="29" name="Rectangle 28"/>
            <p:cNvSpPr/>
            <p:nvPr/>
          </p:nvSpPr>
          <p:spPr>
            <a:xfrm rot="20997616">
              <a:off x="1964223" y="37142908"/>
              <a:ext cx="3461204"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killed</a:t>
              </a:r>
              <a:endParaRPr lang="en-US" sz="4800" dirty="0">
                <a:solidFill>
                  <a:srgbClr val="FF0000"/>
                </a:solidFill>
                <a:effectLst>
                  <a:outerShdw dist="50800" dir="5400000" algn="ctr" rotWithShape="0">
                    <a:schemeClr val="tx1"/>
                  </a:outerShdw>
                </a:effectLst>
              </a:endParaRPr>
            </a:p>
          </p:txBody>
        </p:sp>
        <p:sp>
          <p:nvSpPr>
            <p:cNvPr id="30" name="Rectangle 29"/>
            <p:cNvSpPr/>
            <p:nvPr/>
          </p:nvSpPr>
          <p:spPr>
            <a:xfrm rot="767435">
              <a:off x="5764873" y="38160628"/>
              <a:ext cx="3394391" cy="830997"/>
            </a:xfrm>
            <a:prstGeom prst="rect">
              <a:avLst/>
            </a:prstGeom>
          </p:spPr>
          <p:txBody>
            <a:bodyPr wrap="none">
              <a:spAutoFit/>
            </a:bodyPr>
            <a:lstStyle/>
            <a:p>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attack</a:t>
              </a:r>
              <a:endParaRPr lang="en-US" sz="4800" dirty="0">
                <a:solidFill>
                  <a:srgbClr val="FF0000"/>
                </a:solidFill>
                <a:effectLst>
                  <a:outerShdw dist="50800" dir="5400000" algn="ctr" rotWithShape="0">
                    <a:schemeClr val="tx1"/>
                  </a:outerShdw>
                </a:effectLst>
              </a:endParaRPr>
            </a:p>
          </p:txBody>
        </p:sp>
        <p:sp>
          <p:nvSpPr>
            <p:cNvPr id="31" name="Rectangle 30"/>
            <p:cNvSpPr/>
            <p:nvPr/>
          </p:nvSpPr>
          <p:spPr>
            <a:xfrm rot="20997616">
              <a:off x="2169955" y="39799789"/>
              <a:ext cx="4712316"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 measles</a:t>
              </a:r>
              <a:endParaRPr lang="en-US" sz="4800" dirty="0">
                <a:solidFill>
                  <a:srgbClr val="FF0000"/>
                </a:solidFill>
                <a:effectLst>
                  <a:outerShdw dist="50800" dir="5400000" algn="ctr" rotWithShape="0">
                    <a:schemeClr val="tx1"/>
                  </a:outerShdw>
                </a:effectLst>
              </a:endParaRPr>
            </a:p>
          </p:txBody>
        </p:sp>
      </p:grpSp>
      <p:grpSp>
        <p:nvGrpSpPr>
          <p:cNvPr id="52" name="Group 51"/>
          <p:cNvGrpSpPr/>
          <p:nvPr/>
        </p:nvGrpSpPr>
        <p:grpSpPr>
          <a:xfrm>
            <a:off x="0" y="0"/>
            <a:ext cx="9144000" cy="10248960"/>
            <a:chOff x="1371600" y="41376600"/>
            <a:chExt cx="9144000" cy="10248960"/>
          </a:xfrm>
        </p:grpSpPr>
        <p:sp useBgFill="1">
          <p:nvSpPr>
            <p:cNvPr id="46" name="Rectangle 45"/>
            <p:cNvSpPr/>
            <p:nvPr/>
          </p:nvSpPr>
          <p:spPr>
            <a:xfrm>
              <a:off x="1371600" y="41376600"/>
              <a:ext cx="9144000" cy="10248960"/>
            </a:xfrm>
            <a:prstGeom prst="rect">
              <a:avLst/>
            </a:prstGeom>
          </p:spPr>
          <p:txBody>
            <a:bodyPr wrap="square">
              <a:spAutoFit/>
            </a:bodyPr>
            <a:lstStyle/>
            <a:p>
              <a:r>
                <a:rPr lang="en-US" sz="2000" dirty="0" smtClean="0"/>
                <a:t>1776-1794</a:t>
              </a:r>
            </a:p>
            <a:p>
              <a:r>
                <a:rPr lang="en-US" sz="2000" dirty="0" smtClean="0"/>
                <a:t>Chickamauga Wars - A series of conflicts that were a continuation of  the Cherokee struggle against white encroachment. Led by Dragging Canoe, who was called the Chickamauga by colonials, the Cherokee fought white settlers in Tennessee, Kentucky, Virginia, North Carolina, South Carolina, and Georgia.</a:t>
              </a:r>
            </a:p>
            <a:p>
              <a:r>
                <a:rPr lang="en-US" sz="2000" dirty="0" smtClean="0"/>
                <a:t>1781</a:t>
              </a:r>
            </a:p>
            <a:p>
              <a:r>
                <a:rPr lang="en-US" sz="2000" dirty="0" smtClean="0"/>
                <a:t>Smallpox wiped out more than half the </a:t>
              </a:r>
              <a:r>
                <a:rPr lang="en-US" sz="2000" dirty="0" err="1" smtClean="0"/>
                <a:t>Piegan</a:t>
              </a:r>
              <a:r>
                <a:rPr lang="en-US" sz="2000" dirty="0" smtClean="0"/>
                <a:t> Blackfoot.</a:t>
              </a:r>
            </a:p>
            <a:p>
              <a:r>
                <a:rPr lang="en-US" sz="2000" dirty="0" smtClean="0"/>
                <a:t>1789</a:t>
              </a:r>
            </a:p>
            <a:p>
              <a:r>
                <a:rPr lang="en-US" sz="2000" dirty="0" smtClean="0"/>
                <a:t>Indian Commerce Clause of the Constitution is added stating "The Congress shall have Power...to regulate Commerce with foreign Nations, and among the several States, and with the Indian tribes." This clause is generally seen as the principal basis for the federal government's broad power over Indians. Indian affairs assignation. Indian agents, who were appointed as the federal government's liaison with tribes, fell under jurisdiction of the War Department. The Indian agents were empowered to negotiate treaties with the tribes.</a:t>
              </a:r>
            </a:p>
            <a:p>
              <a:r>
                <a:rPr lang="en-US" sz="2000" dirty="0" smtClean="0"/>
                <a:t>1790</a:t>
              </a:r>
            </a:p>
            <a:p>
              <a:r>
                <a:rPr lang="en-US" sz="2000" dirty="0" smtClean="0"/>
                <a:t>The Indian Trade and Intercourse Act is passed, placing nearly all interaction between Indians and non-Indians under federal, rather than state control, established the boundaries of Indian country, protected Indian lands against non-Indian aggression, subjected trading with Indians to federal regulation, and stipulated that injuries against Indians by non-Indians was a federal crime. The conduct of Indian among themselves, while in Indian country, was left entirely to the tribes. These Acts were renewed periodically until 1834.</a:t>
              </a:r>
            </a:p>
            <a:p>
              <a:r>
                <a:rPr lang="en-US" sz="2000" dirty="0" smtClean="0"/>
                <a:t>March 1, 1790</a:t>
              </a:r>
            </a:p>
            <a:p>
              <a:r>
                <a:rPr lang="en-US" sz="2000" dirty="0" smtClean="0"/>
                <a:t>The first U.S. Census count included slaves and free African-Americans, but Indians were not included.</a:t>
              </a:r>
            </a:p>
            <a:p>
              <a:r>
                <a:rPr lang="en-US" sz="2000" dirty="0" smtClean="0"/>
                <a:t>Pre-1795</a:t>
              </a:r>
            </a:p>
            <a:p>
              <a:r>
                <a:rPr lang="en-US" sz="2000" dirty="0" smtClean="0"/>
                <a:t>Trading begins between Native Americans and French and Spanish merchants from St. Louis, Missouri.</a:t>
              </a:r>
            </a:p>
            <a:p>
              <a:r>
                <a:rPr lang="en-US" sz="2000" dirty="0" smtClean="0"/>
                <a:t>1792</a:t>
              </a:r>
            </a:p>
            <a:p>
              <a:r>
                <a:rPr lang="en-US" sz="2000" dirty="0" smtClean="0"/>
                <a:t>On November 6, George Washington, in his fourth annual address to Congress, expressed dissatisfaction that "Indian hostilities” had not stopped in the young country’s frontier, north of the Ohio River.</a:t>
              </a:r>
            </a:p>
          </p:txBody>
        </p:sp>
        <p:sp>
          <p:nvSpPr>
            <p:cNvPr id="32" name="Rectangle 31"/>
            <p:cNvSpPr/>
            <p:nvPr/>
          </p:nvSpPr>
          <p:spPr>
            <a:xfrm>
              <a:off x="3240245" y="419934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33" name="Rectangle 32"/>
            <p:cNvSpPr/>
            <p:nvPr/>
          </p:nvSpPr>
          <p:spPr>
            <a:xfrm rot="20943860">
              <a:off x="4933854" y="43120473"/>
              <a:ext cx="239757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a:t>
              </a:r>
              <a:endParaRPr lang="en-US" sz="4800" dirty="0">
                <a:solidFill>
                  <a:srgbClr val="FF0000"/>
                </a:solidFill>
                <a:effectLst>
                  <a:outerShdw dist="50800" dir="5400000" algn="ctr" rotWithShape="0">
                    <a:schemeClr val="tx1"/>
                  </a:outerShdw>
                </a:effectLst>
              </a:endParaRPr>
            </a:p>
          </p:txBody>
        </p:sp>
        <p:sp>
          <p:nvSpPr>
            <p:cNvPr id="34" name="Rectangle 33"/>
            <p:cNvSpPr/>
            <p:nvPr/>
          </p:nvSpPr>
          <p:spPr>
            <a:xfrm rot="477249">
              <a:off x="2008017" y="44709474"/>
              <a:ext cx="6377643"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Commerce Clause</a:t>
              </a:r>
              <a:endParaRPr lang="en-US" sz="4800" dirty="0">
                <a:solidFill>
                  <a:srgbClr val="FF0000"/>
                </a:solidFill>
                <a:effectLst>
                  <a:outerShdw dist="50800" dir="5400000" algn="ctr" rotWithShape="0">
                    <a:schemeClr val="tx1"/>
                  </a:outerShdw>
                </a:effectLst>
              </a:endParaRPr>
            </a:p>
          </p:txBody>
        </p:sp>
        <p:sp>
          <p:nvSpPr>
            <p:cNvPr id="35" name="Rectangle 34"/>
            <p:cNvSpPr/>
            <p:nvPr/>
          </p:nvSpPr>
          <p:spPr>
            <a:xfrm rot="21318453">
              <a:off x="2660702" y="46774077"/>
              <a:ext cx="423757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Trade Act</a:t>
              </a:r>
              <a:endParaRPr lang="en-US" sz="4800" dirty="0">
                <a:solidFill>
                  <a:srgbClr val="FF0000"/>
                </a:solidFill>
                <a:effectLst>
                  <a:outerShdw dist="50800" dir="5400000" algn="ctr" rotWithShape="0">
                    <a:schemeClr val="tx1"/>
                  </a:outerShdw>
                </a:effectLst>
              </a:endParaRPr>
            </a:p>
          </p:txBody>
        </p:sp>
        <p:sp>
          <p:nvSpPr>
            <p:cNvPr id="37" name="Rectangle 36"/>
            <p:cNvSpPr/>
            <p:nvPr/>
          </p:nvSpPr>
          <p:spPr>
            <a:xfrm rot="465298">
              <a:off x="5687921" y="49400054"/>
              <a:ext cx="151855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trade</a:t>
              </a:r>
              <a:endParaRPr lang="en-US" sz="4800" dirty="0">
                <a:solidFill>
                  <a:srgbClr val="FF0000"/>
                </a:solidFill>
                <a:effectLst>
                  <a:outerShdw dist="50800" dir="5400000" algn="ctr" rotWithShape="0">
                    <a:schemeClr val="tx1"/>
                  </a:outerShdw>
                </a:effectLst>
              </a:endParaRPr>
            </a:p>
          </p:txBody>
        </p:sp>
      </p:grpSp>
      <p:sp useBgFill="1">
        <p:nvSpPr>
          <p:cNvPr id="7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0"/>
                                        <p:tgtEl>
                                          <p:spTgt spid="57"/>
                                        </p:tgtEl>
                                      </p:cBhvr>
                                    </p:animEffect>
                                    <p:set>
                                      <p:cBhvr>
                                        <p:cTn id="7" dur="1" fill="hold">
                                          <p:stCondLst>
                                            <p:cond delay="2999"/>
                                          </p:stCondLst>
                                        </p:cTn>
                                        <p:tgtEl>
                                          <p:spTgt spid="57"/>
                                        </p:tgtEl>
                                        <p:attrNameLst>
                                          <p:attrName>style.visibility</p:attrName>
                                        </p:attrNameLst>
                                      </p:cBhvr>
                                      <p:to>
                                        <p:strVal val="hidden"/>
                                      </p:to>
                                    </p:set>
                                  </p:childTnLst>
                                </p:cTn>
                              </p:par>
                              <p:par>
                                <p:cTn id="8" presetID="28"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5000" fill="hold"/>
                                        <p:tgtEl>
                                          <p:spTgt spid="48"/>
                                        </p:tgtEl>
                                        <p:attrNameLst>
                                          <p:attrName>ppt_x</p:attrName>
                                        </p:attrNameLst>
                                      </p:cBhvr>
                                      <p:tavLst>
                                        <p:tav tm="0">
                                          <p:val>
                                            <p:strVal val="#ppt_x"/>
                                          </p:val>
                                        </p:tav>
                                        <p:tav tm="100000">
                                          <p:val>
                                            <p:strVal val="#ppt_x"/>
                                          </p:val>
                                        </p:tav>
                                      </p:tavLst>
                                    </p:anim>
                                    <p:anim calcmode="lin" valueType="num">
                                      <p:cBhvr>
                                        <p:cTn id="11" dur="15000" fill="hold"/>
                                        <p:tgtEl>
                                          <p:spTgt spid="48"/>
                                        </p:tgtEl>
                                        <p:attrNameLst>
                                          <p:attrName>ppt_y</p:attrName>
                                        </p:attrNameLst>
                                      </p:cBhvr>
                                      <p:tavLst>
                                        <p:tav tm="0">
                                          <p:val>
                                            <p:strVal val="#ppt_y+1"/>
                                          </p:val>
                                        </p:tav>
                                        <p:tav tm="100000">
                                          <p:val>
                                            <p:strVal val="#ppt_y-1"/>
                                          </p:val>
                                        </p:tav>
                                      </p:tavLst>
                                    </p:anim>
                                  </p:childTnLst>
                                </p:cTn>
                              </p:par>
                              <p:par>
                                <p:cTn id="12" presetID="10" presetClass="exit" presetSubtype="0" fill="hold" grpId="0" nodeType="withEffect">
                                  <p:stCondLst>
                                    <p:cond delay="6000"/>
                                  </p:stCondLst>
                                  <p:childTnLst>
                                    <p:animEffect transition="out" filter="fade">
                                      <p:cBhvr>
                                        <p:cTn id="13" dur="1000"/>
                                        <p:tgtEl>
                                          <p:spTgt spid="56"/>
                                        </p:tgtEl>
                                      </p:cBhvr>
                                    </p:animEffect>
                                    <p:set>
                                      <p:cBhvr>
                                        <p:cTn id="14" dur="1" fill="hold">
                                          <p:stCondLst>
                                            <p:cond delay="999"/>
                                          </p:stCondLst>
                                        </p:cTn>
                                        <p:tgtEl>
                                          <p:spTgt spid="56"/>
                                        </p:tgtEl>
                                        <p:attrNameLst>
                                          <p:attrName>style.visibility</p:attrName>
                                        </p:attrNameLst>
                                      </p:cBhvr>
                                      <p:to>
                                        <p:strVal val="hidden"/>
                                      </p:to>
                                    </p:set>
                                  </p:childTnLst>
                                </p:cTn>
                              </p:par>
                              <p:par>
                                <p:cTn id="15" presetID="28" presetClass="entr" presetSubtype="0" fill="hold" nodeType="withEffect">
                                  <p:stCondLst>
                                    <p:cond delay="11000"/>
                                  </p:stCondLst>
                                  <p:childTnLst>
                                    <p:set>
                                      <p:cBhvr>
                                        <p:cTn id="16" dur="1" fill="hold">
                                          <p:stCondLst>
                                            <p:cond delay="0"/>
                                          </p:stCondLst>
                                        </p:cTn>
                                        <p:tgtEl>
                                          <p:spTgt spid="55"/>
                                        </p:tgtEl>
                                        <p:attrNameLst>
                                          <p:attrName>style.visibility</p:attrName>
                                        </p:attrNameLst>
                                      </p:cBhvr>
                                      <p:to>
                                        <p:strVal val="visible"/>
                                      </p:to>
                                    </p:set>
                                    <p:anim calcmode="lin" valueType="num">
                                      <p:cBhvr>
                                        <p:cTn id="17" dur="15000" fill="hold"/>
                                        <p:tgtEl>
                                          <p:spTgt spid="55"/>
                                        </p:tgtEl>
                                        <p:attrNameLst>
                                          <p:attrName>ppt_x</p:attrName>
                                        </p:attrNameLst>
                                      </p:cBhvr>
                                      <p:tavLst>
                                        <p:tav tm="0">
                                          <p:val>
                                            <p:strVal val="#ppt_x"/>
                                          </p:val>
                                        </p:tav>
                                        <p:tav tm="100000">
                                          <p:val>
                                            <p:strVal val="#ppt_x"/>
                                          </p:val>
                                        </p:tav>
                                      </p:tavLst>
                                    </p:anim>
                                    <p:anim calcmode="lin" valueType="num">
                                      <p:cBhvr>
                                        <p:cTn id="18" dur="15000" fill="hold"/>
                                        <p:tgtEl>
                                          <p:spTgt spid="55"/>
                                        </p:tgtEl>
                                        <p:attrNameLst>
                                          <p:attrName>ppt_y</p:attrName>
                                        </p:attrNameLst>
                                      </p:cBhvr>
                                      <p:tavLst>
                                        <p:tav tm="0">
                                          <p:val>
                                            <p:strVal val="#ppt_y+1"/>
                                          </p:val>
                                        </p:tav>
                                        <p:tav tm="100000">
                                          <p:val>
                                            <p:strVal val="#ppt_y-1"/>
                                          </p:val>
                                        </p:tav>
                                      </p:tavLst>
                                    </p:anim>
                                  </p:childTnLst>
                                </p:cTn>
                              </p:par>
                              <p:par>
                                <p:cTn id="19" presetID="10" presetClass="exit" presetSubtype="0" fill="hold" nodeType="withEffect">
                                  <p:stCondLst>
                                    <p:cond delay="11000"/>
                                  </p:stCondLst>
                                  <p:childTnLst>
                                    <p:animEffect transition="out" filter="fade">
                                      <p:cBhvr>
                                        <p:cTn id="20" dur="5000"/>
                                        <p:tgtEl>
                                          <p:spTgt spid="48"/>
                                        </p:tgtEl>
                                      </p:cBhvr>
                                    </p:animEffect>
                                    <p:set>
                                      <p:cBhvr>
                                        <p:cTn id="21" dur="1" fill="hold">
                                          <p:stCondLst>
                                            <p:cond delay="4999"/>
                                          </p:stCondLst>
                                        </p:cTn>
                                        <p:tgtEl>
                                          <p:spTgt spid="48"/>
                                        </p:tgtEl>
                                        <p:attrNameLst>
                                          <p:attrName>style.visibility</p:attrName>
                                        </p:attrNameLst>
                                      </p:cBhvr>
                                      <p:to>
                                        <p:strVal val="hidden"/>
                                      </p:to>
                                    </p:set>
                                  </p:childTnLst>
                                </p:cTn>
                              </p:par>
                              <p:par>
                                <p:cTn id="22" presetID="28" presetClass="entr" presetSubtype="0" fill="hold" nodeType="withEffect">
                                  <p:stCondLst>
                                    <p:cond delay="2200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5000" fill="hold"/>
                                        <p:tgtEl>
                                          <p:spTgt spid="50"/>
                                        </p:tgtEl>
                                        <p:attrNameLst>
                                          <p:attrName>ppt_x</p:attrName>
                                        </p:attrNameLst>
                                      </p:cBhvr>
                                      <p:tavLst>
                                        <p:tav tm="0">
                                          <p:val>
                                            <p:strVal val="#ppt_x"/>
                                          </p:val>
                                        </p:tav>
                                        <p:tav tm="100000">
                                          <p:val>
                                            <p:strVal val="#ppt_x"/>
                                          </p:val>
                                        </p:tav>
                                      </p:tavLst>
                                    </p:anim>
                                    <p:anim calcmode="lin" valueType="num">
                                      <p:cBhvr>
                                        <p:cTn id="25" dur="15000" fill="hold"/>
                                        <p:tgtEl>
                                          <p:spTgt spid="50"/>
                                        </p:tgtEl>
                                        <p:attrNameLst>
                                          <p:attrName>ppt_y</p:attrName>
                                        </p:attrNameLst>
                                      </p:cBhvr>
                                      <p:tavLst>
                                        <p:tav tm="0">
                                          <p:val>
                                            <p:strVal val="#ppt_y+1"/>
                                          </p:val>
                                        </p:tav>
                                        <p:tav tm="100000">
                                          <p:val>
                                            <p:strVal val="#ppt_y-1"/>
                                          </p:val>
                                        </p:tav>
                                      </p:tavLst>
                                    </p:anim>
                                  </p:childTnLst>
                                </p:cTn>
                              </p:par>
                              <p:par>
                                <p:cTn id="26" presetID="10" presetClass="exit" presetSubtype="0" fill="hold" nodeType="withEffect">
                                  <p:stCondLst>
                                    <p:cond delay="22000"/>
                                  </p:stCondLst>
                                  <p:childTnLst>
                                    <p:animEffect transition="out" filter="fade">
                                      <p:cBhvr>
                                        <p:cTn id="27" dur="5000"/>
                                        <p:tgtEl>
                                          <p:spTgt spid="55"/>
                                        </p:tgtEl>
                                      </p:cBhvr>
                                    </p:animEffect>
                                    <p:set>
                                      <p:cBhvr>
                                        <p:cTn id="28" dur="1" fill="hold">
                                          <p:stCondLst>
                                            <p:cond delay="4999"/>
                                          </p:stCondLst>
                                        </p:cTn>
                                        <p:tgtEl>
                                          <p:spTgt spid="55"/>
                                        </p:tgtEl>
                                        <p:attrNameLst>
                                          <p:attrName>style.visibility</p:attrName>
                                        </p:attrNameLst>
                                      </p:cBhvr>
                                      <p:to>
                                        <p:strVal val="hidden"/>
                                      </p:to>
                                    </p:set>
                                  </p:childTnLst>
                                </p:cTn>
                              </p:par>
                              <p:par>
                                <p:cTn id="29" presetID="28" presetClass="entr" presetSubtype="0" fill="hold" nodeType="withEffect">
                                  <p:stCondLst>
                                    <p:cond delay="33000"/>
                                  </p:stCondLst>
                                  <p:childTnLst>
                                    <p:set>
                                      <p:cBhvr>
                                        <p:cTn id="30" dur="1" fill="hold">
                                          <p:stCondLst>
                                            <p:cond delay="0"/>
                                          </p:stCondLst>
                                        </p:cTn>
                                        <p:tgtEl>
                                          <p:spTgt spid="51"/>
                                        </p:tgtEl>
                                        <p:attrNameLst>
                                          <p:attrName>style.visibility</p:attrName>
                                        </p:attrNameLst>
                                      </p:cBhvr>
                                      <p:to>
                                        <p:strVal val="visible"/>
                                      </p:to>
                                    </p:set>
                                    <p:anim calcmode="lin" valueType="num">
                                      <p:cBhvr>
                                        <p:cTn id="31" dur="15000" fill="hold"/>
                                        <p:tgtEl>
                                          <p:spTgt spid="51"/>
                                        </p:tgtEl>
                                        <p:attrNameLst>
                                          <p:attrName>ppt_x</p:attrName>
                                        </p:attrNameLst>
                                      </p:cBhvr>
                                      <p:tavLst>
                                        <p:tav tm="0">
                                          <p:val>
                                            <p:strVal val="#ppt_x"/>
                                          </p:val>
                                        </p:tav>
                                        <p:tav tm="100000">
                                          <p:val>
                                            <p:strVal val="#ppt_x"/>
                                          </p:val>
                                        </p:tav>
                                      </p:tavLst>
                                    </p:anim>
                                    <p:anim calcmode="lin" valueType="num">
                                      <p:cBhvr>
                                        <p:cTn id="32" dur="15000" fill="hold"/>
                                        <p:tgtEl>
                                          <p:spTgt spid="51"/>
                                        </p:tgtEl>
                                        <p:attrNameLst>
                                          <p:attrName>ppt_y</p:attrName>
                                        </p:attrNameLst>
                                      </p:cBhvr>
                                      <p:tavLst>
                                        <p:tav tm="0">
                                          <p:val>
                                            <p:strVal val="#ppt_y+1"/>
                                          </p:val>
                                        </p:tav>
                                        <p:tav tm="100000">
                                          <p:val>
                                            <p:strVal val="#ppt_y-1"/>
                                          </p:val>
                                        </p:tav>
                                      </p:tavLst>
                                    </p:anim>
                                  </p:childTnLst>
                                </p:cTn>
                              </p:par>
                              <p:par>
                                <p:cTn id="33" presetID="10" presetClass="exit" presetSubtype="0" fill="hold" nodeType="withEffect">
                                  <p:stCondLst>
                                    <p:cond delay="33000"/>
                                  </p:stCondLst>
                                  <p:childTnLst>
                                    <p:animEffect transition="out" filter="fade">
                                      <p:cBhvr>
                                        <p:cTn id="34" dur="5000"/>
                                        <p:tgtEl>
                                          <p:spTgt spid="50"/>
                                        </p:tgtEl>
                                      </p:cBhvr>
                                    </p:animEffect>
                                    <p:set>
                                      <p:cBhvr>
                                        <p:cTn id="35" dur="1" fill="hold">
                                          <p:stCondLst>
                                            <p:cond delay="4999"/>
                                          </p:stCondLst>
                                        </p:cTn>
                                        <p:tgtEl>
                                          <p:spTgt spid="50"/>
                                        </p:tgtEl>
                                        <p:attrNameLst>
                                          <p:attrName>style.visibility</p:attrName>
                                        </p:attrNameLst>
                                      </p:cBhvr>
                                      <p:to>
                                        <p:strVal val="hidden"/>
                                      </p:to>
                                    </p:set>
                                  </p:childTnLst>
                                </p:cTn>
                              </p:par>
                              <p:par>
                                <p:cTn id="36" presetID="28" presetClass="entr" presetSubtype="0" fill="hold" nodeType="withEffect">
                                  <p:stCondLst>
                                    <p:cond delay="44000"/>
                                  </p:stCondLst>
                                  <p:childTnLst>
                                    <p:set>
                                      <p:cBhvr>
                                        <p:cTn id="37" dur="1" fill="hold">
                                          <p:stCondLst>
                                            <p:cond delay="0"/>
                                          </p:stCondLst>
                                        </p:cTn>
                                        <p:tgtEl>
                                          <p:spTgt spid="52"/>
                                        </p:tgtEl>
                                        <p:attrNameLst>
                                          <p:attrName>style.visibility</p:attrName>
                                        </p:attrNameLst>
                                      </p:cBhvr>
                                      <p:to>
                                        <p:strVal val="visible"/>
                                      </p:to>
                                    </p:set>
                                    <p:anim calcmode="lin" valueType="num">
                                      <p:cBhvr>
                                        <p:cTn id="38" dur="15000" fill="hold"/>
                                        <p:tgtEl>
                                          <p:spTgt spid="52"/>
                                        </p:tgtEl>
                                        <p:attrNameLst>
                                          <p:attrName>ppt_x</p:attrName>
                                        </p:attrNameLst>
                                      </p:cBhvr>
                                      <p:tavLst>
                                        <p:tav tm="0">
                                          <p:val>
                                            <p:strVal val="#ppt_x"/>
                                          </p:val>
                                        </p:tav>
                                        <p:tav tm="100000">
                                          <p:val>
                                            <p:strVal val="#ppt_x"/>
                                          </p:val>
                                        </p:tav>
                                      </p:tavLst>
                                    </p:anim>
                                    <p:anim calcmode="lin" valueType="num">
                                      <p:cBhvr>
                                        <p:cTn id="39" dur="15000" fill="hold"/>
                                        <p:tgtEl>
                                          <p:spTgt spid="52"/>
                                        </p:tgtEl>
                                        <p:attrNameLst>
                                          <p:attrName>ppt_y</p:attrName>
                                        </p:attrNameLst>
                                      </p:cBhvr>
                                      <p:tavLst>
                                        <p:tav tm="0">
                                          <p:val>
                                            <p:strVal val="#ppt_y+1"/>
                                          </p:val>
                                        </p:tav>
                                        <p:tav tm="100000">
                                          <p:val>
                                            <p:strVal val="#ppt_y-1"/>
                                          </p:val>
                                        </p:tav>
                                      </p:tavLst>
                                    </p:anim>
                                  </p:childTnLst>
                                </p:cTn>
                              </p:par>
                              <p:par>
                                <p:cTn id="40" presetID="10" presetClass="exit" presetSubtype="0" fill="hold" nodeType="withEffect">
                                  <p:stCondLst>
                                    <p:cond delay="44000"/>
                                  </p:stCondLst>
                                  <p:childTnLst>
                                    <p:animEffect transition="out" filter="fade">
                                      <p:cBhvr>
                                        <p:cTn id="41" dur="5000"/>
                                        <p:tgtEl>
                                          <p:spTgt spid="51"/>
                                        </p:tgtEl>
                                      </p:cBhvr>
                                    </p:animEffect>
                                    <p:set>
                                      <p:cBhvr>
                                        <p:cTn id="42" dur="1" fill="hold">
                                          <p:stCondLst>
                                            <p:cond delay="4999"/>
                                          </p:stCondLst>
                                        </p:cTn>
                                        <p:tgtEl>
                                          <p:spTgt spid="51"/>
                                        </p:tgtEl>
                                        <p:attrNameLst>
                                          <p:attrName>style.visibility</p:attrName>
                                        </p:attrNameLst>
                                      </p:cBhvr>
                                      <p:to>
                                        <p:strVal val="hidden"/>
                                      </p:to>
                                    </p:set>
                                  </p:childTnLst>
                                </p:cTn>
                              </p:par>
                              <p:par>
                                <p:cTn id="43" presetID="28" presetClass="entr" presetSubtype="0" fill="hold" nodeType="withEffect">
                                  <p:stCondLst>
                                    <p:cond delay="55000"/>
                                  </p:stCondLst>
                                  <p:childTnLst>
                                    <p:set>
                                      <p:cBhvr>
                                        <p:cTn id="44" dur="1" fill="hold">
                                          <p:stCondLst>
                                            <p:cond delay="0"/>
                                          </p:stCondLst>
                                        </p:cTn>
                                        <p:tgtEl>
                                          <p:spTgt spid="53"/>
                                        </p:tgtEl>
                                        <p:attrNameLst>
                                          <p:attrName>style.visibility</p:attrName>
                                        </p:attrNameLst>
                                      </p:cBhvr>
                                      <p:to>
                                        <p:strVal val="visible"/>
                                      </p:to>
                                    </p:set>
                                    <p:anim calcmode="lin" valueType="num">
                                      <p:cBhvr>
                                        <p:cTn id="45" dur="15000" fill="hold"/>
                                        <p:tgtEl>
                                          <p:spTgt spid="53"/>
                                        </p:tgtEl>
                                        <p:attrNameLst>
                                          <p:attrName>ppt_x</p:attrName>
                                        </p:attrNameLst>
                                      </p:cBhvr>
                                      <p:tavLst>
                                        <p:tav tm="0">
                                          <p:val>
                                            <p:strVal val="#ppt_x"/>
                                          </p:val>
                                        </p:tav>
                                        <p:tav tm="100000">
                                          <p:val>
                                            <p:strVal val="#ppt_x"/>
                                          </p:val>
                                        </p:tav>
                                      </p:tavLst>
                                    </p:anim>
                                    <p:anim calcmode="lin" valueType="num">
                                      <p:cBhvr>
                                        <p:cTn id="46" dur="15000" fill="hold"/>
                                        <p:tgtEl>
                                          <p:spTgt spid="53"/>
                                        </p:tgtEl>
                                        <p:attrNameLst>
                                          <p:attrName>ppt_y</p:attrName>
                                        </p:attrNameLst>
                                      </p:cBhvr>
                                      <p:tavLst>
                                        <p:tav tm="0">
                                          <p:val>
                                            <p:strVal val="#ppt_y+1"/>
                                          </p:val>
                                        </p:tav>
                                        <p:tav tm="100000">
                                          <p:val>
                                            <p:strVal val="#ppt_y-1"/>
                                          </p:val>
                                        </p:tav>
                                      </p:tavLst>
                                    </p:anim>
                                  </p:childTnLst>
                                </p:cTn>
                              </p:par>
                              <p:par>
                                <p:cTn id="47" presetID="10" presetClass="exit" presetSubtype="0" fill="hold" nodeType="withEffect">
                                  <p:stCondLst>
                                    <p:cond delay="55000"/>
                                  </p:stCondLst>
                                  <p:childTnLst>
                                    <p:animEffect transition="out" filter="fade">
                                      <p:cBhvr>
                                        <p:cTn id="48" dur="5000"/>
                                        <p:tgtEl>
                                          <p:spTgt spid="52"/>
                                        </p:tgtEl>
                                      </p:cBhvr>
                                    </p:animEffect>
                                    <p:set>
                                      <p:cBhvr>
                                        <p:cTn id="49" dur="1" fill="hold">
                                          <p:stCondLst>
                                            <p:cond delay="4999"/>
                                          </p:stCondLst>
                                        </p:cTn>
                                        <p:tgtEl>
                                          <p:spTgt spid="52"/>
                                        </p:tgtEl>
                                        <p:attrNameLst>
                                          <p:attrName>style.visibility</p:attrName>
                                        </p:attrNameLst>
                                      </p:cBhvr>
                                      <p:to>
                                        <p:strVal val="hidden"/>
                                      </p:to>
                                    </p:set>
                                  </p:childTnLst>
                                </p:cTn>
                              </p:par>
                              <p:par>
                                <p:cTn id="50" presetID="10" presetClass="exit" presetSubtype="0" fill="hold" nodeType="withEffect">
                                  <p:stCondLst>
                                    <p:cond delay="65000"/>
                                  </p:stCondLst>
                                  <p:childTnLst>
                                    <p:animEffect transition="out" filter="fade">
                                      <p:cBhvr>
                                        <p:cTn id="51" dur="5000"/>
                                        <p:tgtEl>
                                          <p:spTgt spid="53"/>
                                        </p:tgtEl>
                                      </p:cBhvr>
                                    </p:animEffect>
                                    <p:set>
                                      <p:cBhvr>
                                        <p:cTn id="52" dur="1" fill="hold">
                                          <p:stCondLst>
                                            <p:cond delay="4999"/>
                                          </p:stCondLst>
                                        </p:cTn>
                                        <p:tgtEl>
                                          <p:spTgt spid="53"/>
                                        </p:tgtEl>
                                        <p:attrNameLst>
                                          <p:attrName>style.visibility</p:attrName>
                                        </p:attrNameLst>
                                      </p:cBhvr>
                                      <p:to>
                                        <p:strVal val="hidden"/>
                                      </p:to>
                                    </p:set>
                                  </p:childTnLst>
                                </p:cTn>
                              </p:par>
                              <p:par>
                                <p:cTn id="53" presetID="10" presetClass="entr" presetSubtype="0" fill="hold" nodeType="withEffect">
                                  <p:stCondLst>
                                    <p:cond delay="680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1000"/>
                                        <p:tgtEl>
                                          <p:spTgt spid="57"/>
                                        </p:tgtEl>
                                      </p:cBhvr>
                                    </p:animEffect>
                                  </p:childTnLst>
                                </p:cTn>
                              </p:par>
                              <p:par>
                                <p:cTn id="56" presetID="10" presetClass="entr" presetSubtype="0" fill="hold" grpId="0" nodeType="withEffect">
                                  <p:stCondLst>
                                    <p:cond delay="6800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0" y="722292"/>
            <a:ext cx="9144000" cy="6331008"/>
            <a:chOff x="0" y="722292"/>
            <a:chExt cx="9144000" cy="6331008"/>
          </a:xfrm>
        </p:grpSpPr>
        <p:sp>
          <p:nvSpPr>
            <p:cNvPr id="71" name="TextBox 70"/>
            <p:cNvSpPr txBox="1"/>
            <p:nvPr/>
          </p:nvSpPr>
          <p:spPr>
            <a:xfrm>
              <a:off x="0" y="722292"/>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pic>
          <p:nvPicPr>
            <p:cNvPr id="79" name="Picture 4" descr="http://www.freeworldmaps.net/united-states/us-mountain-ranges-map.jpg"/>
            <p:cNvPicPr>
              <a:picLocks noChangeAspect="1" noChangeArrowheads="1"/>
            </p:cNvPicPr>
            <p:nvPr/>
          </p:nvPicPr>
          <p:blipFill>
            <a:blip r:embed="rId2" cstate="print"/>
            <a:srcRect l="3270" t="2632" r="1935" b="2016"/>
            <a:stretch>
              <a:fillRect/>
            </a:stretch>
          </p:blipFill>
          <p:spPr bwMode="auto">
            <a:xfrm>
              <a:off x="0" y="1195551"/>
              <a:ext cx="9142044" cy="5857749"/>
            </a:xfrm>
            <a:prstGeom prst="rect">
              <a:avLst/>
            </a:prstGeom>
            <a:noFill/>
          </p:spPr>
        </p:pic>
        <p:sp>
          <p:nvSpPr>
            <p:cNvPr id="58" name="Freeform 57"/>
            <p:cNvSpPr/>
            <p:nvPr/>
          </p:nvSpPr>
          <p:spPr>
            <a:xfrm>
              <a:off x="1447800"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098948"/>
                <a:gd name="connsiteY0" fmla="*/ 3725635 h 5870121"/>
                <a:gd name="connsiteX1" fmla="*/ 1660072 w 2098948"/>
                <a:gd name="connsiteY1" fmla="*/ 4340678 h 5870121"/>
                <a:gd name="connsiteX2" fmla="*/ 1888672 w 2098948"/>
                <a:gd name="connsiteY2" fmla="*/ 5064578 h 5870121"/>
                <a:gd name="connsiteX3" fmla="*/ 1017814 w 2098948"/>
                <a:gd name="connsiteY3" fmla="*/ 5864678 h 5870121"/>
                <a:gd name="connsiteX4" fmla="*/ 794658 w 2098948"/>
                <a:gd name="connsiteY4" fmla="*/ 5097235 h 5870121"/>
                <a:gd name="connsiteX5" fmla="*/ 680358 w 2098948"/>
                <a:gd name="connsiteY5" fmla="*/ 3856264 h 5870121"/>
                <a:gd name="connsiteX6" fmla="*/ 794658 w 2098948"/>
                <a:gd name="connsiteY6" fmla="*/ 2321378 h 5870121"/>
                <a:gd name="connsiteX7" fmla="*/ 794658 w 2098948"/>
                <a:gd name="connsiteY7" fmla="*/ 1733550 h 5870121"/>
                <a:gd name="connsiteX8" fmla="*/ 223158 w 2098948"/>
                <a:gd name="connsiteY8" fmla="*/ 900793 h 5870121"/>
                <a:gd name="connsiteX9" fmla="*/ 10886 w 2098948"/>
                <a:gd name="connsiteY9" fmla="*/ 133350 h 5870121"/>
                <a:gd name="connsiteX10" fmla="*/ 157843 w 2098948"/>
                <a:gd name="connsiteY10" fmla="*/ 100693 h 5870121"/>
                <a:gd name="connsiteX11" fmla="*/ 941615 w 2098948"/>
                <a:gd name="connsiteY11" fmla="*/ 117021 h 5870121"/>
                <a:gd name="connsiteX12" fmla="*/ 1719943 w 2098948"/>
                <a:gd name="connsiteY12" fmla="*/ 1047750 h 5870121"/>
                <a:gd name="connsiteX13" fmla="*/ 2046515 w 2098948"/>
                <a:gd name="connsiteY13" fmla="*/ 2446564 h 5870121"/>
                <a:gd name="connsiteX14" fmla="*/ 2034540 w 2098948"/>
                <a:gd name="connsiteY14" fmla="*/ 3348990 h 5870121"/>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45314"/>
                <a:gd name="connsiteX1" fmla="*/ 1660072 w 2098948"/>
                <a:gd name="connsiteY1" fmla="*/ 4340678 h 5145314"/>
                <a:gd name="connsiteX2" fmla="*/ 1888672 w 2098948"/>
                <a:gd name="connsiteY2" fmla="*/ 5064578 h 5145314"/>
                <a:gd name="connsiteX3" fmla="*/ 680358 w 2098948"/>
                <a:gd name="connsiteY3" fmla="*/ 3856264 h 5145314"/>
                <a:gd name="connsiteX4" fmla="*/ 794658 w 2098948"/>
                <a:gd name="connsiteY4" fmla="*/ 2321378 h 5145314"/>
                <a:gd name="connsiteX5" fmla="*/ 794658 w 2098948"/>
                <a:gd name="connsiteY5" fmla="*/ 1733550 h 5145314"/>
                <a:gd name="connsiteX6" fmla="*/ 223158 w 2098948"/>
                <a:gd name="connsiteY6" fmla="*/ 900793 h 5145314"/>
                <a:gd name="connsiteX7" fmla="*/ 10886 w 2098948"/>
                <a:gd name="connsiteY7" fmla="*/ 133350 h 5145314"/>
                <a:gd name="connsiteX8" fmla="*/ 157843 w 2098948"/>
                <a:gd name="connsiteY8" fmla="*/ 100693 h 5145314"/>
                <a:gd name="connsiteX9" fmla="*/ 941615 w 2098948"/>
                <a:gd name="connsiteY9" fmla="*/ 117021 h 5145314"/>
                <a:gd name="connsiteX10" fmla="*/ 1719943 w 2098948"/>
                <a:gd name="connsiteY10" fmla="*/ 1047750 h 5145314"/>
                <a:gd name="connsiteX11" fmla="*/ 2046515 w 2098948"/>
                <a:gd name="connsiteY11" fmla="*/ 2446564 h 5145314"/>
                <a:gd name="connsiteX12" fmla="*/ 2034540 w 2098948"/>
                <a:gd name="connsiteY12" fmla="*/ 3348990 h 5145314"/>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447721"/>
                <a:gd name="connsiteX1" fmla="*/ 1660072 w 2098948"/>
                <a:gd name="connsiteY1" fmla="*/ 4340678 h 4447721"/>
                <a:gd name="connsiteX2" fmla="*/ 794658 w 2098948"/>
                <a:gd name="connsiteY2" fmla="*/ 3083378 h 4447721"/>
                <a:gd name="connsiteX3" fmla="*/ 794658 w 2098948"/>
                <a:gd name="connsiteY3" fmla="*/ 1733550 h 4447721"/>
                <a:gd name="connsiteX4" fmla="*/ 223158 w 2098948"/>
                <a:gd name="connsiteY4" fmla="*/ 900793 h 4447721"/>
                <a:gd name="connsiteX5" fmla="*/ 10886 w 2098948"/>
                <a:gd name="connsiteY5" fmla="*/ 133350 h 4447721"/>
                <a:gd name="connsiteX6" fmla="*/ 157843 w 2098948"/>
                <a:gd name="connsiteY6" fmla="*/ 100693 h 4447721"/>
                <a:gd name="connsiteX7" fmla="*/ 941615 w 2098948"/>
                <a:gd name="connsiteY7" fmla="*/ 117021 h 4447721"/>
                <a:gd name="connsiteX8" fmla="*/ 1719943 w 2098948"/>
                <a:gd name="connsiteY8" fmla="*/ 1047750 h 4447721"/>
                <a:gd name="connsiteX9" fmla="*/ 2046515 w 2098948"/>
                <a:gd name="connsiteY9" fmla="*/ 2446564 h 4447721"/>
                <a:gd name="connsiteX10" fmla="*/ 2034540 w 2098948"/>
                <a:gd name="connsiteY10" fmla="*/ 3348990 h 4447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
            <p:cNvGrpSpPr/>
            <p:nvPr/>
          </p:nvGrpSpPr>
          <p:grpSpPr>
            <a:xfrm>
              <a:off x="5919107" y="1314450"/>
              <a:ext cx="2963636" cy="4478874"/>
              <a:chOff x="5919107" y="1314450"/>
              <a:chExt cx="2963636" cy="4478874"/>
            </a:xfrm>
          </p:grpSpPr>
          <p:sp>
            <p:nvSpPr>
              <p:cNvPr id="90" name="Freeform 3"/>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cstate="print">
                  <a:alphaModFix amt="4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4"/>
              <p:cNvSpPr txBox="1"/>
              <p:nvPr/>
            </p:nvSpPr>
            <p:spPr>
              <a:xfrm rot="18457393">
                <a:off x="5066512" y="3545652"/>
                <a:ext cx="3972125" cy="523220"/>
              </a:xfrm>
              <a:prstGeom prst="rect">
                <a:avLst/>
              </a:prstGeom>
              <a:noFill/>
            </p:spPr>
            <p:txBody>
              <a:bodyPr wrap="squar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Appalachian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10" name="Group 5"/>
            <p:cNvGrpSpPr/>
            <p:nvPr/>
          </p:nvGrpSpPr>
          <p:grpSpPr>
            <a:xfrm>
              <a:off x="3233057" y="1679122"/>
              <a:ext cx="3755571" cy="3140528"/>
              <a:chOff x="3233057" y="1679122"/>
              <a:chExt cx="3755571" cy="3140528"/>
            </a:xfrm>
          </p:grpSpPr>
          <p:sp>
            <p:nvSpPr>
              <p:cNvPr id="88" name="Freeform 6"/>
              <p:cNvSpPr/>
              <p:nvPr/>
            </p:nvSpPr>
            <p:spPr>
              <a:xfrm>
                <a:off x="3233057" y="1679122"/>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261257 w 3657599"/>
                  <a:gd name="connsiteY0" fmla="*/ 114300 h 3829050"/>
                  <a:gd name="connsiteX1" fmla="*/ 1600200 w 3657599"/>
                  <a:gd name="connsiteY1" fmla="*/ 146957 h 3829050"/>
                  <a:gd name="connsiteX2" fmla="*/ 2090057 w 3657599"/>
                  <a:gd name="connsiteY2" fmla="*/ 702128 h 3829050"/>
                  <a:gd name="connsiteX3" fmla="*/ 3407228 w 3657599"/>
                  <a:gd name="connsiteY3" fmla="*/ 1061357 h 3829050"/>
                  <a:gd name="connsiteX4" fmla="*/ 3592285 w 3657599"/>
                  <a:gd name="connsiteY4" fmla="*/ 1877785 h 3829050"/>
                  <a:gd name="connsiteX5" fmla="*/ 3331028 w 3657599"/>
                  <a:gd name="connsiteY5" fmla="*/ 2530928 h 3829050"/>
                  <a:gd name="connsiteX6" fmla="*/ 2661557 w 3657599"/>
                  <a:gd name="connsiteY6" fmla="*/ 3135085 h 3829050"/>
                  <a:gd name="connsiteX7" fmla="*/ 1992085 w 3657599"/>
                  <a:gd name="connsiteY7" fmla="*/ 3722914 h 3829050"/>
                  <a:gd name="connsiteX8" fmla="*/ 326571 w 3657599"/>
                  <a:gd name="connsiteY8" fmla="*/ 2498271 h 3829050"/>
                  <a:gd name="connsiteX9" fmla="*/ 114300 w 3657599"/>
                  <a:gd name="connsiteY9" fmla="*/ 1469571 h 3829050"/>
                  <a:gd name="connsiteX10" fmla="*/ 32657 w 3657599"/>
                  <a:gd name="connsiteY10" fmla="*/ 832757 h 3829050"/>
                  <a:gd name="connsiteX11" fmla="*/ 261257 w 3657599"/>
                  <a:gd name="connsiteY11" fmla="*/ 114300 h 3829050"/>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4"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154622" y="2514600"/>
                <a:ext cx="2339038" cy="523220"/>
              </a:xfrm>
              <a:prstGeom prst="rect">
                <a:avLst/>
              </a:prstGeom>
              <a:noFill/>
            </p:spPr>
            <p:txBody>
              <a:bodyPr wrap="none" rtlCol="0">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sp>
          <p:nvSpPr>
            <p:cNvPr id="87" name="TextBox 86"/>
            <p:cNvSpPr txBox="1"/>
            <p:nvPr/>
          </p:nvSpPr>
          <p:spPr>
            <a:xfrm>
              <a:off x="2231637" y="2590800"/>
              <a:ext cx="1197363" cy="954107"/>
            </a:xfrm>
            <a:prstGeom prst="rect">
              <a:avLst/>
            </a:prstGeom>
            <a:noFill/>
          </p:spPr>
          <p:txBody>
            <a:bodyPr wrap="square" rtlCol="0">
              <a:spAutoFit/>
            </a:bodyPr>
            <a:lstStyle/>
            <a:p>
              <a:pPr algn="ctr"/>
              <a:r>
                <a:rPr lang="en-US" sz="2800" dirty="0" smtClean="0">
                  <a:solidFill>
                    <a:schemeClr val="bg1"/>
                  </a:solidFill>
                  <a:effectLst>
                    <a:outerShdw dist="50800" dir="5400000" algn="ctr" rotWithShape="0">
                      <a:schemeClr val="tx1"/>
                    </a:outerShdw>
                  </a:effectLst>
                </a:rPr>
                <a:t>Rocky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nvGrpSpPr>
            <p:cNvPr id="12" name="Group 11"/>
            <p:cNvGrpSpPr/>
            <p:nvPr/>
          </p:nvGrpSpPr>
          <p:grpSpPr>
            <a:xfrm>
              <a:off x="427264" y="1940379"/>
              <a:ext cx="1836964" cy="2449285"/>
              <a:chOff x="427264" y="1940379"/>
              <a:chExt cx="1836964" cy="2449285"/>
            </a:xfrm>
          </p:grpSpPr>
          <p:sp>
            <p:nvSpPr>
              <p:cNvPr id="84" name="Freeform 83"/>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dpi="0" rotWithShape="1">
                <a:blip r:embed="rId5" cstate="print">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88779" y="2971800"/>
                <a:ext cx="1367682" cy="830997"/>
              </a:xfrm>
              <a:prstGeom prst="rect">
                <a:avLst/>
              </a:prstGeom>
              <a:noFill/>
            </p:spPr>
            <p:txBody>
              <a:bodyPr wrap="none" rtlCol="0">
                <a:spAutoFit/>
              </a:bodyPr>
              <a:lstStyle/>
              <a:p>
                <a:pPr algn="ctr"/>
                <a:r>
                  <a:rPr lang="en-US" sz="2400" dirty="0" smtClean="0">
                    <a:solidFill>
                      <a:schemeClr val="bg1"/>
                    </a:solidFill>
                    <a:effectLst>
                      <a:outerShdw dist="50800" dir="5400000" algn="ctr" rotWithShape="0">
                        <a:schemeClr val="tx1"/>
                      </a:outerShdw>
                    </a:effectLst>
                  </a:rPr>
                  <a:t>Columbia</a:t>
                </a:r>
              </a:p>
              <a:p>
                <a:pPr algn="ctr"/>
                <a:r>
                  <a:rPr lang="en-US" sz="2400" dirty="0" smtClean="0">
                    <a:solidFill>
                      <a:schemeClr val="bg1"/>
                    </a:solidFill>
                    <a:effectLst>
                      <a:outerShdw dist="50800" dir="5400000" algn="ctr" rotWithShape="0">
                        <a:schemeClr val="tx1"/>
                      </a:outerShdw>
                    </a:effectLst>
                  </a:rPr>
                  <a:t> Plateau</a:t>
                </a:r>
                <a:endParaRPr lang="en-US" sz="2400" dirty="0">
                  <a:solidFill>
                    <a:schemeClr val="bg1"/>
                  </a:solidFill>
                  <a:effectLst>
                    <a:outerShdw dist="50800" dir="5400000" algn="ctr" rotWithShape="0">
                      <a:schemeClr val="tx1"/>
                    </a:outerShdw>
                  </a:effectLst>
                </a:endParaRPr>
              </a:p>
            </p:txBody>
          </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sp>
          <p:nvSpPr>
            <p:cNvPr id="60" name="Freeform 59"/>
            <p:cNvSpPr/>
            <p:nvPr/>
          </p:nvSpPr>
          <p:spPr>
            <a:xfrm>
              <a:off x="5845628" y="3303815"/>
              <a:ext cx="1518557" cy="1091293"/>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518557 w 1521278"/>
                <a:gd name="connsiteY0" fmla="*/ 0 h 1276351"/>
                <a:gd name="connsiteX1" fmla="*/ 1453242 w 1521278"/>
                <a:gd name="connsiteY1" fmla="*/ 48986 h 1276351"/>
                <a:gd name="connsiteX2" fmla="*/ 1518557 w 1521278"/>
                <a:gd name="connsiteY2" fmla="*/ 195943 h 1276351"/>
                <a:gd name="connsiteX3" fmla="*/ 1436914 w 1521278"/>
                <a:gd name="connsiteY3" fmla="*/ 277586 h 1276351"/>
                <a:gd name="connsiteX4" fmla="*/ 1338942 w 1521278"/>
                <a:gd name="connsiteY4" fmla="*/ 212272 h 1276351"/>
                <a:gd name="connsiteX5" fmla="*/ 1240971 w 1521278"/>
                <a:gd name="connsiteY5" fmla="*/ 440872 h 1276351"/>
                <a:gd name="connsiteX6" fmla="*/ 1208314 w 1521278"/>
                <a:gd name="connsiteY6" fmla="*/ 587829 h 1276351"/>
                <a:gd name="connsiteX7" fmla="*/ 1159328 w 1521278"/>
                <a:gd name="connsiteY7" fmla="*/ 751114 h 1276351"/>
                <a:gd name="connsiteX8" fmla="*/ 963385 w 1521278"/>
                <a:gd name="connsiteY8" fmla="*/ 783772 h 1276351"/>
                <a:gd name="connsiteX9" fmla="*/ 734785 w 1521278"/>
                <a:gd name="connsiteY9" fmla="*/ 734786 h 1276351"/>
                <a:gd name="connsiteX10" fmla="*/ 604157 w 1521278"/>
                <a:gd name="connsiteY10" fmla="*/ 881743 h 1276351"/>
                <a:gd name="connsiteX11" fmla="*/ 375557 w 1521278"/>
                <a:gd name="connsiteY11" fmla="*/ 1028700 h 1276351"/>
                <a:gd name="connsiteX12" fmla="*/ 195942 w 1521278"/>
                <a:gd name="connsiteY12" fmla="*/ 996043 h 1276351"/>
                <a:gd name="connsiteX13" fmla="*/ 81642 w 1521278"/>
                <a:gd name="connsiteY13" fmla="*/ 1240972 h 1276351"/>
                <a:gd name="connsiteX14" fmla="*/ 0 w 1521278"/>
                <a:gd name="connsiteY14" fmla="*/ 1208314 h 1276351"/>
                <a:gd name="connsiteX0" fmla="*/ 1453242 w 1521278"/>
                <a:gd name="connsiteY0" fmla="*/ 0 h 1227365"/>
                <a:gd name="connsiteX1" fmla="*/ 1518557 w 1521278"/>
                <a:gd name="connsiteY1" fmla="*/ 146957 h 1227365"/>
                <a:gd name="connsiteX2" fmla="*/ 1436914 w 1521278"/>
                <a:gd name="connsiteY2" fmla="*/ 228600 h 1227365"/>
                <a:gd name="connsiteX3" fmla="*/ 1338942 w 1521278"/>
                <a:gd name="connsiteY3" fmla="*/ 163286 h 1227365"/>
                <a:gd name="connsiteX4" fmla="*/ 1240971 w 1521278"/>
                <a:gd name="connsiteY4" fmla="*/ 391886 h 1227365"/>
                <a:gd name="connsiteX5" fmla="*/ 1208314 w 1521278"/>
                <a:gd name="connsiteY5" fmla="*/ 538843 h 1227365"/>
                <a:gd name="connsiteX6" fmla="*/ 1159328 w 1521278"/>
                <a:gd name="connsiteY6" fmla="*/ 702128 h 1227365"/>
                <a:gd name="connsiteX7" fmla="*/ 963385 w 1521278"/>
                <a:gd name="connsiteY7" fmla="*/ 734786 h 1227365"/>
                <a:gd name="connsiteX8" fmla="*/ 734785 w 1521278"/>
                <a:gd name="connsiteY8" fmla="*/ 685800 h 1227365"/>
                <a:gd name="connsiteX9" fmla="*/ 604157 w 1521278"/>
                <a:gd name="connsiteY9" fmla="*/ 832757 h 1227365"/>
                <a:gd name="connsiteX10" fmla="*/ 375557 w 1521278"/>
                <a:gd name="connsiteY10" fmla="*/ 979714 h 1227365"/>
                <a:gd name="connsiteX11" fmla="*/ 195942 w 1521278"/>
                <a:gd name="connsiteY11" fmla="*/ 947057 h 1227365"/>
                <a:gd name="connsiteX12" fmla="*/ 81642 w 1521278"/>
                <a:gd name="connsiteY12" fmla="*/ 1191986 h 1227365"/>
                <a:gd name="connsiteX13" fmla="*/ 0 w 1521278"/>
                <a:gd name="connsiteY13" fmla="*/ 1159328 h 1227365"/>
                <a:gd name="connsiteX0" fmla="*/ 1518557 w 1518557"/>
                <a:gd name="connsiteY0" fmla="*/ 10885 h 1091293"/>
                <a:gd name="connsiteX1" fmla="*/ 1436914 w 1518557"/>
                <a:gd name="connsiteY1" fmla="*/ 92528 h 1091293"/>
                <a:gd name="connsiteX2" fmla="*/ 1338942 w 1518557"/>
                <a:gd name="connsiteY2" fmla="*/ 27214 h 1091293"/>
                <a:gd name="connsiteX3" fmla="*/ 1240971 w 1518557"/>
                <a:gd name="connsiteY3" fmla="*/ 255814 h 1091293"/>
                <a:gd name="connsiteX4" fmla="*/ 1208314 w 1518557"/>
                <a:gd name="connsiteY4" fmla="*/ 402771 h 1091293"/>
                <a:gd name="connsiteX5" fmla="*/ 1159328 w 1518557"/>
                <a:gd name="connsiteY5" fmla="*/ 566056 h 1091293"/>
                <a:gd name="connsiteX6" fmla="*/ 963385 w 1518557"/>
                <a:gd name="connsiteY6" fmla="*/ 598714 h 1091293"/>
                <a:gd name="connsiteX7" fmla="*/ 734785 w 1518557"/>
                <a:gd name="connsiteY7" fmla="*/ 549728 h 1091293"/>
                <a:gd name="connsiteX8" fmla="*/ 604157 w 1518557"/>
                <a:gd name="connsiteY8" fmla="*/ 696685 h 1091293"/>
                <a:gd name="connsiteX9" fmla="*/ 375557 w 1518557"/>
                <a:gd name="connsiteY9" fmla="*/ 843642 h 1091293"/>
                <a:gd name="connsiteX10" fmla="*/ 195942 w 1518557"/>
                <a:gd name="connsiteY10" fmla="*/ 810985 h 1091293"/>
                <a:gd name="connsiteX11" fmla="*/ 81642 w 1518557"/>
                <a:gd name="connsiteY11" fmla="*/ 1055914 h 1091293"/>
                <a:gd name="connsiteX12" fmla="*/ 0 w 1518557"/>
                <a:gd name="connsiteY12" fmla="*/ 1023256 h 109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557" h="1091293">
                  <a:moveTo>
                    <a:pt x="1518557" y="10885"/>
                  </a:moveTo>
                  <a:cubicBezTo>
                    <a:pt x="1515836" y="48985"/>
                    <a:pt x="1466850" y="89807"/>
                    <a:pt x="1436914" y="92528"/>
                  </a:cubicBezTo>
                  <a:cubicBezTo>
                    <a:pt x="1406978" y="95249"/>
                    <a:pt x="1371599" y="0"/>
                    <a:pt x="1338942" y="27214"/>
                  </a:cubicBezTo>
                  <a:cubicBezTo>
                    <a:pt x="1306285" y="54428"/>
                    <a:pt x="1262742" y="193221"/>
                    <a:pt x="1240971" y="255814"/>
                  </a:cubicBezTo>
                  <a:cubicBezTo>
                    <a:pt x="1219200" y="318407"/>
                    <a:pt x="1221921" y="351064"/>
                    <a:pt x="1208314" y="402771"/>
                  </a:cubicBezTo>
                  <a:cubicBezTo>
                    <a:pt x="1194707" y="454478"/>
                    <a:pt x="1200149" y="533399"/>
                    <a:pt x="1159328" y="566056"/>
                  </a:cubicBezTo>
                  <a:cubicBezTo>
                    <a:pt x="1118507" y="598713"/>
                    <a:pt x="1034142" y="601435"/>
                    <a:pt x="963385" y="598714"/>
                  </a:cubicBezTo>
                  <a:cubicBezTo>
                    <a:pt x="892628" y="595993"/>
                    <a:pt x="794656" y="533400"/>
                    <a:pt x="734785" y="549728"/>
                  </a:cubicBezTo>
                  <a:cubicBezTo>
                    <a:pt x="674914" y="566056"/>
                    <a:pt x="664028" y="647699"/>
                    <a:pt x="604157" y="696685"/>
                  </a:cubicBezTo>
                  <a:cubicBezTo>
                    <a:pt x="544286" y="745671"/>
                    <a:pt x="443593" y="824592"/>
                    <a:pt x="375557" y="843642"/>
                  </a:cubicBezTo>
                  <a:cubicBezTo>
                    <a:pt x="307521" y="862692"/>
                    <a:pt x="244928" y="775606"/>
                    <a:pt x="195942" y="810985"/>
                  </a:cubicBezTo>
                  <a:cubicBezTo>
                    <a:pt x="146956" y="846364"/>
                    <a:pt x="114299" y="1020536"/>
                    <a:pt x="81642" y="1055914"/>
                  </a:cubicBezTo>
                  <a:cubicBezTo>
                    <a:pt x="48985" y="1091293"/>
                    <a:pt x="0" y="1023256"/>
                    <a:pt x="0" y="1023256"/>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396345" y="1856014"/>
              <a:ext cx="2122714" cy="2196193"/>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696686 w 3537857"/>
                <a:gd name="connsiteY17" fmla="*/ 108857 h 2217964"/>
                <a:gd name="connsiteX18" fmla="*/ 451757 w 3537857"/>
                <a:gd name="connsiteY18" fmla="*/ 10886 h 2217964"/>
                <a:gd name="connsiteX19" fmla="*/ 304800 w 3537857"/>
                <a:gd name="connsiteY19" fmla="*/ 43543 h 2217964"/>
                <a:gd name="connsiteX20" fmla="*/ 190500 w 3537857"/>
                <a:gd name="connsiteY20" fmla="*/ 141514 h 2217964"/>
                <a:gd name="connsiteX21" fmla="*/ 223157 w 3537857"/>
                <a:gd name="connsiteY21" fmla="*/ 337457 h 2217964"/>
                <a:gd name="connsiteX22" fmla="*/ 141514 w 3537857"/>
                <a:gd name="connsiteY22" fmla="*/ 402771 h 2217964"/>
                <a:gd name="connsiteX23" fmla="*/ 43543 w 3537857"/>
                <a:gd name="connsiteY23" fmla="*/ 533400 h 2217964"/>
                <a:gd name="connsiteX24" fmla="*/ 27214 w 3537857"/>
                <a:gd name="connsiteY24" fmla="*/ 664028 h 2217964"/>
                <a:gd name="connsiteX25" fmla="*/ 206829 w 3537857"/>
                <a:gd name="connsiteY25" fmla="*/ 762000 h 2217964"/>
                <a:gd name="connsiteX0" fmla="*/ 3537857 w 3537857"/>
                <a:gd name="connsiteY0" fmla="*/ 2158092 h 2209799"/>
                <a:gd name="connsiteX1" fmla="*/ 3243943 w 3537857"/>
                <a:gd name="connsiteY1" fmla="*/ 2190749 h 2209799"/>
                <a:gd name="connsiteX2" fmla="*/ 3064329 w 3537857"/>
                <a:gd name="connsiteY2" fmla="*/ 2043792 h 2209799"/>
                <a:gd name="connsiteX3" fmla="*/ 2852057 w 3537857"/>
                <a:gd name="connsiteY3" fmla="*/ 2060121 h 2209799"/>
                <a:gd name="connsiteX4" fmla="*/ 2770414 w 3537857"/>
                <a:gd name="connsiteY4" fmla="*/ 1962149 h 2209799"/>
                <a:gd name="connsiteX5" fmla="*/ 2672443 w 3537857"/>
                <a:gd name="connsiteY5" fmla="*/ 1717221 h 2209799"/>
                <a:gd name="connsiteX6" fmla="*/ 2656114 w 3537857"/>
                <a:gd name="connsiteY6" fmla="*/ 1521278 h 2209799"/>
                <a:gd name="connsiteX7" fmla="*/ 2509157 w 3537857"/>
                <a:gd name="connsiteY7" fmla="*/ 1309006 h 2209799"/>
                <a:gd name="connsiteX8" fmla="*/ 2296886 w 3537857"/>
                <a:gd name="connsiteY8" fmla="*/ 1276349 h 2209799"/>
                <a:gd name="connsiteX9" fmla="*/ 2117271 w 3537857"/>
                <a:gd name="connsiteY9" fmla="*/ 1129392 h 2209799"/>
                <a:gd name="connsiteX10" fmla="*/ 2068286 w 3537857"/>
                <a:gd name="connsiteY10" fmla="*/ 1015092 h 2209799"/>
                <a:gd name="connsiteX11" fmla="*/ 2019300 w 3537857"/>
                <a:gd name="connsiteY11" fmla="*/ 966106 h 2209799"/>
                <a:gd name="connsiteX12" fmla="*/ 1953986 w 3537857"/>
                <a:gd name="connsiteY12" fmla="*/ 802821 h 2209799"/>
                <a:gd name="connsiteX13" fmla="*/ 1953986 w 3537857"/>
                <a:gd name="connsiteY13" fmla="*/ 459921 h 2209799"/>
                <a:gd name="connsiteX14" fmla="*/ 1823357 w 3537857"/>
                <a:gd name="connsiteY14" fmla="*/ 149678 h 2209799"/>
                <a:gd name="connsiteX15" fmla="*/ 1643743 w 3537857"/>
                <a:gd name="connsiteY15" fmla="*/ 166006 h 2209799"/>
                <a:gd name="connsiteX16" fmla="*/ 1415143 w 3537857"/>
                <a:gd name="connsiteY16" fmla="*/ 51706 h 2209799"/>
                <a:gd name="connsiteX17" fmla="*/ 451757 w 3537857"/>
                <a:gd name="connsiteY17" fmla="*/ 2721 h 2209799"/>
                <a:gd name="connsiteX18" fmla="*/ 304800 w 3537857"/>
                <a:gd name="connsiteY18" fmla="*/ 35378 h 2209799"/>
                <a:gd name="connsiteX19" fmla="*/ 190500 w 3537857"/>
                <a:gd name="connsiteY19" fmla="*/ 133349 h 2209799"/>
                <a:gd name="connsiteX20" fmla="*/ 223157 w 3537857"/>
                <a:gd name="connsiteY20" fmla="*/ 329292 h 2209799"/>
                <a:gd name="connsiteX21" fmla="*/ 141514 w 3537857"/>
                <a:gd name="connsiteY21" fmla="*/ 394606 h 2209799"/>
                <a:gd name="connsiteX22" fmla="*/ 43543 w 3537857"/>
                <a:gd name="connsiteY22" fmla="*/ 525235 h 2209799"/>
                <a:gd name="connsiteX23" fmla="*/ 27214 w 3537857"/>
                <a:gd name="connsiteY23" fmla="*/ 655863 h 2209799"/>
                <a:gd name="connsiteX24" fmla="*/ 206829 w 3537857"/>
                <a:gd name="connsiteY24" fmla="*/ 753835 h 2209799"/>
                <a:gd name="connsiteX0" fmla="*/ 3537857 w 3537857"/>
                <a:gd name="connsiteY0" fmla="*/ 2136321 h 2188028"/>
                <a:gd name="connsiteX1" fmla="*/ 3243943 w 3537857"/>
                <a:gd name="connsiteY1" fmla="*/ 2168978 h 2188028"/>
                <a:gd name="connsiteX2" fmla="*/ 3064329 w 3537857"/>
                <a:gd name="connsiteY2" fmla="*/ 2022021 h 2188028"/>
                <a:gd name="connsiteX3" fmla="*/ 2852057 w 3537857"/>
                <a:gd name="connsiteY3" fmla="*/ 2038350 h 2188028"/>
                <a:gd name="connsiteX4" fmla="*/ 2770414 w 3537857"/>
                <a:gd name="connsiteY4" fmla="*/ 1940378 h 2188028"/>
                <a:gd name="connsiteX5" fmla="*/ 2672443 w 3537857"/>
                <a:gd name="connsiteY5" fmla="*/ 1695450 h 2188028"/>
                <a:gd name="connsiteX6" fmla="*/ 2656114 w 3537857"/>
                <a:gd name="connsiteY6" fmla="*/ 1499507 h 2188028"/>
                <a:gd name="connsiteX7" fmla="*/ 2509157 w 3537857"/>
                <a:gd name="connsiteY7" fmla="*/ 1287235 h 2188028"/>
                <a:gd name="connsiteX8" fmla="*/ 2296886 w 3537857"/>
                <a:gd name="connsiteY8" fmla="*/ 1254578 h 2188028"/>
                <a:gd name="connsiteX9" fmla="*/ 2117271 w 3537857"/>
                <a:gd name="connsiteY9" fmla="*/ 1107621 h 2188028"/>
                <a:gd name="connsiteX10" fmla="*/ 2068286 w 3537857"/>
                <a:gd name="connsiteY10" fmla="*/ 993321 h 2188028"/>
                <a:gd name="connsiteX11" fmla="*/ 2019300 w 3537857"/>
                <a:gd name="connsiteY11" fmla="*/ 944335 h 2188028"/>
                <a:gd name="connsiteX12" fmla="*/ 1953986 w 3537857"/>
                <a:gd name="connsiteY12" fmla="*/ 781050 h 2188028"/>
                <a:gd name="connsiteX13" fmla="*/ 1953986 w 3537857"/>
                <a:gd name="connsiteY13" fmla="*/ 438150 h 2188028"/>
                <a:gd name="connsiteX14" fmla="*/ 1823357 w 3537857"/>
                <a:gd name="connsiteY14" fmla="*/ 127907 h 2188028"/>
                <a:gd name="connsiteX15" fmla="*/ 1643743 w 3537857"/>
                <a:gd name="connsiteY15" fmla="*/ 144235 h 2188028"/>
                <a:gd name="connsiteX16" fmla="*/ 1415143 w 3537857"/>
                <a:gd name="connsiteY16" fmla="*/ 29935 h 2188028"/>
                <a:gd name="connsiteX17" fmla="*/ 304800 w 3537857"/>
                <a:gd name="connsiteY17" fmla="*/ 13607 h 2188028"/>
                <a:gd name="connsiteX18" fmla="*/ 190500 w 3537857"/>
                <a:gd name="connsiteY18" fmla="*/ 111578 h 2188028"/>
                <a:gd name="connsiteX19" fmla="*/ 223157 w 3537857"/>
                <a:gd name="connsiteY19" fmla="*/ 307521 h 2188028"/>
                <a:gd name="connsiteX20" fmla="*/ 141514 w 3537857"/>
                <a:gd name="connsiteY20" fmla="*/ 372835 h 2188028"/>
                <a:gd name="connsiteX21" fmla="*/ 43543 w 3537857"/>
                <a:gd name="connsiteY21" fmla="*/ 503464 h 2188028"/>
                <a:gd name="connsiteX22" fmla="*/ 27214 w 3537857"/>
                <a:gd name="connsiteY22" fmla="*/ 634092 h 2188028"/>
                <a:gd name="connsiteX23" fmla="*/ 206829 w 3537857"/>
                <a:gd name="connsiteY23" fmla="*/ 732064 h 2188028"/>
                <a:gd name="connsiteX0" fmla="*/ 3537857 w 3537857"/>
                <a:gd name="connsiteY0" fmla="*/ 2168978 h 2220685"/>
                <a:gd name="connsiteX1" fmla="*/ 3243943 w 3537857"/>
                <a:gd name="connsiteY1" fmla="*/ 2201635 h 2220685"/>
                <a:gd name="connsiteX2" fmla="*/ 3064329 w 3537857"/>
                <a:gd name="connsiteY2" fmla="*/ 2054678 h 2220685"/>
                <a:gd name="connsiteX3" fmla="*/ 2852057 w 3537857"/>
                <a:gd name="connsiteY3" fmla="*/ 2071007 h 2220685"/>
                <a:gd name="connsiteX4" fmla="*/ 2770414 w 3537857"/>
                <a:gd name="connsiteY4" fmla="*/ 1973035 h 2220685"/>
                <a:gd name="connsiteX5" fmla="*/ 2672443 w 3537857"/>
                <a:gd name="connsiteY5" fmla="*/ 1728107 h 2220685"/>
                <a:gd name="connsiteX6" fmla="*/ 2656114 w 3537857"/>
                <a:gd name="connsiteY6" fmla="*/ 1532164 h 2220685"/>
                <a:gd name="connsiteX7" fmla="*/ 2509157 w 3537857"/>
                <a:gd name="connsiteY7" fmla="*/ 1319892 h 2220685"/>
                <a:gd name="connsiteX8" fmla="*/ 2296886 w 3537857"/>
                <a:gd name="connsiteY8" fmla="*/ 1287235 h 2220685"/>
                <a:gd name="connsiteX9" fmla="*/ 2117271 w 3537857"/>
                <a:gd name="connsiteY9" fmla="*/ 1140278 h 2220685"/>
                <a:gd name="connsiteX10" fmla="*/ 2068286 w 3537857"/>
                <a:gd name="connsiteY10" fmla="*/ 1025978 h 2220685"/>
                <a:gd name="connsiteX11" fmla="*/ 2019300 w 3537857"/>
                <a:gd name="connsiteY11" fmla="*/ 976992 h 2220685"/>
                <a:gd name="connsiteX12" fmla="*/ 1953986 w 3537857"/>
                <a:gd name="connsiteY12" fmla="*/ 813707 h 2220685"/>
                <a:gd name="connsiteX13" fmla="*/ 1953986 w 3537857"/>
                <a:gd name="connsiteY13" fmla="*/ 470807 h 2220685"/>
                <a:gd name="connsiteX14" fmla="*/ 1823357 w 3537857"/>
                <a:gd name="connsiteY14" fmla="*/ 160564 h 2220685"/>
                <a:gd name="connsiteX15" fmla="*/ 1643743 w 3537857"/>
                <a:gd name="connsiteY15" fmla="*/ 176892 h 2220685"/>
                <a:gd name="connsiteX16" fmla="*/ 1415143 w 3537857"/>
                <a:gd name="connsiteY16" fmla="*/ 62592 h 2220685"/>
                <a:gd name="connsiteX17" fmla="*/ 304800 w 3537857"/>
                <a:gd name="connsiteY17" fmla="*/ 46264 h 2220685"/>
                <a:gd name="connsiteX18" fmla="*/ 223157 w 3537857"/>
                <a:gd name="connsiteY18" fmla="*/ 340178 h 2220685"/>
                <a:gd name="connsiteX19" fmla="*/ 141514 w 3537857"/>
                <a:gd name="connsiteY19" fmla="*/ 405492 h 2220685"/>
                <a:gd name="connsiteX20" fmla="*/ 43543 w 3537857"/>
                <a:gd name="connsiteY20" fmla="*/ 536121 h 2220685"/>
                <a:gd name="connsiteX21" fmla="*/ 27214 w 3537857"/>
                <a:gd name="connsiteY21" fmla="*/ 666749 h 2220685"/>
                <a:gd name="connsiteX22" fmla="*/ 206829 w 3537857"/>
                <a:gd name="connsiteY22" fmla="*/ 764721 h 2220685"/>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21" fmla="*/ 206829 w 3537857"/>
                <a:gd name="connsiteY21" fmla="*/ 729343 h 2185307"/>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0" fmla="*/ 3526971 w 3526971"/>
                <a:gd name="connsiteY0" fmla="*/ 2133600 h 2185307"/>
                <a:gd name="connsiteX1" fmla="*/ 3233057 w 3526971"/>
                <a:gd name="connsiteY1" fmla="*/ 2166257 h 2185307"/>
                <a:gd name="connsiteX2" fmla="*/ 3053443 w 3526971"/>
                <a:gd name="connsiteY2" fmla="*/ 2019300 h 2185307"/>
                <a:gd name="connsiteX3" fmla="*/ 2841171 w 3526971"/>
                <a:gd name="connsiteY3" fmla="*/ 2035629 h 2185307"/>
                <a:gd name="connsiteX4" fmla="*/ 2759528 w 3526971"/>
                <a:gd name="connsiteY4" fmla="*/ 1937657 h 2185307"/>
                <a:gd name="connsiteX5" fmla="*/ 2661557 w 3526971"/>
                <a:gd name="connsiteY5" fmla="*/ 1692729 h 2185307"/>
                <a:gd name="connsiteX6" fmla="*/ 2645228 w 3526971"/>
                <a:gd name="connsiteY6" fmla="*/ 1496786 h 2185307"/>
                <a:gd name="connsiteX7" fmla="*/ 2498271 w 3526971"/>
                <a:gd name="connsiteY7" fmla="*/ 1284514 h 2185307"/>
                <a:gd name="connsiteX8" fmla="*/ 2286000 w 3526971"/>
                <a:gd name="connsiteY8" fmla="*/ 1251857 h 2185307"/>
                <a:gd name="connsiteX9" fmla="*/ 2106385 w 3526971"/>
                <a:gd name="connsiteY9" fmla="*/ 1104900 h 2185307"/>
                <a:gd name="connsiteX10" fmla="*/ 2057400 w 3526971"/>
                <a:gd name="connsiteY10" fmla="*/ 990600 h 2185307"/>
                <a:gd name="connsiteX11" fmla="*/ 2008414 w 3526971"/>
                <a:gd name="connsiteY11" fmla="*/ 941614 h 2185307"/>
                <a:gd name="connsiteX12" fmla="*/ 1943100 w 3526971"/>
                <a:gd name="connsiteY12" fmla="*/ 778329 h 2185307"/>
                <a:gd name="connsiteX13" fmla="*/ 1943100 w 3526971"/>
                <a:gd name="connsiteY13" fmla="*/ 435429 h 2185307"/>
                <a:gd name="connsiteX14" fmla="*/ 1812471 w 3526971"/>
                <a:gd name="connsiteY14" fmla="*/ 125186 h 2185307"/>
                <a:gd name="connsiteX15" fmla="*/ 1632857 w 3526971"/>
                <a:gd name="connsiteY15" fmla="*/ 141514 h 2185307"/>
                <a:gd name="connsiteX16" fmla="*/ 1404257 w 3526971"/>
                <a:gd name="connsiteY16" fmla="*/ 27214 h 2185307"/>
                <a:gd name="connsiteX17" fmla="*/ 212271 w 3526971"/>
                <a:gd name="connsiteY17" fmla="*/ 304800 h 2185307"/>
                <a:gd name="connsiteX18" fmla="*/ 130628 w 3526971"/>
                <a:gd name="connsiteY18" fmla="*/ 370114 h 2185307"/>
                <a:gd name="connsiteX19" fmla="*/ 32657 w 3526971"/>
                <a:gd name="connsiteY19" fmla="*/ 500743 h 2185307"/>
                <a:gd name="connsiteX0" fmla="*/ 3494314 w 3494314"/>
                <a:gd name="connsiteY0" fmla="*/ 2144486 h 2196193"/>
                <a:gd name="connsiteX1" fmla="*/ 3200400 w 3494314"/>
                <a:gd name="connsiteY1" fmla="*/ 2177143 h 2196193"/>
                <a:gd name="connsiteX2" fmla="*/ 3020786 w 3494314"/>
                <a:gd name="connsiteY2" fmla="*/ 2030186 h 2196193"/>
                <a:gd name="connsiteX3" fmla="*/ 2808514 w 3494314"/>
                <a:gd name="connsiteY3" fmla="*/ 2046515 h 2196193"/>
                <a:gd name="connsiteX4" fmla="*/ 2726871 w 3494314"/>
                <a:gd name="connsiteY4" fmla="*/ 1948543 h 2196193"/>
                <a:gd name="connsiteX5" fmla="*/ 2628900 w 3494314"/>
                <a:gd name="connsiteY5" fmla="*/ 1703615 h 2196193"/>
                <a:gd name="connsiteX6" fmla="*/ 2612571 w 3494314"/>
                <a:gd name="connsiteY6" fmla="*/ 1507672 h 2196193"/>
                <a:gd name="connsiteX7" fmla="*/ 2465614 w 3494314"/>
                <a:gd name="connsiteY7" fmla="*/ 1295400 h 2196193"/>
                <a:gd name="connsiteX8" fmla="*/ 2253343 w 3494314"/>
                <a:gd name="connsiteY8" fmla="*/ 1262743 h 2196193"/>
                <a:gd name="connsiteX9" fmla="*/ 2073728 w 3494314"/>
                <a:gd name="connsiteY9" fmla="*/ 1115786 h 2196193"/>
                <a:gd name="connsiteX10" fmla="*/ 2024743 w 3494314"/>
                <a:gd name="connsiteY10" fmla="*/ 1001486 h 2196193"/>
                <a:gd name="connsiteX11" fmla="*/ 1975757 w 3494314"/>
                <a:gd name="connsiteY11" fmla="*/ 952500 h 2196193"/>
                <a:gd name="connsiteX12" fmla="*/ 1910443 w 3494314"/>
                <a:gd name="connsiteY12" fmla="*/ 789215 h 2196193"/>
                <a:gd name="connsiteX13" fmla="*/ 1910443 w 3494314"/>
                <a:gd name="connsiteY13" fmla="*/ 446315 h 2196193"/>
                <a:gd name="connsiteX14" fmla="*/ 1779814 w 3494314"/>
                <a:gd name="connsiteY14" fmla="*/ 136072 h 2196193"/>
                <a:gd name="connsiteX15" fmla="*/ 1600200 w 3494314"/>
                <a:gd name="connsiteY15" fmla="*/ 152400 h 2196193"/>
                <a:gd name="connsiteX16" fmla="*/ 1371600 w 3494314"/>
                <a:gd name="connsiteY16" fmla="*/ 38100 h 2196193"/>
                <a:gd name="connsiteX17" fmla="*/ 97971 w 3494314"/>
                <a:gd name="connsiteY17" fmla="*/ 381000 h 2196193"/>
                <a:gd name="connsiteX18" fmla="*/ 0 w 3494314"/>
                <a:gd name="connsiteY18" fmla="*/ 511629 h 2196193"/>
                <a:gd name="connsiteX0" fmla="*/ 3396343 w 3396343"/>
                <a:gd name="connsiteY0" fmla="*/ 2144486 h 2196193"/>
                <a:gd name="connsiteX1" fmla="*/ 3102429 w 3396343"/>
                <a:gd name="connsiteY1" fmla="*/ 2177143 h 2196193"/>
                <a:gd name="connsiteX2" fmla="*/ 2922815 w 3396343"/>
                <a:gd name="connsiteY2" fmla="*/ 2030186 h 2196193"/>
                <a:gd name="connsiteX3" fmla="*/ 2710543 w 3396343"/>
                <a:gd name="connsiteY3" fmla="*/ 2046515 h 2196193"/>
                <a:gd name="connsiteX4" fmla="*/ 2628900 w 3396343"/>
                <a:gd name="connsiteY4" fmla="*/ 1948543 h 2196193"/>
                <a:gd name="connsiteX5" fmla="*/ 2530929 w 3396343"/>
                <a:gd name="connsiteY5" fmla="*/ 1703615 h 2196193"/>
                <a:gd name="connsiteX6" fmla="*/ 2514600 w 3396343"/>
                <a:gd name="connsiteY6" fmla="*/ 1507672 h 2196193"/>
                <a:gd name="connsiteX7" fmla="*/ 2367643 w 3396343"/>
                <a:gd name="connsiteY7" fmla="*/ 1295400 h 2196193"/>
                <a:gd name="connsiteX8" fmla="*/ 2155372 w 3396343"/>
                <a:gd name="connsiteY8" fmla="*/ 1262743 h 2196193"/>
                <a:gd name="connsiteX9" fmla="*/ 1975757 w 3396343"/>
                <a:gd name="connsiteY9" fmla="*/ 1115786 h 2196193"/>
                <a:gd name="connsiteX10" fmla="*/ 1926772 w 3396343"/>
                <a:gd name="connsiteY10" fmla="*/ 1001486 h 2196193"/>
                <a:gd name="connsiteX11" fmla="*/ 1877786 w 3396343"/>
                <a:gd name="connsiteY11" fmla="*/ 952500 h 2196193"/>
                <a:gd name="connsiteX12" fmla="*/ 1812472 w 3396343"/>
                <a:gd name="connsiteY12" fmla="*/ 789215 h 2196193"/>
                <a:gd name="connsiteX13" fmla="*/ 1812472 w 3396343"/>
                <a:gd name="connsiteY13" fmla="*/ 446315 h 2196193"/>
                <a:gd name="connsiteX14" fmla="*/ 1681843 w 3396343"/>
                <a:gd name="connsiteY14" fmla="*/ 136072 h 2196193"/>
                <a:gd name="connsiteX15" fmla="*/ 1502229 w 3396343"/>
                <a:gd name="connsiteY15" fmla="*/ 152400 h 2196193"/>
                <a:gd name="connsiteX16" fmla="*/ 1273629 w 3396343"/>
                <a:gd name="connsiteY16" fmla="*/ 38100 h 2196193"/>
                <a:gd name="connsiteX17" fmla="*/ 0 w 3396343"/>
                <a:gd name="connsiteY17" fmla="*/ 381000 h 2196193"/>
                <a:gd name="connsiteX0" fmla="*/ 2122714 w 2122714"/>
                <a:gd name="connsiteY0" fmla="*/ 2144486 h 2196193"/>
                <a:gd name="connsiteX1" fmla="*/ 1828800 w 2122714"/>
                <a:gd name="connsiteY1" fmla="*/ 2177143 h 2196193"/>
                <a:gd name="connsiteX2" fmla="*/ 1649186 w 2122714"/>
                <a:gd name="connsiteY2" fmla="*/ 2030186 h 2196193"/>
                <a:gd name="connsiteX3" fmla="*/ 1436914 w 2122714"/>
                <a:gd name="connsiteY3" fmla="*/ 2046515 h 2196193"/>
                <a:gd name="connsiteX4" fmla="*/ 1355271 w 2122714"/>
                <a:gd name="connsiteY4" fmla="*/ 1948543 h 2196193"/>
                <a:gd name="connsiteX5" fmla="*/ 1257300 w 2122714"/>
                <a:gd name="connsiteY5" fmla="*/ 1703615 h 2196193"/>
                <a:gd name="connsiteX6" fmla="*/ 1240971 w 2122714"/>
                <a:gd name="connsiteY6" fmla="*/ 1507672 h 2196193"/>
                <a:gd name="connsiteX7" fmla="*/ 1094014 w 2122714"/>
                <a:gd name="connsiteY7" fmla="*/ 1295400 h 2196193"/>
                <a:gd name="connsiteX8" fmla="*/ 881743 w 2122714"/>
                <a:gd name="connsiteY8" fmla="*/ 1262743 h 2196193"/>
                <a:gd name="connsiteX9" fmla="*/ 702128 w 2122714"/>
                <a:gd name="connsiteY9" fmla="*/ 1115786 h 2196193"/>
                <a:gd name="connsiteX10" fmla="*/ 653143 w 2122714"/>
                <a:gd name="connsiteY10" fmla="*/ 1001486 h 2196193"/>
                <a:gd name="connsiteX11" fmla="*/ 604157 w 2122714"/>
                <a:gd name="connsiteY11" fmla="*/ 952500 h 2196193"/>
                <a:gd name="connsiteX12" fmla="*/ 538843 w 2122714"/>
                <a:gd name="connsiteY12" fmla="*/ 789215 h 2196193"/>
                <a:gd name="connsiteX13" fmla="*/ 538843 w 2122714"/>
                <a:gd name="connsiteY13" fmla="*/ 446315 h 2196193"/>
                <a:gd name="connsiteX14" fmla="*/ 408214 w 2122714"/>
                <a:gd name="connsiteY14" fmla="*/ 136072 h 2196193"/>
                <a:gd name="connsiteX15" fmla="*/ 228600 w 2122714"/>
                <a:gd name="connsiteY15" fmla="*/ 152400 h 2196193"/>
                <a:gd name="connsiteX16" fmla="*/ 0 w 2122714"/>
                <a:gd name="connsiteY16" fmla="*/ 38100 h 219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2714" h="2196193">
                  <a:moveTo>
                    <a:pt x="2122714" y="2144486"/>
                  </a:moveTo>
                  <a:cubicBezTo>
                    <a:pt x="2015217" y="2170339"/>
                    <a:pt x="1907721" y="2196193"/>
                    <a:pt x="1828800" y="2177143"/>
                  </a:cubicBezTo>
                  <a:cubicBezTo>
                    <a:pt x="1749879" y="2158093"/>
                    <a:pt x="1714500" y="2051957"/>
                    <a:pt x="1649186" y="2030186"/>
                  </a:cubicBezTo>
                  <a:cubicBezTo>
                    <a:pt x="1583872" y="2008415"/>
                    <a:pt x="1485900" y="2060122"/>
                    <a:pt x="1436914" y="2046515"/>
                  </a:cubicBezTo>
                  <a:cubicBezTo>
                    <a:pt x="1387928" y="2032908"/>
                    <a:pt x="1385207" y="2005693"/>
                    <a:pt x="1355271" y="1948543"/>
                  </a:cubicBezTo>
                  <a:cubicBezTo>
                    <a:pt x="1325335" y="1891393"/>
                    <a:pt x="1276350" y="1777094"/>
                    <a:pt x="1257300" y="1703615"/>
                  </a:cubicBezTo>
                  <a:cubicBezTo>
                    <a:pt x="1238250" y="1630136"/>
                    <a:pt x="1268185" y="1575708"/>
                    <a:pt x="1240971" y="1507672"/>
                  </a:cubicBezTo>
                  <a:cubicBezTo>
                    <a:pt x="1213757" y="1439636"/>
                    <a:pt x="1153885" y="1336222"/>
                    <a:pt x="1094014" y="1295400"/>
                  </a:cubicBezTo>
                  <a:cubicBezTo>
                    <a:pt x="1034143" y="1254579"/>
                    <a:pt x="947057" y="1292679"/>
                    <a:pt x="881743" y="1262743"/>
                  </a:cubicBezTo>
                  <a:cubicBezTo>
                    <a:pt x="816429" y="1232807"/>
                    <a:pt x="740228" y="1159329"/>
                    <a:pt x="702128" y="1115786"/>
                  </a:cubicBezTo>
                  <a:cubicBezTo>
                    <a:pt x="664028" y="1072243"/>
                    <a:pt x="669472" y="1028700"/>
                    <a:pt x="653143" y="1001486"/>
                  </a:cubicBezTo>
                  <a:cubicBezTo>
                    <a:pt x="636815" y="974272"/>
                    <a:pt x="623207" y="987878"/>
                    <a:pt x="604157" y="952500"/>
                  </a:cubicBezTo>
                  <a:cubicBezTo>
                    <a:pt x="585107" y="917122"/>
                    <a:pt x="549729" y="873579"/>
                    <a:pt x="538843" y="789215"/>
                  </a:cubicBezTo>
                  <a:cubicBezTo>
                    <a:pt x="527957" y="704851"/>
                    <a:pt x="560614" y="555172"/>
                    <a:pt x="538843" y="446315"/>
                  </a:cubicBezTo>
                  <a:cubicBezTo>
                    <a:pt x="517072" y="337458"/>
                    <a:pt x="459921" y="185058"/>
                    <a:pt x="408214" y="136072"/>
                  </a:cubicBezTo>
                  <a:cubicBezTo>
                    <a:pt x="356507" y="87086"/>
                    <a:pt x="296636" y="168729"/>
                    <a:pt x="228600" y="152400"/>
                  </a:cubicBezTo>
                  <a:cubicBezTo>
                    <a:pt x="160564" y="136071"/>
                    <a:pt x="250371" y="0"/>
                    <a:pt x="0" y="381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486401" y="3869871"/>
              <a:ext cx="296636" cy="440872"/>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734786 w 1061357"/>
                <a:gd name="connsiteY11" fmla="*/ 1782535 h 3774621"/>
                <a:gd name="connsiteX12" fmla="*/ 832757 w 1061357"/>
                <a:gd name="connsiteY12" fmla="*/ 1896835 h 3774621"/>
                <a:gd name="connsiteX13" fmla="*/ 832757 w 1061357"/>
                <a:gd name="connsiteY13" fmla="*/ 2011135 h 3774621"/>
                <a:gd name="connsiteX14" fmla="*/ 963386 w 1061357"/>
                <a:gd name="connsiteY14" fmla="*/ 2125435 h 3774621"/>
                <a:gd name="connsiteX15" fmla="*/ 1028700 w 1061357"/>
                <a:gd name="connsiteY15" fmla="*/ 2223407 h 3774621"/>
                <a:gd name="connsiteX16" fmla="*/ 947057 w 1061357"/>
                <a:gd name="connsiteY16" fmla="*/ 2435678 h 3774621"/>
                <a:gd name="connsiteX17" fmla="*/ 881743 w 1061357"/>
                <a:gd name="connsiteY17" fmla="*/ 2680607 h 3774621"/>
                <a:gd name="connsiteX18" fmla="*/ 832757 w 1061357"/>
                <a:gd name="connsiteY18" fmla="*/ 2909207 h 3774621"/>
                <a:gd name="connsiteX19" fmla="*/ 751115 w 1061357"/>
                <a:gd name="connsiteY19" fmla="*/ 3039835 h 3774621"/>
                <a:gd name="connsiteX20" fmla="*/ 800100 w 1061357"/>
                <a:gd name="connsiteY20" fmla="*/ 3170464 h 3774621"/>
                <a:gd name="connsiteX21" fmla="*/ 734786 w 1061357"/>
                <a:gd name="connsiteY21" fmla="*/ 3382735 h 3774621"/>
                <a:gd name="connsiteX22" fmla="*/ 734786 w 1061357"/>
                <a:gd name="connsiteY22" fmla="*/ 3627664 h 3774621"/>
                <a:gd name="connsiteX23" fmla="*/ 849086 w 1061357"/>
                <a:gd name="connsiteY23" fmla="*/ 3741964 h 3774621"/>
                <a:gd name="connsiteX24" fmla="*/ 1061357 w 1061357"/>
                <a:gd name="connsiteY24"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34786 w 1061357"/>
                <a:gd name="connsiteY10" fmla="*/ 1782535 h 3774621"/>
                <a:gd name="connsiteX11" fmla="*/ 832757 w 1061357"/>
                <a:gd name="connsiteY11" fmla="*/ 1896835 h 3774621"/>
                <a:gd name="connsiteX12" fmla="*/ 832757 w 1061357"/>
                <a:gd name="connsiteY12" fmla="*/ 2011135 h 3774621"/>
                <a:gd name="connsiteX13" fmla="*/ 963386 w 1061357"/>
                <a:gd name="connsiteY13" fmla="*/ 2125435 h 3774621"/>
                <a:gd name="connsiteX14" fmla="*/ 1028700 w 1061357"/>
                <a:gd name="connsiteY14" fmla="*/ 2223407 h 3774621"/>
                <a:gd name="connsiteX15" fmla="*/ 947057 w 1061357"/>
                <a:gd name="connsiteY15" fmla="*/ 2435678 h 3774621"/>
                <a:gd name="connsiteX16" fmla="*/ 881743 w 1061357"/>
                <a:gd name="connsiteY16" fmla="*/ 2680607 h 3774621"/>
                <a:gd name="connsiteX17" fmla="*/ 832757 w 1061357"/>
                <a:gd name="connsiteY17" fmla="*/ 2909207 h 3774621"/>
                <a:gd name="connsiteX18" fmla="*/ 751115 w 1061357"/>
                <a:gd name="connsiteY18" fmla="*/ 3039835 h 3774621"/>
                <a:gd name="connsiteX19" fmla="*/ 800100 w 1061357"/>
                <a:gd name="connsiteY19" fmla="*/ 3170464 h 3774621"/>
                <a:gd name="connsiteX20" fmla="*/ 734786 w 1061357"/>
                <a:gd name="connsiteY20" fmla="*/ 3382735 h 3774621"/>
                <a:gd name="connsiteX21" fmla="*/ 734786 w 1061357"/>
                <a:gd name="connsiteY21" fmla="*/ 3627664 h 3774621"/>
                <a:gd name="connsiteX22" fmla="*/ 849086 w 1061357"/>
                <a:gd name="connsiteY22" fmla="*/ 3741964 h 3774621"/>
                <a:gd name="connsiteX23" fmla="*/ 1061357 w 1061357"/>
                <a:gd name="connsiteY23"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734786 w 1061357"/>
                <a:gd name="connsiteY9" fmla="*/ 1782535 h 3774621"/>
                <a:gd name="connsiteX10" fmla="*/ 832757 w 1061357"/>
                <a:gd name="connsiteY10" fmla="*/ 1896835 h 3774621"/>
                <a:gd name="connsiteX11" fmla="*/ 832757 w 1061357"/>
                <a:gd name="connsiteY11" fmla="*/ 2011135 h 3774621"/>
                <a:gd name="connsiteX12" fmla="*/ 963386 w 1061357"/>
                <a:gd name="connsiteY12" fmla="*/ 2125435 h 3774621"/>
                <a:gd name="connsiteX13" fmla="*/ 1028700 w 1061357"/>
                <a:gd name="connsiteY13" fmla="*/ 2223407 h 3774621"/>
                <a:gd name="connsiteX14" fmla="*/ 947057 w 1061357"/>
                <a:gd name="connsiteY14" fmla="*/ 2435678 h 3774621"/>
                <a:gd name="connsiteX15" fmla="*/ 881743 w 1061357"/>
                <a:gd name="connsiteY15" fmla="*/ 2680607 h 3774621"/>
                <a:gd name="connsiteX16" fmla="*/ 832757 w 1061357"/>
                <a:gd name="connsiteY16" fmla="*/ 2909207 h 3774621"/>
                <a:gd name="connsiteX17" fmla="*/ 751115 w 1061357"/>
                <a:gd name="connsiteY17" fmla="*/ 3039835 h 3774621"/>
                <a:gd name="connsiteX18" fmla="*/ 800100 w 1061357"/>
                <a:gd name="connsiteY18" fmla="*/ 3170464 h 3774621"/>
                <a:gd name="connsiteX19" fmla="*/ 734786 w 1061357"/>
                <a:gd name="connsiteY19" fmla="*/ 3382735 h 3774621"/>
                <a:gd name="connsiteX20" fmla="*/ 734786 w 1061357"/>
                <a:gd name="connsiteY20" fmla="*/ 3627664 h 3774621"/>
                <a:gd name="connsiteX21" fmla="*/ 849086 w 1061357"/>
                <a:gd name="connsiteY21" fmla="*/ 3741964 h 3774621"/>
                <a:gd name="connsiteX22" fmla="*/ 1061357 w 1061357"/>
                <a:gd name="connsiteY22"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53143 w 1061357"/>
                <a:gd name="connsiteY7" fmla="*/ 998764 h 3774621"/>
                <a:gd name="connsiteX8" fmla="*/ 734786 w 1061357"/>
                <a:gd name="connsiteY8" fmla="*/ 1782535 h 3774621"/>
                <a:gd name="connsiteX9" fmla="*/ 832757 w 1061357"/>
                <a:gd name="connsiteY9" fmla="*/ 1896835 h 3774621"/>
                <a:gd name="connsiteX10" fmla="*/ 832757 w 1061357"/>
                <a:gd name="connsiteY10" fmla="*/ 2011135 h 3774621"/>
                <a:gd name="connsiteX11" fmla="*/ 963386 w 1061357"/>
                <a:gd name="connsiteY11" fmla="*/ 2125435 h 3774621"/>
                <a:gd name="connsiteX12" fmla="*/ 1028700 w 1061357"/>
                <a:gd name="connsiteY12" fmla="*/ 2223407 h 3774621"/>
                <a:gd name="connsiteX13" fmla="*/ 947057 w 1061357"/>
                <a:gd name="connsiteY13" fmla="*/ 2435678 h 3774621"/>
                <a:gd name="connsiteX14" fmla="*/ 881743 w 1061357"/>
                <a:gd name="connsiteY14" fmla="*/ 2680607 h 3774621"/>
                <a:gd name="connsiteX15" fmla="*/ 832757 w 1061357"/>
                <a:gd name="connsiteY15" fmla="*/ 2909207 h 3774621"/>
                <a:gd name="connsiteX16" fmla="*/ 751115 w 1061357"/>
                <a:gd name="connsiteY16" fmla="*/ 3039835 h 3774621"/>
                <a:gd name="connsiteX17" fmla="*/ 800100 w 1061357"/>
                <a:gd name="connsiteY17" fmla="*/ 3170464 h 3774621"/>
                <a:gd name="connsiteX18" fmla="*/ 734786 w 1061357"/>
                <a:gd name="connsiteY18" fmla="*/ 3382735 h 3774621"/>
                <a:gd name="connsiteX19" fmla="*/ 734786 w 1061357"/>
                <a:gd name="connsiteY19" fmla="*/ 3627664 h 3774621"/>
                <a:gd name="connsiteX20" fmla="*/ 849086 w 1061357"/>
                <a:gd name="connsiteY20" fmla="*/ 3741964 h 3774621"/>
                <a:gd name="connsiteX21" fmla="*/ 1061357 w 1061357"/>
                <a:gd name="connsiteY21"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53143 w 1061357"/>
                <a:gd name="connsiteY6" fmla="*/ 998764 h 3774621"/>
                <a:gd name="connsiteX7" fmla="*/ 734786 w 1061357"/>
                <a:gd name="connsiteY7" fmla="*/ 1782535 h 3774621"/>
                <a:gd name="connsiteX8" fmla="*/ 832757 w 1061357"/>
                <a:gd name="connsiteY8" fmla="*/ 1896835 h 3774621"/>
                <a:gd name="connsiteX9" fmla="*/ 832757 w 1061357"/>
                <a:gd name="connsiteY9" fmla="*/ 2011135 h 3774621"/>
                <a:gd name="connsiteX10" fmla="*/ 963386 w 1061357"/>
                <a:gd name="connsiteY10" fmla="*/ 2125435 h 3774621"/>
                <a:gd name="connsiteX11" fmla="*/ 1028700 w 1061357"/>
                <a:gd name="connsiteY11" fmla="*/ 2223407 h 3774621"/>
                <a:gd name="connsiteX12" fmla="*/ 947057 w 1061357"/>
                <a:gd name="connsiteY12" fmla="*/ 2435678 h 3774621"/>
                <a:gd name="connsiteX13" fmla="*/ 881743 w 1061357"/>
                <a:gd name="connsiteY13" fmla="*/ 2680607 h 3774621"/>
                <a:gd name="connsiteX14" fmla="*/ 832757 w 1061357"/>
                <a:gd name="connsiteY14" fmla="*/ 2909207 h 3774621"/>
                <a:gd name="connsiteX15" fmla="*/ 751115 w 1061357"/>
                <a:gd name="connsiteY15" fmla="*/ 3039835 h 3774621"/>
                <a:gd name="connsiteX16" fmla="*/ 800100 w 1061357"/>
                <a:gd name="connsiteY16" fmla="*/ 3170464 h 3774621"/>
                <a:gd name="connsiteX17" fmla="*/ 734786 w 1061357"/>
                <a:gd name="connsiteY17" fmla="*/ 3382735 h 3774621"/>
                <a:gd name="connsiteX18" fmla="*/ 734786 w 1061357"/>
                <a:gd name="connsiteY18" fmla="*/ 3627664 h 3774621"/>
                <a:gd name="connsiteX19" fmla="*/ 849086 w 1061357"/>
                <a:gd name="connsiteY19" fmla="*/ 3741964 h 3774621"/>
                <a:gd name="connsiteX20" fmla="*/ 1061357 w 1061357"/>
                <a:gd name="connsiteY20"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653143 w 1061357"/>
                <a:gd name="connsiteY5" fmla="*/ 998764 h 3774621"/>
                <a:gd name="connsiteX6" fmla="*/ 734786 w 1061357"/>
                <a:gd name="connsiteY6" fmla="*/ 1782535 h 3774621"/>
                <a:gd name="connsiteX7" fmla="*/ 832757 w 1061357"/>
                <a:gd name="connsiteY7" fmla="*/ 1896835 h 3774621"/>
                <a:gd name="connsiteX8" fmla="*/ 832757 w 1061357"/>
                <a:gd name="connsiteY8" fmla="*/ 2011135 h 3774621"/>
                <a:gd name="connsiteX9" fmla="*/ 963386 w 1061357"/>
                <a:gd name="connsiteY9" fmla="*/ 2125435 h 3774621"/>
                <a:gd name="connsiteX10" fmla="*/ 1028700 w 1061357"/>
                <a:gd name="connsiteY10" fmla="*/ 2223407 h 3774621"/>
                <a:gd name="connsiteX11" fmla="*/ 947057 w 1061357"/>
                <a:gd name="connsiteY11" fmla="*/ 2435678 h 3774621"/>
                <a:gd name="connsiteX12" fmla="*/ 881743 w 1061357"/>
                <a:gd name="connsiteY12" fmla="*/ 2680607 h 3774621"/>
                <a:gd name="connsiteX13" fmla="*/ 832757 w 1061357"/>
                <a:gd name="connsiteY13" fmla="*/ 2909207 h 3774621"/>
                <a:gd name="connsiteX14" fmla="*/ 751115 w 1061357"/>
                <a:gd name="connsiteY14" fmla="*/ 3039835 h 3774621"/>
                <a:gd name="connsiteX15" fmla="*/ 800100 w 1061357"/>
                <a:gd name="connsiteY15" fmla="*/ 3170464 h 3774621"/>
                <a:gd name="connsiteX16" fmla="*/ 734786 w 1061357"/>
                <a:gd name="connsiteY16" fmla="*/ 3382735 h 3774621"/>
                <a:gd name="connsiteX17" fmla="*/ 734786 w 1061357"/>
                <a:gd name="connsiteY17" fmla="*/ 3627664 h 3774621"/>
                <a:gd name="connsiteX18" fmla="*/ 849086 w 1061357"/>
                <a:gd name="connsiteY18" fmla="*/ 3741964 h 3774621"/>
                <a:gd name="connsiteX19" fmla="*/ 1061357 w 1061357"/>
                <a:gd name="connsiteY19"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653143 w 1061357"/>
                <a:gd name="connsiteY4" fmla="*/ 998764 h 3774621"/>
                <a:gd name="connsiteX5" fmla="*/ 734786 w 1061357"/>
                <a:gd name="connsiteY5" fmla="*/ 1782535 h 3774621"/>
                <a:gd name="connsiteX6" fmla="*/ 832757 w 1061357"/>
                <a:gd name="connsiteY6" fmla="*/ 1896835 h 3774621"/>
                <a:gd name="connsiteX7" fmla="*/ 832757 w 1061357"/>
                <a:gd name="connsiteY7" fmla="*/ 2011135 h 3774621"/>
                <a:gd name="connsiteX8" fmla="*/ 963386 w 1061357"/>
                <a:gd name="connsiteY8" fmla="*/ 2125435 h 3774621"/>
                <a:gd name="connsiteX9" fmla="*/ 1028700 w 1061357"/>
                <a:gd name="connsiteY9" fmla="*/ 2223407 h 3774621"/>
                <a:gd name="connsiteX10" fmla="*/ 947057 w 1061357"/>
                <a:gd name="connsiteY10" fmla="*/ 2435678 h 3774621"/>
                <a:gd name="connsiteX11" fmla="*/ 881743 w 1061357"/>
                <a:gd name="connsiteY11" fmla="*/ 2680607 h 3774621"/>
                <a:gd name="connsiteX12" fmla="*/ 832757 w 1061357"/>
                <a:gd name="connsiteY12" fmla="*/ 2909207 h 3774621"/>
                <a:gd name="connsiteX13" fmla="*/ 751115 w 1061357"/>
                <a:gd name="connsiteY13" fmla="*/ 3039835 h 3774621"/>
                <a:gd name="connsiteX14" fmla="*/ 800100 w 1061357"/>
                <a:gd name="connsiteY14" fmla="*/ 3170464 h 3774621"/>
                <a:gd name="connsiteX15" fmla="*/ 734786 w 1061357"/>
                <a:gd name="connsiteY15" fmla="*/ 3382735 h 3774621"/>
                <a:gd name="connsiteX16" fmla="*/ 734786 w 1061357"/>
                <a:gd name="connsiteY16" fmla="*/ 3627664 h 3774621"/>
                <a:gd name="connsiteX17" fmla="*/ 849086 w 1061357"/>
                <a:gd name="connsiteY17" fmla="*/ 3741964 h 3774621"/>
                <a:gd name="connsiteX18" fmla="*/ 1061357 w 1061357"/>
                <a:gd name="connsiteY18" fmla="*/ 3774621 h 3774621"/>
                <a:gd name="connsiteX0" fmla="*/ 0 w 1061357"/>
                <a:gd name="connsiteY0" fmla="*/ 48986 h 3804557"/>
                <a:gd name="connsiteX1" fmla="*/ 163286 w 1061357"/>
                <a:gd name="connsiteY1" fmla="*/ 48986 h 3804557"/>
                <a:gd name="connsiteX2" fmla="*/ 195943 w 1061357"/>
                <a:gd name="connsiteY2" fmla="*/ 163286 h 3804557"/>
                <a:gd name="connsiteX3" fmla="*/ 653143 w 1061357"/>
                <a:gd name="connsiteY3" fmla="*/ 1028700 h 3804557"/>
                <a:gd name="connsiteX4" fmla="*/ 734786 w 1061357"/>
                <a:gd name="connsiteY4" fmla="*/ 1812471 h 3804557"/>
                <a:gd name="connsiteX5" fmla="*/ 832757 w 1061357"/>
                <a:gd name="connsiteY5" fmla="*/ 1926771 h 3804557"/>
                <a:gd name="connsiteX6" fmla="*/ 832757 w 1061357"/>
                <a:gd name="connsiteY6" fmla="*/ 2041071 h 3804557"/>
                <a:gd name="connsiteX7" fmla="*/ 963386 w 1061357"/>
                <a:gd name="connsiteY7" fmla="*/ 2155371 h 3804557"/>
                <a:gd name="connsiteX8" fmla="*/ 1028700 w 1061357"/>
                <a:gd name="connsiteY8" fmla="*/ 2253343 h 3804557"/>
                <a:gd name="connsiteX9" fmla="*/ 947057 w 1061357"/>
                <a:gd name="connsiteY9" fmla="*/ 2465614 h 3804557"/>
                <a:gd name="connsiteX10" fmla="*/ 881743 w 1061357"/>
                <a:gd name="connsiteY10" fmla="*/ 2710543 h 3804557"/>
                <a:gd name="connsiteX11" fmla="*/ 832757 w 1061357"/>
                <a:gd name="connsiteY11" fmla="*/ 2939143 h 3804557"/>
                <a:gd name="connsiteX12" fmla="*/ 751115 w 1061357"/>
                <a:gd name="connsiteY12" fmla="*/ 3069771 h 3804557"/>
                <a:gd name="connsiteX13" fmla="*/ 800100 w 1061357"/>
                <a:gd name="connsiteY13" fmla="*/ 3200400 h 3804557"/>
                <a:gd name="connsiteX14" fmla="*/ 734786 w 1061357"/>
                <a:gd name="connsiteY14" fmla="*/ 3412671 h 3804557"/>
                <a:gd name="connsiteX15" fmla="*/ 734786 w 1061357"/>
                <a:gd name="connsiteY15" fmla="*/ 3657600 h 3804557"/>
                <a:gd name="connsiteX16" fmla="*/ 849086 w 1061357"/>
                <a:gd name="connsiteY16" fmla="*/ 3771900 h 3804557"/>
                <a:gd name="connsiteX17" fmla="*/ 1061357 w 1061357"/>
                <a:gd name="connsiteY17" fmla="*/ 3804557 h 3804557"/>
                <a:gd name="connsiteX0" fmla="*/ 0 w 1061357"/>
                <a:gd name="connsiteY0" fmla="*/ 48986 h 3804557"/>
                <a:gd name="connsiteX1" fmla="*/ 195943 w 1061357"/>
                <a:gd name="connsiteY1" fmla="*/ 163286 h 3804557"/>
                <a:gd name="connsiteX2" fmla="*/ 653143 w 1061357"/>
                <a:gd name="connsiteY2" fmla="*/ 1028700 h 3804557"/>
                <a:gd name="connsiteX3" fmla="*/ 734786 w 1061357"/>
                <a:gd name="connsiteY3" fmla="*/ 1812471 h 3804557"/>
                <a:gd name="connsiteX4" fmla="*/ 832757 w 1061357"/>
                <a:gd name="connsiteY4" fmla="*/ 1926771 h 3804557"/>
                <a:gd name="connsiteX5" fmla="*/ 832757 w 1061357"/>
                <a:gd name="connsiteY5" fmla="*/ 2041071 h 3804557"/>
                <a:gd name="connsiteX6" fmla="*/ 963386 w 1061357"/>
                <a:gd name="connsiteY6" fmla="*/ 2155371 h 3804557"/>
                <a:gd name="connsiteX7" fmla="*/ 1028700 w 1061357"/>
                <a:gd name="connsiteY7" fmla="*/ 2253343 h 3804557"/>
                <a:gd name="connsiteX8" fmla="*/ 947057 w 1061357"/>
                <a:gd name="connsiteY8" fmla="*/ 2465614 h 3804557"/>
                <a:gd name="connsiteX9" fmla="*/ 881743 w 1061357"/>
                <a:gd name="connsiteY9" fmla="*/ 2710543 h 3804557"/>
                <a:gd name="connsiteX10" fmla="*/ 832757 w 1061357"/>
                <a:gd name="connsiteY10" fmla="*/ 2939143 h 3804557"/>
                <a:gd name="connsiteX11" fmla="*/ 751115 w 1061357"/>
                <a:gd name="connsiteY11" fmla="*/ 3069771 h 3804557"/>
                <a:gd name="connsiteX12" fmla="*/ 800100 w 1061357"/>
                <a:gd name="connsiteY12" fmla="*/ 3200400 h 3804557"/>
                <a:gd name="connsiteX13" fmla="*/ 734786 w 1061357"/>
                <a:gd name="connsiteY13" fmla="*/ 3412671 h 3804557"/>
                <a:gd name="connsiteX14" fmla="*/ 734786 w 1061357"/>
                <a:gd name="connsiteY14" fmla="*/ 3657600 h 3804557"/>
                <a:gd name="connsiteX15" fmla="*/ 849086 w 1061357"/>
                <a:gd name="connsiteY15" fmla="*/ 3771900 h 3804557"/>
                <a:gd name="connsiteX16" fmla="*/ 1061357 w 1061357"/>
                <a:gd name="connsiteY16" fmla="*/ 3804557 h 3804557"/>
                <a:gd name="connsiteX0" fmla="*/ 0 w 865414"/>
                <a:gd name="connsiteY0" fmla="*/ 0 h 3641271"/>
                <a:gd name="connsiteX1" fmla="*/ 457200 w 865414"/>
                <a:gd name="connsiteY1" fmla="*/ 865414 h 3641271"/>
                <a:gd name="connsiteX2" fmla="*/ 538843 w 865414"/>
                <a:gd name="connsiteY2" fmla="*/ 1649185 h 3641271"/>
                <a:gd name="connsiteX3" fmla="*/ 636814 w 865414"/>
                <a:gd name="connsiteY3" fmla="*/ 1763485 h 3641271"/>
                <a:gd name="connsiteX4" fmla="*/ 636814 w 865414"/>
                <a:gd name="connsiteY4" fmla="*/ 1877785 h 3641271"/>
                <a:gd name="connsiteX5" fmla="*/ 767443 w 865414"/>
                <a:gd name="connsiteY5" fmla="*/ 1992085 h 3641271"/>
                <a:gd name="connsiteX6" fmla="*/ 832757 w 865414"/>
                <a:gd name="connsiteY6" fmla="*/ 2090057 h 3641271"/>
                <a:gd name="connsiteX7" fmla="*/ 751114 w 865414"/>
                <a:gd name="connsiteY7" fmla="*/ 2302328 h 3641271"/>
                <a:gd name="connsiteX8" fmla="*/ 685800 w 865414"/>
                <a:gd name="connsiteY8" fmla="*/ 2547257 h 3641271"/>
                <a:gd name="connsiteX9" fmla="*/ 636814 w 865414"/>
                <a:gd name="connsiteY9" fmla="*/ 2775857 h 3641271"/>
                <a:gd name="connsiteX10" fmla="*/ 555172 w 865414"/>
                <a:gd name="connsiteY10" fmla="*/ 2906485 h 3641271"/>
                <a:gd name="connsiteX11" fmla="*/ 604157 w 865414"/>
                <a:gd name="connsiteY11" fmla="*/ 3037114 h 3641271"/>
                <a:gd name="connsiteX12" fmla="*/ 538843 w 865414"/>
                <a:gd name="connsiteY12" fmla="*/ 3249385 h 3641271"/>
                <a:gd name="connsiteX13" fmla="*/ 538843 w 865414"/>
                <a:gd name="connsiteY13" fmla="*/ 3494314 h 3641271"/>
                <a:gd name="connsiteX14" fmla="*/ 653143 w 865414"/>
                <a:gd name="connsiteY14" fmla="*/ 3608614 h 3641271"/>
                <a:gd name="connsiteX15" fmla="*/ 865414 w 865414"/>
                <a:gd name="connsiteY15" fmla="*/ 3641271 h 3641271"/>
                <a:gd name="connsiteX0" fmla="*/ 0 w 408214"/>
                <a:gd name="connsiteY0" fmla="*/ 0 h 2775857"/>
                <a:gd name="connsiteX1" fmla="*/ 81643 w 408214"/>
                <a:gd name="connsiteY1" fmla="*/ 783771 h 2775857"/>
                <a:gd name="connsiteX2" fmla="*/ 179614 w 408214"/>
                <a:gd name="connsiteY2" fmla="*/ 898071 h 2775857"/>
                <a:gd name="connsiteX3" fmla="*/ 179614 w 408214"/>
                <a:gd name="connsiteY3" fmla="*/ 1012371 h 2775857"/>
                <a:gd name="connsiteX4" fmla="*/ 310243 w 408214"/>
                <a:gd name="connsiteY4" fmla="*/ 1126671 h 2775857"/>
                <a:gd name="connsiteX5" fmla="*/ 375557 w 408214"/>
                <a:gd name="connsiteY5" fmla="*/ 1224643 h 2775857"/>
                <a:gd name="connsiteX6" fmla="*/ 293914 w 408214"/>
                <a:gd name="connsiteY6" fmla="*/ 1436914 h 2775857"/>
                <a:gd name="connsiteX7" fmla="*/ 228600 w 408214"/>
                <a:gd name="connsiteY7" fmla="*/ 1681843 h 2775857"/>
                <a:gd name="connsiteX8" fmla="*/ 179614 w 408214"/>
                <a:gd name="connsiteY8" fmla="*/ 1910443 h 2775857"/>
                <a:gd name="connsiteX9" fmla="*/ 97972 w 408214"/>
                <a:gd name="connsiteY9" fmla="*/ 2041071 h 2775857"/>
                <a:gd name="connsiteX10" fmla="*/ 146957 w 408214"/>
                <a:gd name="connsiteY10" fmla="*/ 2171700 h 2775857"/>
                <a:gd name="connsiteX11" fmla="*/ 81643 w 408214"/>
                <a:gd name="connsiteY11" fmla="*/ 2383971 h 2775857"/>
                <a:gd name="connsiteX12" fmla="*/ 81643 w 408214"/>
                <a:gd name="connsiteY12" fmla="*/ 2628900 h 2775857"/>
                <a:gd name="connsiteX13" fmla="*/ 195943 w 408214"/>
                <a:gd name="connsiteY13" fmla="*/ 2743200 h 2775857"/>
                <a:gd name="connsiteX14" fmla="*/ 408214 w 408214"/>
                <a:gd name="connsiteY14" fmla="*/ 2775857 h 2775857"/>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108696 w 345621"/>
                <a:gd name="connsiteY8" fmla="*/ 1132434 h 1992086"/>
                <a:gd name="connsiteX9" fmla="*/ 35379 w 345621"/>
                <a:gd name="connsiteY9" fmla="*/ 1257300 h 1992086"/>
                <a:gd name="connsiteX10" fmla="*/ 84364 w 345621"/>
                <a:gd name="connsiteY10" fmla="*/ 1387929 h 1992086"/>
                <a:gd name="connsiteX11" fmla="*/ 19050 w 345621"/>
                <a:gd name="connsiteY11" fmla="*/ 1600200 h 1992086"/>
                <a:gd name="connsiteX12" fmla="*/ 19050 w 345621"/>
                <a:gd name="connsiteY12" fmla="*/ 1845129 h 1992086"/>
                <a:gd name="connsiteX13" fmla="*/ 133350 w 345621"/>
                <a:gd name="connsiteY13" fmla="*/ 1959429 h 1992086"/>
                <a:gd name="connsiteX14" fmla="*/ 345621 w 345621"/>
                <a:gd name="connsiteY14"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17021 w 345621"/>
                <a:gd name="connsiteY6" fmla="*/ 1126672 h 1992086"/>
                <a:gd name="connsiteX7" fmla="*/ 35379 w 345621"/>
                <a:gd name="connsiteY7" fmla="*/ 1257300 h 1992086"/>
                <a:gd name="connsiteX8" fmla="*/ 84364 w 345621"/>
                <a:gd name="connsiteY8" fmla="*/ 1387929 h 1992086"/>
                <a:gd name="connsiteX9" fmla="*/ 19050 w 345621"/>
                <a:gd name="connsiteY9" fmla="*/ 1600200 h 1992086"/>
                <a:gd name="connsiteX10" fmla="*/ 19050 w 345621"/>
                <a:gd name="connsiteY10" fmla="*/ 1845129 h 1992086"/>
                <a:gd name="connsiteX11" fmla="*/ 133350 w 345621"/>
                <a:gd name="connsiteY11" fmla="*/ 1959429 h 1992086"/>
                <a:gd name="connsiteX12" fmla="*/ 345621 w 345621"/>
                <a:gd name="connsiteY12"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35379 w 345621"/>
                <a:gd name="connsiteY6" fmla="*/ 1257300 h 1992086"/>
                <a:gd name="connsiteX7" fmla="*/ 84364 w 345621"/>
                <a:gd name="connsiteY7" fmla="*/ 1387929 h 1992086"/>
                <a:gd name="connsiteX8" fmla="*/ 19050 w 345621"/>
                <a:gd name="connsiteY8" fmla="*/ 1600200 h 1992086"/>
                <a:gd name="connsiteX9" fmla="*/ 19050 w 345621"/>
                <a:gd name="connsiteY9" fmla="*/ 1845129 h 1992086"/>
                <a:gd name="connsiteX10" fmla="*/ 133350 w 345621"/>
                <a:gd name="connsiteY10" fmla="*/ 1959429 h 1992086"/>
                <a:gd name="connsiteX11" fmla="*/ 345621 w 345621"/>
                <a:gd name="connsiteY11"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84364 w 345621"/>
                <a:gd name="connsiteY6" fmla="*/ 1387929 h 1992086"/>
                <a:gd name="connsiteX7" fmla="*/ 19050 w 345621"/>
                <a:gd name="connsiteY7" fmla="*/ 1600200 h 1992086"/>
                <a:gd name="connsiteX8" fmla="*/ 19050 w 345621"/>
                <a:gd name="connsiteY8" fmla="*/ 1845129 h 1992086"/>
                <a:gd name="connsiteX9" fmla="*/ 133350 w 345621"/>
                <a:gd name="connsiteY9" fmla="*/ 1959429 h 1992086"/>
                <a:gd name="connsiteX10" fmla="*/ 345621 w 345621"/>
                <a:gd name="connsiteY10" fmla="*/ 1992086 h 1992086"/>
                <a:gd name="connsiteX0" fmla="*/ 35379 w 361950"/>
                <a:gd name="connsiteY0" fmla="*/ 0 h 1992086"/>
                <a:gd name="connsiteX1" fmla="*/ 133350 w 361950"/>
                <a:gd name="connsiteY1" fmla="*/ 114300 h 1992086"/>
                <a:gd name="connsiteX2" fmla="*/ 133350 w 361950"/>
                <a:gd name="connsiteY2" fmla="*/ 228600 h 1992086"/>
                <a:gd name="connsiteX3" fmla="*/ 263979 w 361950"/>
                <a:gd name="connsiteY3" fmla="*/ 342900 h 1992086"/>
                <a:gd name="connsiteX4" fmla="*/ 329293 w 361950"/>
                <a:gd name="connsiteY4" fmla="*/ 440872 h 1992086"/>
                <a:gd name="connsiteX5" fmla="*/ 247650 w 361950"/>
                <a:gd name="connsiteY5" fmla="*/ 653143 h 1992086"/>
                <a:gd name="connsiteX6" fmla="*/ 35379 w 361950"/>
                <a:gd name="connsiteY6" fmla="*/ 1600200 h 1992086"/>
                <a:gd name="connsiteX7" fmla="*/ 35379 w 361950"/>
                <a:gd name="connsiteY7" fmla="*/ 1845129 h 1992086"/>
                <a:gd name="connsiteX8" fmla="*/ 149679 w 361950"/>
                <a:gd name="connsiteY8" fmla="*/ 1959429 h 1992086"/>
                <a:gd name="connsiteX9" fmla="*/ 361950 w 361950"/>
                <a:gd name="connsiteY9" fmla="*/ 1992086 h 1992086"/>
                <a:gd name="connsiteX0" fmla="*/ 16328 w 342899"/>
                <a:gd name="connsiteY0" fmla="*/ 0 h 2062843"/>
                <a:gd name="connsiteX1" fmla="*/ 114299 w 342899"/>
                <a:gd name="connsiteY1" fmla="*/ 114300 h 2062843"/>
                <a:gd name="connsiteX2" fmla="*/ 114299 w 342899"/>
                <a:gd name="connsiteY2" fmla="*/ 228600 h 2062843"/>
                <a:gd name="connsiteX3" fmla="*/ 244928 w 342899"/>
                <a:gd name="connsiteY3" fmla="*/ 342900 h 2062843"/>
                <a:gd name="connsiteX4" fmla="*/ 310242 w 342899"/>
                <a:gd name="connsiteY4" fmla="*/ 440872 h 2062843"/>
                <a:gd name="connsiteX5" fmla="*/ 228599 w 342899"/>
                <a:gd name="connsiteY5" fmla="*/ 653143 h 2062843"/>
                <a:gd name="connsiteX6" fmla="*/ 16328 w 342899"/>
                <a:gd name="connsiteY6" fmla="*/ 1845129 h 2062843"/>
                <a:gd name="connsiteX7" fmla="*/ 130628 w 342899"/>
                <a:gd name="connsiteY7" fmla="*/ 1959429 h 2062843"/>
                <a:gd name="connsiteX8" fmla="*/ 342899 w 342899"/>
                <a:gd name="connsiteY8" fmla="*/ 1992086 h 2062843"/>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114300 w 326571"/>
                <a:gd name="connsiteY6" fmla="*/ 1959429 h 1992086"/>
                <a:gd name="connsiteX7" fmla="*/ 326571 w 326571"/>
                <a:gd name="connsiteY7" fmla="*/ 1992086 h 1992086"/>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326571 w 326571"/>
                <a:gd name="connsiteY6" fmla="*/ 1992086 h 1992086"/>
                <a:gd name="connsiteX0" fmla="*/ 0 w 296636"/>
                <a:gd name="connsiteY0" fmla="*/ 0 h 653143"/>
                <a:gd name="connsiteX1" fmla="*/ 97971 w 296636"/>
                <a:gd name="connsiteY1" fmla="*/ 114300 h 653143"/>
                <a:gd name="connsiteX2" fmla="*/ 97971 w 296636"/>
                <a:gd name="connsiteY2" fmla="*/ 228600 h 653143"/>
                <a:gd name="connsiteX3" fmla="*/ 228600 w 296636"/>
                <a:gd name="connsiteY3" fmla="*/ 342900 h 653143"/>
                <a:gd name="connsiteX4" fmla="*/ 293914 w 296636"/>
                <a:gd name="connsiteY4" fmla="*/ 440872 h 653143"/>
                <a:gd name="connsiteX5" fmla="*/ 212271 w 296636"/>
                <a:gd name="connsiteY5" fmla="*/ 653143 h 653143"/>
                <a:gd name="connsiteX0" fmla="*/ 0 w 296636"/>
                <a:gd name="connsiteY0" fmla="*/ 0 h 440872"/>
                <a:gd name="connsiteX1" fmla="*/ 97971 w 296636"/>
                <a:gd name="connsiteY1" fmla="*/ 114300 h 440872"/>
                <a:gd name="connsiteX2" fmla="*/ 97971 w 296636"/>
                <a:gd name="connsiteY2" fmla="*/ 228600 h 440872"/>
                <a:gd name="connsiteX3" fmla="*/ 228600 w 296636"/>
                <a:gd name="connsiteY3" fmla="*/ 342900 h 440872"/>
                <a:gd name="connsiteX4" fmla="*/ 293914 w 296636"/>
                <a:gd name="connsiteY4" fmla="*/ 440872 h 44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636" h="440872">
                  <a:moveTo>
                    <a:pt x="0" y="0"/>
                  </a:moveTo>
                  <a:cubicBezTo>
                    <a:pt x="29936" y="149678"/>
                    <a:pt x="81643" y="76200"/>
                    <a:pt x="97971" y="114300"/>
                  </a:cubicBezTo>
                  <a:cubicBezTo>
                    <a:pt x="114299" y="152400"/>
                    <a:pt x="76200" y="190500"/>
                    <a:pt x="97971" y="228600"/>
                  </a:cubicBezTo>
                  <a:cubicBezTo>
                    <a:pt x="119742" y="266700"/>
                    <a:pt x="195943" y="307521"/>
                    <a:pt x="228600" y="342900"/>
                  </a:cubicBezTo>
                  <a:cubicBezTo>
                    <a:pt x="261257" y="378279"/>
                    <a:pt x="296636" y="389165"/>
                    <a:pt x="293914" y="440872"/>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421820" y="1747158"/>
              <a:ext cx="623208" cy="244929"/>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 name="connsiteX0" fmla="*/ 868136 w 868136"/>
                <a:gd name="connsiteY0" fmla="*/ 100693 h 525236"/>
                <a:gd name="connsiteX1" fmla="*/ 672193 w 868136"/>
                <a:gd name="connsiteY1" fmla="*/ 19050 h 525236"/>
                <a:gd name="connsiteX2" fmla="*/ 655865 w 868136"/>
                <a:gd name="connsiteY2" fmla="*/ 214993 h 525236"/>
                <a:gd name="connsiteX3" fmla="*/ 623208 w 868136"/>
                <a:gd name="connsiteY3" fmla="*/ 476250 h 525236"/>
                <a:gd name="connsiteX4" fmla="*/ 394608 w 868136"/>
                <a:gd name="connsiteY4" fmla="*/ 508907 h 525236"/>
                <a:gd name="connsiteX5" fmla="*/ 198665 w 868136"/>
                <a:gd name="connsiteY5" fmla="*/ 476250 h 525236"/>
                <a:gd name="connsiteX6" fmla="*/ 19050 w 868136"/>
                <a:gd name="connsiteY6" fmla="*/ 280307 h 525236"/>
                <a:gd name="connsiteX0" fmla="*/ 672193 w 672193"/>
                <a:gd name="connsiteY0" fmla="*/ 0 h 506186"/>
                <a:gd name="connsiteX1" fmla="*/ 655865 w 672193"/>
                <a:gd name="connsiteY1" fmla="*/ 195943 h 506186"/>
                <a:gd name="connsiteX2" fmla="*/ 623208 w 672193"/>
                <a:gd name="connsiteY2" fmla="*/ 457200 h 506186"/>
                <a:gd name="connsiteX3" fmla="*/ 394608 w 672193"/>
                <a:gd name="connsiteY3" fmla="*/ 489857 h 506186"/>
                <a:gd name="connsiteX4" fmla="*/ 198665 w 672193"/>
                <a:gd name="connsiteY4" fmla="*/ 457200 h 506186"/>
                <a:gd name="connsiteX5" fmla="*/ 19050 w 672193"/>
                <a:gd name="connsiteY5" fmla="*/ 261257 h 506186"/>
                <a:gd name="connsiteX0" fmla="*/ 655865 w 666751"/>
                <a:gd name="connsiteY0" fmla="*/ 0 h 310243"/>
                <a:gd name="connsiteX1" fmla="*/ 623208 w 666751"/>
                <a:gd name="connsiteY1" fmla="*/ 261257 h 310243"/>
                <a:gd name="connsiteX2" fmla="*/ 394608 w 666751"/>
                <a:gd name="connsiteY2" fmla="*/ 293914 h 310243"/>
                <a:gd name="connsiteX3" fmla="*/ 198665 w 666751"/>
                <a:gd name="connsiteY3" fmla="*/ 261257 h 310243"/>
                <a:gd name="connsiteX4" fmla="*/ 19050 w 666751"/>
                <a:gd name="connsiteY4" fmla="*/ 65314 h 310243"/>
                <a:gd name="connsiteX0" fmla="*/ 623208 w 623208"/>
                <a:gd name="connsiteY0" fmla="*/ 195943 h 244929"/>
                <a:gd name="connsiteX1" fmla="*/ 394608 w 623208"/>
                <a:gd name="connsiteY1" fmla="*/ 228600 h 244929"/>
                <a:gd name="connsiteX2" fmla="*/ 198665 w 623208"/>
                <a:gd name="connsiteY2" fmla="*/ 195943 h 244929"/>
                <a:gd name="connsiteX3" fmla="*/ 19050 w 623208"/>
                <a:gd name="connsiteY3" fmla="*/ 0 h 244929"/>
              </a:gdLst>
              <a:ahLst/>
              <a:cxnLst>
                <a:cxn ang="0">
                  <a:pos x="connsiteX0" y="connsiteY0"/>
                </a:cxn>
                <a:cxn ang="0">
                  <a:pos x="connsiteX1" y="connsiteY1"/>
                </a:cxn>
                <a:cxn ang="0">
                  <a:pos x="connsiteX2" y="connsiteY2"/>
                </a:cxn>
                <a:cxn ang="0">
                  <a:pos x="connsiteX3" y="connsiteY3"/>
                </a:cxn>
              </a:cxnLst>
              <a:rect l="l" t="t" r="r" b="b"/>
              <a:pathLst>
                <a:path w="623208" h="244929">
                  <a:moveTo>
                    <a:pt x="623208" y="195943"/>
                  </a:moveTo>
                  <a:cubicBezTo>
                    <a:pt x="579665" y="244929"/>
                    <a:pt x="465365" y="228600"/>
                    <a:pt x="394608" y="228600"/>
                  </a:cubicBezTo>
                  <a:cubicBezTo>
                    <a:pt x="323851" y="228600"/>
                    <a:pt x="261258" y="234043"/>
                    <a:pt x="198665" y="195943"/>
                  </a:cubicBezTo>
                  <a:cubicBezTo>
                    <a:pt x="136072" y="157843"/>
                    <a:pt x="0" y="24493"/>
                    <a:pt x="1905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68" name="Freeform 67"/>
            <p:cNvSpPr/>
            <p:nvPr/>
          </p:nvSpPr>
          <p:spPr>
            <a:xfrm>
              <a:off x="1045029" y="1858736"/>
              <a:ext cx="408214" cy="34562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408214 w 1208314"/>
                <a:gd name="connsiteY6" fmla="*/ 345621 h 1050471"/>
                <a:gd name="connsiteX7" fmla="*/ 326571 w 1208314"/>
                <a:gd name="connsiteY7" fmla="*/ 117021 h 1050471"/>
                <a:gd name="connsiteX8" fmla="*/ 228600 w 1208314"/>
                <a:gd name="connsiteY8" fmla="*/ 2721 h 1050471"/>
                <a:gd name="connsiteX9" fmla="*/ 0 w 1208314"/>
                <a:gd name="connsiteY9"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408214 w 1208314"/>
                <a:gd name="connsiteY5" fmla="*/ 345621 h 1050471"/>
                <a:gd name="connsiteX6" fmla="*/ 326571 w 1208314"/>
                <a:gd name="connsiteY6" fmla="*/ 117021 h 1050471"/>
                <a:gd name="connsiteX7" fmla="*/ 228600 w 1208314"/>
                <a:gd name="connsiteY7" fmla="*/ 2721 h 1050471"/>
                <a:gd name="connsiteX8" fmla="*/ 0 w 1208314"/>
                <a:gd name="connsiteY8"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408214 w 1208314"/>
                <a:gd name="connsiteY4" fmla="*/ 345621 h 1050471"/>
                <a:gd name="connsiteX5" fmla="*/ 326571 w 1208314"/>
                <a:gd name="connsiteY5" fmla="*/ 117021 h 1050471"/>
                <a:gd name="connsiteX6" fmla="*/ 228600 w 1208314"/>
                <a:gd name="connsiteY6" fmla="*/ 2721 h 1050471"/>
                <a:gd name="connsiteX7" fmla="*/ 0 w 1208314"/>
                <a:gd name="connsiteY7" fmla="*/ 133350 h 1050471"/>
                <a:gd name="connsiteX0" fmla="*/ 1208314 w 1208314"/>
                <a:gd name="connsiteY0" fmla="*/ 851807 h 1140279"/>
                <a:gd name="connsiteX1" fmla="*/ 979714 w 1208314"/>
                <a:gd name="connsiteY1" fmla="*/ 900793 h 1140279"/>
                <a:gd name="connsiteX2" fmla="*/ 751114 w 1208314"/>
                <a:gd name="connsiteY2" fmla="*/ 1047750 h 1140279"/>
                <a:gd name="connsiteX3" fmla="*/ 408214 w 1208314"/>
                <a:gd name="connsiteY3" fmla="*/ 345621 h 1140279"/>
                <a:gd name="connsiteX4" fmla="*/ 326571 w 1208314"/>
                <a:gd name="connsiteY4" fmla="*/ 117021 h 1140279"/>
                <a:gd name="connsiteX5" fmla="*/ 228600 w 1208314"/>
                <a:gd name="connsiteY5" fmla="*/ 2721 h 1140279"/>
                <a:gd name="connsiteX6" fmla="*/ 0 w 1208314"/>
                <a:gd name="connsiteY6" fmla="*/ 133350 h 1140279"/>
                <a:gd name="connsiteX0" fmla="*/ 1208314 w 1208314"/>
                <a:gd name="connsiteY0" fmla="*/ 851807 h 985157"/>
                <a:gd name="connsiteX1" fmla="*/ 979714 w 1208314"/>
                <a:gd name="connsiteY1" fmla="*/ 900793 h 985157"/>
                <a:gd name="connsiteX2" fmla="*/ 408214 w 1208314"/>
                <a:gd name="connsiteY2" fmla="*/ 345621 h 985157"/>
                <a:gd name="connsiteX3" fmla="*/ 326571 w 1208314"/>
                <a:gd name="connsiteY3" fmla="*/ 117021 h 985157"/>
                <a:gd name="connsiteX4" fmla="*/ 228600 w 1208314"/>
                <a:gd name="connsiteY4" fmla="*/ 2721 h 985157"/>
                <a:gd name="connsiteX5" fmla="*/ 0 w 1208314"/>
                <a:gd name="connsiteY5" fmla="*/ 133350 h 985157"/>
                <a:gd name="connsiteX0" fmla="*/ 1208314 w 1208314"/>
                <a:gd name="connsiteY0" fmla="*/ 851807 h 851807"/>
                <a:gd name="connsiteX1" fmla="*/ 408214 w 1208314"/>
                <a:gd name="connsiteY1" fmla="*/ 345621 h 851807"/>
                <a:gd name="connsiteX2" fmla="*/ 326571 w 1208314"/>
                <a:gd name="connsiteY2" fmla="*/ 117021 h 851807"/>
                <a:gd name="connsiteX3" fmla="*/ 228600 w 1208314"/>
                <a:gd name="connsiteY3" fmla="*/ 2721 h 851807"/>
                <a:gd name="connsiteX4" fmla="*/ 0 w 1208314"/>
                <a:gd name="connsiteY4" fmla="*/ 133350 h 851807"/>
                <a:gd name="connsiteX0" fmla="*/ 408214 w 408214"/>
                <a:gd name="connsiteY0" fmla="*/ 345621 h 345621"/>
                <a:gd name="connsiteX1" fmla="*/ 326571 w 408214"/>
                <a:gd name="connsiteY1" fmla="*/ 117021 h 345621"/>
                <a:gd name="connsiteX2" fmla="*/ 228600 w 408214"/>
                <a:gd name="connsiteY2" fmla="*/ 2721 h 345621"/>
                <a:gd name="connsiteX3" fmla="*/ 0 w 408214"/>
                <a:gd name="connsiteY3" fmla="*/ 133350 h 345621"/>
              </a:gdLst>
              <a:ahLst/>
              <a:cxnLst>
                <a:cxn ang="0">
                  <a:pos x="connsiteX0" y="connsiteY0"/>
                </a:cxn>
                <a:cxn ang="0">
                  <a:pos x="connsiteX1" y="connsiteY1"/>
                </a:cxn>
                <a:cxn ang="0">
                  <a:pos x="connsiteX2" y="connsiteY2"/>
                </a:cxn>
                <a:cxn ang="0">
                  <a:pos x="connsiteX3" y="connsiteY3"/>
                </a:cxn>
              </a:cxnLst>
              <a:rect l="l" t="t" r="r" b="b"/>
              <a:pathLst>
                <a:path w="408214" h="345621">
                  <a:moveTo>
                    <a:pt x="408214" y="345621"/>
                  </a:moveTo>
                  <a:cubicBezTo>
                    <a:pt x="261257" y="223157"/>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nvGrpSpPr>
            <p:cNvPr id="17" name="Group 60"/>
            <p:cNvGrpSpPr/>
            <p:nvPr/>
          </p:nvGrpSpPr>
          <p:grpSpPr>
            <a:xfrm>
              <a:off x="421821" y="1338943"/>
              <a:ext cx="7072993" cy="4523014"/>
              <a:chOff x="421821" y="1338943"/>
              <a:chExt cx="7072993" cy="4523014"/>
            </a:xfrm>
          </p:grpSpPr>
          <p:sp>
            <p:nvSpPr>
              <p:cNvPr id="64" name="Freeform 63"/>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76" name="Freeform 75"/>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3" name="TextBox 5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77" name="TextBox 76"/>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0"/>
                                        </p:tgtEl>
                                      </p:cBhvr>
                                    </p:animEffect>
                                    <p:set>
                                      <p:cBhvr>
                                        <p:cTn id="7" dur="1" fill="hold">
                                          <p:stCondLst>
                                            <p:cond delay="999"/>
                                          </p:stCondLst>
                                        </p:cTn>
                                        <p:tgtEl>
                                          <p:spTgt spid="80"/>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1000" fill="hold"/>
                                        <p:tgtEl>
                                          <p:spTgt spid="77"/>
                                        </p:tgtEl>
                                        <p:attrNameLst>
                                          <p:attrName>ppt_w</p:attrName>
                                        </p:attrNameLst>
                                      </p:cBhvr>
                                      <p:tavLst>
                                        <p:tav tm="0">
                                          <p:val>
                                            <p:fltVal val="0"/>
                                          </p:val>
                                        </p:tav>
                                        <p:tav tm="100000">
                                          <p:val>
                                            <p:strVal val="#ppt_w"/>
                                          </p:val>
                                        </p:tav>
                                      </p:tavLst>
                                    </p:anim>
                                    <p:anim calcmode="lin" valueType="num">
                                      <p:cBhvr>
                                        <p:cTn id="12" dur="1000" fill="hold"/>
                                        <p:tgtEl>
                                          <p:spTgt spid="77"/>
                                        </p:tgtEl>
                                        <p:attrNameLst>
                                          <p:attrName>ppt_h</p:attrName>
                                        </p:attrNameLst>
                                      </p:cBhvr>
                                      <p:tavLst>
                                        <p:tav tm="0">
                                          <p:val>
                                            <p:fltVal val="0"/>
                                          </p:val>
                                        </p:tav>
                                        <p:tav tm="100000">
                                          <p:val>
                                            <p:strVal val="#ppt_h"/>
                                          </p:val>
                                        </p:tav>
                                      </p:tavLst>
                                    </p:anim>
                                    <p:animEffect transition="in" filter="fade">
                                      <p:cBhvr>
                                        <p:cTn id="13"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14373165"/>
          </a:xfrm>
          <a:prstGeom prst="rect">
            <a:avLst/>
          </a:prstGeom>
        </p:spPr>
        <p:txBody>
          <a:bodyPr wrap="square">
            <a:spAutoFit/>
          </a:bodyPr>
          <a:lstStyle/>
          <a:p>
            <a:r>
              <a:rPr lang="en-US" sz="800" dirty="0" smtClean="0">
                <a:hlinkClick r:id="rId2"/>
              </a:rPr>
              <a:t>http://www.legendsofamerica.com/na-timeline.html</a:t>
            </a:r>
            <a:endParaRPr lang="en-US" sz="800" dirty="0" smtClean="0"/>
          </a:p>
          <a:p>
            <a:r>
              <a:rPr lang="en-US" sz="800" b="1" dirty="0" smtClean="0"/>
              <a:t>1492 </a:t>
            </a:r>
          </a:p>
          <a:p>
            <a:r>
              <a:rPr lang="en-US" sz="800" b="1" dirty="0" smtClean="0"/>
              <a:t>When Christopher Columbus </a:t>
            </a:r>
            <a:r>
              <a:rPr lang="en-US" sz="800" dirty="0" smtClean="0"/>
              <a:t>first came in contact with native people, he wrote: "They all go around as naked as their mothers bore them; and also the women." He also noted that "they could easily be commanded and made to work, to sow and to do whatever might be needed, to build towns and be taught to wear clothes and adopt our ways," and, "they are the best people in the world and above all the gentlest."</a:t>
            </a:r>
          </a:p>
          <a:p>
            <a:r>
              <a:rPr lang="en-US" sz="800" dirty="0" smtClean="0"/>
              <a:t>1600's</a:t>
            </a:r>
          </a:p>
          <a:p>
            <a:r>
              <a:rPr lang="en-US" sz="800" dirty="0" smtClean="0"/>
              <a:t>Europeans of the time held steadfastly to the belief that their introduced diseases were acts of God being done in their behalf. One settler proclaimed while speaking about the deaths of Native Americans, "Their enterprise failed, for it pleased God to effect these Indians with such a deadly sickness, that out of every 1000, over 950 of them had died, and many of them lay rotting above the ground for lack of burial.“</a:t>
            </a:r>
          </a:p>
          <a:p>
            <a:r>
              <a:rPr lang="en-US" sz="800" b="1" dirty="0" smtClean="0"/>
              <a:t>May 14, 1607</a:t>
            </a:r>
          </a:p>
          <a:p>
            <a:r>
              <a:rPr lang="en-US" sz="800" b="1" dirty="0" smtClean="0"/>
              <a:t>Jamestown is founded in Virginia</a:t>
            </a:r>
            <a:r>
              <a:rPr lang="en-US" sz="800" dirty="0" smtClean="0"/>
              <a:t> by the colonists of the London Company. By the end of the year, starvation and disease reduce the original 105 settlers to just 32 survivors. Captain John Smith is captured by Native American Chief Powhatan and saved from death by the chief's daughter, </a:t>
            </a:r>
            <a:r>
              <a:rPr lang="en-US" sz="800" dirty="0" err="1" smtClean="0"/>
              <a:t>Pocahontas.July</a:t>
            </a:r>
            <a:r>
              <a:rPr lang="en-US" sz="800" dirty="0" smtClean="0"/>
              <a:t> 3, 1607  On July 3, Indians brought maize, beans, squash, and fresh and smoked meat to the Jamestown colony. As at Plymouth years later, the colonists and their diseases would eventually exterminate them.</a:t>
            </a:r>
          </a:p>
          <a:p>
            <a:r>
              <a:rPr lang="en-US" sz="800" dirty="0" smtClean="0"/>
              <a:t>1611</a:t>
            </a:r>
          </a:p>
          <a:p>
            <a:r>
              <a:rPr lang="en-US" sz="800" dirty="0" smtClean="0"/>
              <a:t>Former </a:t>
            </a:r>
            <a:r>
              <a:rPr lang="en-US" sz="800" b="1" dirty="0" smtClean="0"/>
              <a:t>Dutch lawyer Adrian Block explores Manhattan Island </a:t>
            </a:r>
            <a:r>
              <a:rPr lang="en-US" sz="800" dirty="0" smtClean="0"/>
              <a:t>in the ship Tiger. He returned to Europe with a cargo of furs and two kidnapped Indians, whom he named Orson and Valentine.</a:t>
            </a:r>
          </a:p>
          <a:p>
            <a:r>
              <a:rPr lang="en-US" sz="800" dirty="0" smtClean="0"/>
              <a:t>1616</a:t>
            </a:r>
          </a:p>
          <a:p>
            <a:r>
              <a:rPr lang="en-US" sz="800" dirty="0" smtClean="0"/>
              <a:t>A smallpox epidemic decimates the Native American population in New England.</a:t>
            </a:r>
          </a:p>
          <a:p>
            <a:r>
              <a:rPr lang="en-US" sz="800" dirty="0" smtClean="0"/>
              <a:t>May, 1616</a:t>
            </a:r>
          </a:p>
          <a:p>
            <a:r>
              <a:rPr lang="en-US" sz="800" dirty="0" smtClean="0"/>
              <a:t>Virginia's Deputy Governor George Yeardley and a group of men kill 20 - 40 </a:t>
            </a:r>
            <a:r>
              <a:rPr lang="en-US" sz="800" dirty="0" err="1" smtClean="0"/>
              <a:t>Chickahominy</a:t>
            </a:r>
            <a:r>
              <a:rPr lang="en-US" sz="800" dirty="0" smtClean="0"/>
              <a:t> Indians. It was under Yeardley’s leadership that friendly relations between the </a:t>
            </a:r>
            <a:r>
              <a:rPr lang="en-US" sz="800" dirty="0" err="1" smtClean="0"/>
              <a:t>Chickahominy</a:t>
            </a:r>
            <a:r>
              <a:rPr lang="en-US" sz="800" dirty="0" smtClean="0"/>
              <a:t> and the colony ended.</a:t>
            </a:r>
          </a:p>
          <a:p>
            <a:r>
              <a:rPr lang="en-US" sz="800" b="1" dirty="0" smtClean="0"/>
              <a:t>1621</a:t>
            </a:r>
          </a:p>
          <a:p>
            <a:r>
              <a:rPr lang="en-US" sz="800" b="1" dirty="0" smtClean="0"/>
              <a:t>One of the first treaties between colonists and Native Americans </a:t>
            </a:r>
            <a:r>
              <a:rPr lang="en-US" sz="800" dirty="0" smtClean="0"/>
              <a:t>is signed as the Plymouth Pilgrims enact a peace pact with the Wampanoag Tribe, with the aid of Squanto, an English speaking Native American.</a:t>
            </a:r>
          </a:p>
          <a:p>
            <a:r>
              <a:rPr lang="en-US" sz="800" dirty="0" smtClean="0"/>
              <a:t>1622-44</a:t>
            </a:r>
          </a:p>
          <a:p>
            <a:r>
              <a:rPr lang="en-US" sz="800" dirty="0" smtClean="0"/>
              <a:t>Powhatan Wars - Following an initial period of peaceful relations in Virginia, a twelve year conflict left many natives and colonists dead. </a:t>
            </a:r>
          </a:p>
          <a:p>
            <a:r>
              <a:rPr lang="en-US" sz="800" b="1" dirty="0" smtClean="0"/>
              <a:t>1626</a:t>
            </a:r>
          </a:p>
          <a:p>
            <a:r>
              <a:rPr lang="en-US" sz="800" b="1" dirty="0" smtClean="0"/>
              <a:t>Peter Minuit, a Dutch colonist, buys Manhattan island from Native Americans </a:t>
            </a:r>
            <a:r>
              <a:rPr lang="en-US" sz="800" dirty="0" smtClean="0"/>
              <a:t>for 60 guilders (about $24) and names the island New Amsterdam.</a:t>
            </a:r>
          </a:p>
          <a:p>
            <a:r>
              <a:rPr lang="en-US" sz="800" dirty="0" smtClean="0"/>
              <a:t>1636-37</a:t>
            </a:r>
          </a:p>
          <a:p>
            <a:r>
              <a:rPr lang="en-US" sz="800" dirty="0" smtClean="0"/>
              <a:t>Pequot War - Taking place in Connecticut and Rhode Island, the death of a colonist eventually led to the destruction of 600-700 natives. The remainder were sold into slavery in Bermuda.</a:t>
            </a:r>
          </a:p>
          <a:p>
            <a:r>
              <a:rPr lang="en-US" sz="800" dirty="0" smtClean="0"/>
              <a:t>May 26, 1637</a:t>
            </a:r>
          </a:p>
          <a:p>
            <a:r>
              <a:rPr lang="en-US" sz="800" dirty="0" smtClean="0"/>
              <a:t>Captains John Mason and John Underhill attacked and burned Pequot forts at Mystic, Connecticut, massacring 600 Indians and starting the Pequot War.</a:t>
            </a:r>
          </a:p>
          <a:p>
            <a:r>
              <a:rPr lang="en-US" sz="800" dirty="0" smtClean="0"/>
              <a:t>June 5, 1637</a:t>
            </a:r>
          </a:p>
          <a:p>
            <a:r>
              <a:rPr lang="en-US" sz="800" dirty="0" smtClean="0"/>
              <a:t>English settlers in New England massacred a Pequot Indian village.</a:t>
            </a:r>
          </a:p>
          <a:p>
            <a:r>
              <a:rPr lang="en-US" sz="800" dirty="0" smtClean="0"/>
              <a:t>1639</a:t>
            </a:r>
          </a:p>
          <a:p>
            <a:r>
              <a:rPr lang="en-US" sz="800" dirty="0" smtClean="0"/>
              <a:t>Captain William Pierce of Salem, Massachusetts sailed to the West Indies and exchanged Indian slaves for black slaves.</a:t>
            </a:r>
          </a:p>
          <a:p>
            <a:r>
              <a:rPr lang="en-US" sz="800" dirty="0" smtClean="0"/>
              <a:t>1675-1676</a:t>
            </a:r>
          </a:p>
          <a:p>
            <a:r>
              <a:rPr lang="en-US" sz="800" dirty="0" smtClean="0"/>
              <a:t>King Philip's War - Sometimes called </a:t>
            </a:r>
            <a:r>
              <a:rPr lang="en-US" sz="800" dirty="0" err="1" smtClean="0"/>
              <a:t>Metacom's</a:t>
            </a:r>
            <a:r>
              <a:rPr lang="en-US" sz="800" dirty="0" smtClean="0"/>
              <a:t> War, was an armed conflict between Native American inhabitants of present-day southern New England and English colonists and their Native American allies.</a:t>
            </a:r>
          </a:p>
          <a:p>
            <a:r>
              <a:rPr lang="en-US" sz="800" dirty="0" smtClean="0"/>
              <a:t>July 30, 1676</a:t>
            </a:r>
          </a:p>
          <a:p>
            <a:r>
              <a:rPr lang="en-US" sz="800" dirty="0" smtClean="0"/>
              <a:t>Bacon's Rebellion - Tobacco planters led by Nathaniel Bacon ask for and are denied permission to attack the </a:t>
            </a:r>
            <a:r>
              <a:rPr lang="en-US" sz="800" dirty="0" err="1" smtClean="0"/>
              <a:t>Susquehannock</a:t>
            </a:r>
            <a:r>
              <a:rPr lang="en-US" sz="800" dirty="0" smtClean="0"/>
              <a:t> Indians, who have been conducting raids on colonists' settlement. Enraged at Governor Berkeley's refusal, the colonists burn Jamestown and kill many Indians before order is restored in October.</a:t>
            </a:r>
          </a:p>
          <a:p>
            <a:r>
              <a:rPr lang="en-US" sz="800" dirty="0" smtClean="0"/>
              <a:t>1689-1697</a:t>
            </a:r>
          </a:p>
          <a:p>
            <a:r>
              <a:rPr lang="en-US" sz="800" dirty="0" smtClean="0"/>
              <a:t>King William's War - The first of the French and Indian Wars, this conflict was fought between England, France, and their respective American Indian allies in the colonies of Canada (New France), Acadia, and New England. It was also known as the Second Indian War (the first having been King Philip's War).</a:t>
            </a:r>
          </a:p>
          <a:p>
            <a:r>
              <a:rPr lang="en-US" sz="800" dirty="0" smtClean="0"/>
              <a:t>1689-1763</a:t>
            </a:r>
          </a:p>
          <a:p>
            <a:r>
              <a:rPr lang="en-US" sz="800" dirty="0" smtClean="0"/>
              <a:t>The French and Indian War, a conflict between France and Britain for possession of North America, rages for decades. For various motivations, most Algonquian tribes allied with the French; the Iroquois with the British.</a:t>
            </a:r>
          </a:p>
          <a:p>
            <a:r>
              <a:rPr lang="en-US" sz="800" dirty="0" smtClean="0"/>
              <a:t>June 23, 1704</a:t>
            </a:r>
          </a:p>
          <a:p>
            <a:r>
              <a:rPr lang="en-US" sz="800" dirty="0" smtClean="0"/>
              <a:t>Former Governor of South Carolina, James Moore, led a force of 50 British, and 1,000 Creek Indians against Spanish settlements. They attacked a Mission in Northwestern Florida. They took many Indians as slaves and killed Father Manuel de Mendoza.</a:t>
            </a:r>
          </a:p>
          <a:p>
            <a:r>
              <a:rPr lang="en-US" sz="800" dirty="0" smtClean="0"/>
              <a:t>1709</a:t>
            </a:r>
          </a:p>
          <a:p>
            <a:r>
              <a:rPr lang="en-US" sz="800" dirty="0" smtClean="0"/>
              <a:t>A slave market was erected at the foot of Wall Street in New York City. Here African-Americans and Indians -- men, women and children were daily declared the property of the highest cash bidder.</a:t>
            </a:r>
          </a:p>
          <a:p>
            <a:r>
              <a:rPr lang="en-US" sz="800" dirty="0" smtClean="0"/>
              <a:t>1711</a:t>
            </a:r>
          </a:p>
          <a:p>
            <a:r>
              <a:rPr lang="en-US" sz="800" dirty="0" smtClean="0"/>
              <a:t>Hostilities break out between Native Americans and settlers in North Carolina after the massacre of settlers there. The conflict, known as the Tuscarora War, under the leadership of  Chief Hancock, attacked several settlements, killing settlers and destroying farms for the next two years. In 1713, James Moore and </a:t>
            </a:r>
            <a:r>
              <a:rPr lang="en-US" sz="800" dirty="0" err="1" smtClean="0"/>
              <a:t>Yamasee</a:t>
            </a:r>
            <a:r>
              <a:rPr lang="en-US" sz="800" dirty="0" smtClean="0"/>
              <a:t> warriors defeated the raiders.</a:t>
            </a:r>
          </a:p>
          <a:p>
            <a:r>
              <a:rPr lang="en-US" sz="800" dirty="0" smtClean="0"/>
              <a:t>1715-1718</a:t>
            </a:r>
          </a:p>
          <a:p>
            <a:r>
              <a:rPr lang="en-US" sz="800" dirty="0" smtClean="0"/>
              <a:t>The </a:t>
            </a:r>
            <a:r>
              <a:rPr lang="en-US" sz="800" dirty="0" err="1" smtClean="0"/>
              <a:t>Yamasee</a:t>
            </a:r>
            <a:r>
              <a:rPr lang="en-US" sz="800" dirty="0" smtClean="0"/>
              <a:t> War occurs in southern Carolina, which came close to exterminating white settlements in their region.</a:t>
            </a:r>
          </a:p>
          <a:p>
            <a:r>
              <a:rPr lang="en-US" sz="800" dirty="0" smtClean="0"/>
              <a:t>1716</a:t>
            </a:r>
          </a:p>
          <a:p>
            <a:r>
              <a:rPr lang="en-US" sz="800" dirty="0" smtClean="0"/>
              <a:t>South Carolina settlers and their Cherokee allies attack and defeat the </a:t>
            </a:r>
            <a:r>
              <a:rPr lang="en-US" sz="800" dirty="0" err="1" smtClean="0"/>
              <a:t>Yamassee</a:t>
            </a:r>
            <a:r>
              <a:rPr lang="en-US" sz="800" dirty="0" smtClean="0"/>
              <a:t>.</a:t>
            </a:r>
          </a:p>
          <a:p>
            <a:r>
              <a:rPr lang="en-US" sz="800" dirty="0" smtClean="0"/>
              <a:t>1725</a:t>
            </a:r>
          </a:p>
          <a:p>
            <a:r>
              <a:rPr lang="en-US" sz="800" dirty="0" smtClean="0"/>
              <a:t>Ten sleeping Indians were scalped by whites in New Hampshire for a bounty.</a:t>
            </a:r>
          </a:p>
          <a:p>
            <a:r>
              <a:rPr lang="en-US" sz="800" dirty="0" smtClean="0"/>
              <a:t>1745</a:t>
            </a:r>
          </a:p>
          <a:p>
            <a:r>
              <a:rPr lang="en-US" sz="800" dirty="0" smtClean="0"/>
              <a:t>Upon hearing of an impending French and Indian attack upon the Ulster county frontiers, Europeans massacred several Indian families in their wigwams at Walden in the Hudson River Valley.</a:t>
            </a:r>
          </a:p>
          <a:p>
            <a:r>
              <a:rPr lang="en-US" sz="800" dirty="0" smtClean="0"/>
              <a:t>April 8, 1756</a:t>
            </a:r>
          </a:p>
          <a:p>
            <a:r>
              <a:rPr lang="en-US" sz="800" dirty="0" smtClean="0"/>
              <a:t>Governor Robert Morris declared war on the Delaware and Shawnee Indians. Included in his war declaration was "The Scalp Act,” which put a bounty on the scalps of Indian men, women and boys.</a:t>
            </a:r>
          </a:p>
          <a:p>
            <a:r>
              <a:rPr lang="en-US" sz="800" dirty="0" smtClean="0"/>
              <a:t>August 1, 1758</a:t>
            </a:r>
          </a:p>
          <a:p>
            <a:r>
              <a:rPr lang="en-US" sz="800" dirty="0" smtClean="0"/>
              <a:t>The first Indian reservation in North America was established by the New Jersey Colonial Assembly.</a:t>
            </a:r>
          </a:p>
          <a:p>
            <a:r>
              <a:rPr lang="en-US" sz="800" dirty="0" smtClean="0"/>
              <a:t>1760-62</a:t>
            </a:r>
          </a:p>
          <a:p>
            <a:r>
              <a:rPr lang="en-US" sz="800" dirty="0" smtClean="0"/>
              <a:t>Cherokee Uprising - A breakdown in relations between the British and the Cherokee leads to a general uprising in present-day Tennessee, Virginia and the Carolinas.</a:t>
            </a:r>
          </a:p>
          <a:p>
            <a:r>
              <a:rPr lang="en-US" sz="800" dirty="0" smtClean="0"/>
              <a:t>1763</a:t>
            </a:r>
          </a:p>
          <a:p>
            <a:r>
              <a:rPr lang="en-US" sz="800" dirty="0" smtClean="0"/>
              <a:t>The Proclamation of 1763, signed by King George III of England, prohibits any English settlement west of the Appalachian Mountains and requires those already settled in those regions to return east in an attempt to ease tensions with Native Americans.</a:t>
            </a:r>
          </a:p>
          <a:p>
            <a:r>
              <a:rPr lang="en-US" sz="800" dirty="0" smtClean="0"/>
              <a:t>May, 1763</a:t>
            </a:r>
          </a:p>
          <a:p>
            <a:r>
              <a:rPr lang="en-US" sz="800" dirty="0" smtClean="0"/>
              <a:t>The Ottawa Indians under Chief Pontiac begin all-out warfare against the British west of Niagara, New York, destroying several British forts and conducting a siege against the British at Detroit, Michigan. In August, Pontiac's forces are defeated by the British near Pittsburgh, Pennsylvania. The siege of Detroit ends in November, but hostilities between the British and Chief Pontiac continue for several years.</a:t>
            </a:r>
          </a:p>
          <a:p>
            <a:r>
              <a:rPr lang="en-US" sz="800" dirty="0" smtClean="0"/>
              <a:t>December 8, 1763</a:t>
            </a:r>
          </a:p>
          <a:p>
            <a:r>
              <a:rPr lang="en-US" sz="800" dirty="0" smtClean="0"/>
              <a:t>An organization compensating settlers for losses resulting from Indian raids was created by Indian Commissioner Sir William Johnson.</a:t>
            </a:r>
          </a:p>
          <a:p>
            <a:r>
              <a:rPr lang="en-US" sz="800" dirty="0" smtClean="0"/>
              <a:t>December 14, 1763</a:t>
            </a:r>
          </a:p>
          <a:p>
            <a:r>
              <a:rPr lang="en-US" sz="800" dirty="0" smtClean="0"/>
              <a:t>A vigilante group called the Paxton Boys in Pennsylvania kill 20 peaceful </a:t>
            </a:r>
            <a:r>
              <a:rPr lang="en-US" sz="800" dirty="0" err="1" smtClean="0"/>
              <a:t>Susquehannock</a:t>
            </a:r>
            <a:r>
              <a:rPr lang="en-US" sz="800" dirty="0" smtClean="0"/>
              <a:t> in response to Pontiac's Rebellion.</a:t>
            </a:r>
          </a:p>
          <a:p>
            <a:r>
              <a:rPr lang="en-US" sz="800" dirty="0" smtClean="0"/>
              <a:t>December 27, 1763</a:t>
            </a:r>
          </a:p>
          <a:p>
            <a:r>
              <a:rPr lang="en-US" sz="800" dirty="0" smtClean="0"/>
              <a:t>A troop of 50 armed men entered the Workhouse at Lancaster, Pennsylvania, and hacked to death the only 14 surviving Conestoga Indians (the rest of the tribe having been similarly dispensed with, 13 days earlier).</a:t>
            </a:r>
          </a:p>
          <a:p>
            <a:r>
              <a:rPr lang="en-US" sz="800" dirty="0" smtClean="0"/>
              <a:t>May 25, 1776</a:t>
            </a:r>
          </a:p>
          <a:p>
            <a:r>
              <a:rPr lang="en-US" sz="800" dirty="0" smtClean="0"/>
              <a:t>The Continental Congress resolved that it was "highly expedient to engage Indians in service of the United Colonies," and authorized recruiting 2,000 paid auxiliaries. The program was a dismal failure, as virtually every tribe refused to fight for the colonists.</a:t>
            </a:r>
          </a:p>
          <a:p>
            <a:r>
              <a:rPr lang="en-US" sz="800" dirty="0" smtClean="0"/>
              <a:t>July 21, 1776</a:t>
            </a:r>
          </a:p>
          <a:p>
            <a:r>
              <a:rPr lang="en-US" sz="800" dirty="0" smtClean="0"/>
              <a:t>Cherokee Indians attacked a settlement in western North Carolina. Militia forces retaliated by destroying a nearby Cherokee village.</a:t>
            </a:r>
          </a:p>
          <a:p>
            <a:r>
              <a:rPr lang="en-US" sz="800" dirty="0" smtClean="0"/>
              <a:t>1772-1780</a:t>
            </a:r>
          </a:p>
          <a:p>
            <a:r>
              <a:rPr lang="en-US" sz="800" dirty="0" smtClean="0"/>
              <a:t>Eighty percent of the </a:t>
            </a:r>
            <a:r>
              <a:rPr lang="en-US" sz="800" dirty="0" err="1" smtClean="0"/>
              <a:t>Arikara</a:t>
            </a:r>
            <a:r>
              <a:rPr lang="en-US" sz="800" dirty="0" smtClean="0"/>
              <a:t> died of smallpox, measles, etc.</a:t>
            </a:r>
          </a:p>
          <a:p>
            <a:r>
              <a:rPr lang="en-US" sz="800" dirty="0" smtClean="0"/>
              <a:t>1776-1794</a:t>
            </a:r>
          </a:p>
          <a:p>
            <a:r>
              <a:rPr lang="en-US" sz="800" dirty="0" smtClean="0"/>
              <a:t>Chickamauga Wars - A series of conflicts that were a continuation of the Cherokee struggle against white encroachment. Led by Dragging Canoe, who was called the Chickamauga by colonials, the Cherokee fought white settlers in Tennessee, Kentucky, Virginia, North Carolina, South Carolina, and Georgia.1781Smallpox wiped out more than half the </a:t>
            </a:r>
            <a:r>
              <a:rPr lang="en-US" sz="800" dirty="0" err="1" smtClean="0"/>
              <a:t>Piegan</a:t>
            </a:r>
            <a:r>
              <a:rPr lang="en-US" sz="800" dirty="0" smtClean="0"/>
              <a:t> Blackfoot.</a:t>
            </a:r>
          </a:p>
          <a:p>
            <a:r>
              <a:rPr lang="en-US" sz="800" dirty="0" smtClean="0"/>
              <a:t>1789</a:t>
            </a:r>
          </a:p>
          <a:p>
            <a:r>
              <a:rPr lang="en-US" sz="800" dirty="0" smtClean="0"/>
              <a:t>Indian Commerce Clause of the Constitution is added stating "The Congress shall have Power...to regulate Commerce with foreign Nations, and among the several States, and with the Indian tribes." This clause is generally seen as the principal basis for the federal government's broad power over Indians. Indian affairs assignation. Indian agents, who were appointed as the federal government's liaison with tribes, fell under jurisdiction of the War Department. The Indian agents were empowered to negotiate treaties with the tribes.</a:t>
            </a:r>
          </a:p>
          <a:p>
            <a:r>
              <a:rPr lang="en-US" sz="800" dirty="0" smtClean="0"/>
              <a:t>1790</a:t>
            </a:r>
          </a:p>
          <a:p>
            <a:r>
              <a:rPr lang="en-US" sz="800" dirty="0" smtClean="0"/>
              <a:t>The Indian Trade and Intercourse Act is passed, placing nearly all interaction between Indians and non-Indians under federal, rather than state control, established the boundaries of Indian country, protected Indian lands against non-Indian aggression, subjected trading with Indians to federal regulation, and stipulated that injuries against Indians by non-Indians was a federal crime. The conduct of Indian among themselves, while in Indian country, was left entirely to the tribes. These Acts were renewed periodically until 1834.</a:t>
            </a:r>
          </a:p>
          <a:p>
            <a:r>
              <a:rPr lang="en-US" sz="800" dirty="0" smtClean="0"/>
              <a:t>March 1, 1790</a:t>
            </a:r>
          </a:p>
          <a:p>
            <a:r>
              <a:rPr lang="en-US" sz="800" dirty="0" smtClean="0"/>
              <a:t>The first U.S. Census count included slaves and free African-Americans, but Indians were not included.</a:t>
            </a:r>
          </a:p>
          <a:p>
            <a:r>
              <a:rPr lang="en-US" sz="800" dirty="0" smtClean="0"/>
              <a:t>Pre-1795</a:t>
            </a:r>
          </a:p>
          <a:p>
            <a:r>
              <a:rPr lang="en-US" sz="800" dirty="0" smtClean="0"/>
              <a:t>Trading begins between </a:t>
            </a:r>
            <a:r>
              <a:rPr lang="en-US" sz="800" dirty="0" smtClean="0">
                <a:hlinkClick r:id="rId3"/>
              </a:rPr>
              <a:t>Native Americans</a:t>
            </a:r>
            <a:r>
              <a:rPr lang="en-US" sz="800" dirty="0" smtClean="0"/>
              <a:t> and French and Spanish merchants from </a:t>
            </a:r>
            <a:r>
              <a:rPr lang="en-US" sz="800" dirty="0" smtClean="0">
                <a:hlinkClick r:id="rId4"/>
              </a:rPr>
              <a:t>St. Louis</a:t>
            </a:r>
            <a:r>
              <a:rPr lang="en-US" sz="800" dirty="0" smtClean="0"/>
              <a:t>, </a:t>
            </a:r>
            <a:r>
              <a:rPr lang="en-US" sz="800" dirty="0" smtClean="0">
                <a:hlinkClick r:id="rId5"/>
              </a:rPr>
              <a:t>Missouri</a:t>
            </a:r>
            <a:r>
              <a:rPr lang="en-US" sz="800" dirty="0" smtClean="0"/>
              <a:t>.</a:t>
            </a:r>
          </a:p>
          <a:p>
            <a:r>
              <a:rPr lang="en-US" sz="800" dirty="0" smtClean="0"/>
              <a:t>1792</a:t>
            </a:r>
          </a:p>
          <a:p>
            <a:r>
              <a:rPr lang="en-US" sz="800" dirty="0" smtClean="0"/>
              <a:t>On November 6, </a:t>
            </a:r>
            <a:r>
              <a:rPr lang="en-US" sz="800" dirty="0" smtClean="0">
                <a:hlinkClick r:id="rId6"/>
              </a:rPr>
              <a:t>George Washington</a:t>
            </a:r>
            <a:r>
              <a:rPr lang="en-US" sz="800" dirty="0" smtClean="0"/>
              <a:t>, in his fourth annual address to Congress, expressed dissatisfaction that "</a:t>
            </a:r>
            <a:r>
              <a:rPr lang="en-US" sz="800" dirty="0" smtClean="0">
                <a:hlinkClick r:id="rId3"/>
              </a:rPr>
              <a:t>Indian</a:t>
            </a:r>
            <a:r>
              <a:rPr lang="en-US" sz="800" dirty="0" smtClean="0"/>
              <a:t> hostilities” had not stopped in the young country’s frontier, north of the Ohio River.</a:t>
            </a:r>
          </a:p>
          <a:p>
            <a:r>
              <a:rPr lang="en-US" sz="800" dirty="0" smtClean="0"/>
              <a:t>1795</a:t>
            </a:r>
          </a:p>
          <a:p>
            <a:r>
              <a:rPr lang="en-US" sz="800" dirty="0" smtClean="0"/>
              <a:t>The Treaty of Greenville - This treaty marked the end of an undeclared and multi-tribal war begun in the late 1770s and led by the </a:t>
            </a:r>
            <a:r>
              <a:rPr lang="en-US" sz="800" dirty="0" smtClean="0">
                <a:hlinkClick r:id="rId7"/>
              </a:rPr>
              <a:t>Shawnee</a:t>
            </a:r>
            <a:r>
              <a:rPr lang="en-US" sz="800" dirty="0" smtClean="0"/>
              <a:t> who fought to resist American expansion into Ohio. In 1795, over a thousand </a:t>
            </a:r>
            <a:r>
              <a:rPr lang="en-US" sz="800" dirty="0" smtClean="0">
                <a:hlinkClick r:id="rId3"/>
              </a:rPr>
              <a:t>Indian</a:t>
            </a:r>
            <a:r>
              <a:rPr lang="en-US" sz="800" dirty="0" smtClean="0"/>
              <a:t> delegates ceded two-thirds of present-day Ohio, part of Indiana, and the sites where the modern cities of Detroit, Toledo, and </a:t>
            </a:r>
            <a:r>
              <a:rPr lang="en-US" sz="800" dirty="0" smtClean="0">
                <a:hlinkClick r:id="rId8"/>
              </a:rPr>
              <a:t>Chicago</a:t>
            </a:r>
            <a:r>
              <a:rPr lang="en-US" sz="800" dirty="0" smtClean="0"/>
              <a:t> are currently situated. </a:t>
            </a:r>
            <a:r>
              <a:rPr lang="en-US" sz="800" dirty="0" err="1" smtClean="0"/>
              <a:t>The</a:t>
            </a:r>
            <a:r>
              <a:rPr lang="en-US" sz="800" dirty="0" err="1" smtClean="0">
                <a:hlinkClick r:id="rId3"/>
              </a:rPr>
              <a:t>Indians</a:t>
            </a:r>
            <a:r>
              <a:rPr lang="en-US" sz="800" dirty="0" smtClean="0"/>
              <a:t>, in return, were promised a permanent boundary between their lands and American territory.</a:t>
            </a:r>
          </a:p>
          <a:p>
            <a:r>
              <a:rPr lang="en-US" sz="800" dirty="0" smtClean="0"/>
              <a:t>1802</a:t>
            </a:r>
          </a:p>
          <a:p>
            <a:r>
              <a:rPr lang="en-US" sz="800" dirty="0" smtClean="0"/>
              <a:t>Federal law prohibits the sale of liquor to </a:t>
            </a:r>
            <a:r>
              <a:rPr lang="en-US" sz="800" dirty="0" smtClean="0">
                <a:hlinkClick r:id="rId3"/>
              </a:rPr>
              <a:t>Indians</a:t>
            </a:r>
            <a:r>
              <a:rPr lang="en-US" sz="800" dirty="0" smtClean="0"/>
              <a:t>.</a:t>
            </a:r>
          </a:p>
          <a:p>
            <a:r>
              <a:rPr lang="en-US" sz="800" dirty="0" smtClean="0"/>
              <a:t>1803</a:t>
            </a:r>
          </a:p>
          <a:p>
            <a:r>
              <a:rPr lang="en-US" sz="800" dirty="0" smtClean="0"/>
              <a:t>The </a:t>
            </a:r>
            <a:r>
              <a:rPr lang="en-US" sz="800" dirty="0" smtClean="0">
                <a:hlinkClick r:id="rId9"/>
              </a:rPr>
              <a:t>Louisiana Purchase</a:t>
            </a:r>
            <a:r>
              <a:rPr lang="en-US" sz="800" dirty="0" smtClean="0"/>
              <a:t> adds to the United States French territory from the Gulf of Mexico to the Northwest.</a:t>
            </a:r>
          </a:p>
          <a:p>
            <a:r>
              <a:rPr lang="en-US" sz="800" dirty="0" smtClean="0"/>
              <a:t>The </a:t>
            </a:r>
            <a:r>
              <a:rPr lang="en-US" sz="800" dirty="0" smtClean="0">
                <a:hlinkClick r:id="rId10"/>
              </a:rPr>
              <a:t>Lewis and Clark</a:t>
            </a:r>
            <a:r>
              <a:rPr lang="en-US" sz="800" dirty="0" smtClean="0"/>
              <a:t> expedition begins its exploration of the West.</a:t>
            </a:r>
          </a:p>
          <a:p>
            <a:endParaRPr lang="en-US" sz="800" dirty="0" smtClean="0"/>
          </a:p>
          <a:p>
            <a:endParaRPr lang="en-US" sz="800" dirty="0" smtClean="0"/>
          </a:p>
          <a:p>
            <a:endParaRPr lang="en-US" sz="8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685800"/>
            <a:ext cx="9146894" cy="6172200"/>
            <a:chOff x="0" y="685800"/>
            <a:chExt cx="9146894" cy="6172200"/>
          </a:xfrm>
        </p:grpSpPr>
        <p:grpSp>
          <p:nvGrpSpPr>
            <p:cNvPr id="30" name="Group 29"/>
            <p:cNvGrpSpPr/>
            <p:nvPr/>
          </p:nvGrpSpPr>
          <p:grpSpPr>
            <a:xfrm>
              <a:off x="0" y="685800"/>
              <a:ext cx="9146894" cy="6172200"/>
              <a:chOff x="0" y="685800"/>
              <a:chExt cx="9146894" cy="6172200"/>
            </a:xfrm>
          </p:grpSpPr>
          <p:pic>
            <p:nvPicPr>
              <p:cNvPr id="4" name="Picture 2" descr="http://www.freeworldmaps.net/download/maps/northamerica/northamerica_physical_high-res.jpg"/>
              <p:cNvPicPr>
                <a:picLocks noChangeAspect="1" noChangeArrowheads="1"/>
              </p:cNvPicPr>
              <p:nvPr/>
            </p:nvPicPr>
            <p:blipFill>
              <a:blip r:embed="rId3" cstate="print"/>
              <a:srcRect l="15209" t="28904" r="2415" b="18628"/>
              <a:stretch>
                <a:fillRect/>
              </a:stretch>
            </p:blipFill>
            <p:spPr bwMode="auto">
              <a:xfrm>
                <a:off x="0" y="685800"/>
                <a:ext cx="9146894" cy="6172200"/>
              </a:xfrm>
              <a:prstGeom prst="rect">
                <a:avLst/>
              </a:prstGeom>
              <a:noFill/>
            </p:spPr>
          </p:pic>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0" y="731520"/>
            <a:ext cx="9192986" cy="6199959"/>
            <a:chOff x="0" y="731520"/>
            <a:chExt cx="9192986" cy="6199959"/>
          </a:xfrm>
        </p:grpSpPr>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34"/>
            <p:cNvGrpSpPr/>
            <p:nvPr/>
          </p:nvGrpSpPr>
          <p:grpSpPr>
            <a:xfrm>
              <a:off x="0" y="731520"/>
              <a:ext cx="9192986" cy="6199959"/>
              <a:chOff x="0" y="731520"/>
              <a:chExt cx="9192986" cy="6199959"/>
            </a:xfrm>
          </p:grpSpPr>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16" name="TextBox 1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21" name="TextBox 20"/>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grpSp>
      <p:sp useBgFill="1">
        <p:nvSpPr>
          <p:cNvPr id="23" name="TextBox 22"/>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4" name="Rectangle 33"/>
          <p:cNvSpPr/>
          <p:nvPr/>
        </p:nvSpPr>
        <p:spPr>
          <a:xfrm>
            <a:off x="0" y="1905000"/>
            <a:ext cx="9144000" cy="4739759"/>
          </a:xfrm>
          <a:prstGeom prst="rect">
            <a:avLst/>
          </a:prstGeom>
        </p:spPr>
        <p:txBody>
          <a:bodyPr wrap="square">
            <a:spAutoFit/>
          </a:bodyPr>
          <a:lstStyle/>
          <a:p>
            <a:r>
              <a:rPr lang="en-US" sz="3600" dirty="0" smtClean="0"/>
              <a:t> </a:t>
            </a:r>
            <a:r>
              <a:rPr lang="en-US" sz="3600" u="sng" dirty="0" smtClean="0"/>
              <a:t>Contact with Europeans causes radical change</a:t>
            </a:r>
          </a:p>
          <a:p>
            <a:pPr marL="514350" indent="-514350"/>
            <a:r>
              <a:rPr lang="en-US" sz="1000" dirty="0" smtClean="0"/>
              <a:t>	</a:t>
            </a:r>
          </a:p>
          <a:p>
            <a:pPr marL="514350" indent="-514350"/>
            <a:r>
              <a:rPr lang="en-US" sz="3200" dirty="0" smtClean="0"/>
              <a:t>			- </a:t>
            </a:r>
            <a:r>
              <a:rPr lang="en-US" sz="3200" i="1" dirty="0" smtClean="0"/>
              <a:t>horses, guns, alcohol</a:t>
            </a:r>
          </a:p>
          <a:p>
            <a:r>
              <a:rPr lang="en-US" sz="3200" i="1" dirty="0" smtClean="0"/>
              <a:t> 		- missionary influence</a:t>
            </a:r>
          </a:p>
          <a:p>
            <a:r>
              <a:rPr lang="en-US" sz="3200" i="1" dirty="0" smtClean="0"/>
              <a:t>		- disease: population reduction to 90%</a:t>
            </a:r>
          </a:p>
          <a:p>
            <a:r>
              <a:rPr lang="en-US" sz="3200" i="1" dirty="0" smtClean="0"/>
              <a:t>		- enslavement</a:t>
            </a:r>
          </a:p>
          <a:p>
            <a:r>
              <a:rPr lang="en-US" sz="3200" i="1" dirty="0" smtClean="0"/>
              <a:t>		- defeat in battle</a:t>
            </a:r>
          </a:p>
          <a:p>
            <a:r>
              <a:rPr lang="en-US" sz="3200" i="1" dirty="0" smtClean="0"/>
              <a:t>		- intermarriage</a:t>
            </a:r>
          </a:p>
          <a:p>
            <a:r>
              <a:rPr lang="en-US" sz="3200" i="1" dirty="0" smtClean="0"/>
              <a:t>		- forced relocation to reservations</a:t>
            </a:r>
          </a:p>
          <a:p>
            <a:r>
              <a:rPr lang="en-US" sz="3200" i="1" dirty="0" smtClean="0"/>
              <a:t>		- acculturation</a:t>
            </a:r>
          </a:p>
        </p:txBody>
      </p:sp>
      <p:sp>
        <p:nvSpPr>
          <p:cNvPr id="41" name="Oval 40"/>
          <p:cNvSpPr/>
          <p:nvPr/>
        </p:nvSpPr>
        <p:spPr>
          <a:xfrm>
            <a:off x="5181600" y="5486400"/>
            <a:ext cx="25146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500"/>
                                  </p:stCondLst>
                                  <p:childTnLst>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childTnLst>
                          </p:cTn>
                        </p:par>
                        <p:par>
                          <p:cTn id="11" fill="hold">
                            <p:stCondLst>
                              <p:cond delay="1500"/>
                            </p:stCondLst>
                            <p:childTnLst>
                              <p:par>
                                <p:cTn id="12" presetID="8" presetClass="emph" presetSubtype="0" fill="hold" grpId="0" nodeType="afterEffect">
                                  <p:stCondLst>
                                    <p:cond delay="0"/>
                                  </p:stCondLst>
                                  <p:childTnLst>
                                    <p:animRot by="-840000">
                                      <p:cBhvr>
                                        <p:cTn id="13" dur="1000" fill="hold"/>
                                        <p:tgtEl>
                                          <p:spTgt spid="23"/>
                                        </p:tgtEl>
                                        <p:attrNameLst>
                                          <p:attrName>r</p:attrName>
                                        </p:attrNameLst>
                                      </p:cBhvr>
                                    </p:animRot>
                                  </p:childTnLst>
                                </p:cTn>
                              </p:par>
                              <p:par>
                                <p:cTn id="14" presetID="64" presetClass="path" presetSubtype="0" accel="50000" decel="50000" fill="hold" grpId="1" nodeType="withEffect">
                                  <p:stCondLst>
                                    <p:cond delay="0"/>
                                  </p:stCondLst>
                                  <p:childTnLst>
                                    <p:animMotion origin="layout" path="M 0 0  L 0 -0.33333  E" pathEditMode="relative" ptsTypes="">
                                      <p:cBhvr>
                                        <p:cTn id="15" dur="1000" fill="hold"/>
                                        <p:tgtEl>
                                          <p:spTgt spid="23"/>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0" end="0"/>
                                            </p:txEl>
                                          </p:spTgt>
                                        </p:tgtEl>
                                        <p:attrNameLst>
                                          <p:attrName>style.visibility</p:attrName>
                                        </p:attrNameLst>
                                      </p:cBhvr>
                                      <p:to>
                                        <p:strVal val="visible"/>
                                      </p:to>
                                    </p:set>
                                    <p:animEffect transition="in" filter="fade">
                                      <p:cBhvr>
                                        <p:cTn id="20" dur="1000"/>
                                        <p:tgtEl>
                                          <p:spTgt spid="34">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2000"/>
                                        <p:tgtEl>
                                          <p:spTgt spid="3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xEl>
                                              <p:pRg st="1" end="1"/>
                                            </p:txEl>
                                          </p:spTgt>
                                        </p:tgtEl>
                                        <p:attrNameLst>
                                          <p:attrName>style.visibility</p:attrName>
                                        </p:attrNameLst>
                                      </p:cBhvr>
                                      <p:to>
                                        <p:strVal val="visible"/>
                                      </p:to>
                                    </p:set>
                                    <p:animEffect transition="in" filter="fade">
                                      <p:cBhvr>
                                        <p:cTn id="28" dur="1000"/>
                                        <p:tgtEl>
                                          <p:spTgt spid="34">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xEl>
                                              <p:pRg st="2" end="2"/>
                                            </p:txEl>
                                          </p:spTgt>
                                        </p:tgtEl>
                                        <p:attrNameLst>
                                          <p:attrName>style.visibility</p:attrName>
                                        </p:attrNameLst>
                                      </p:cBhvr>
                                      <p:to>
                                        <p:strVal val="visible"/>
                                      </p:to>
                                    </p:set>
                                    <p:animEffect transition="in" filter="fade">
                                      <p:cBhvr>
                                        <p:cTn id="31" dur="1000"/>
                                        <p:tgtEl>
                                          <p:spTgt spid="3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xEl>
                                              <p:pRg st="3" end="3"/>
                                            </p:txEl>
                                          </p:spTgt>
                                        </p:tgtEl>
                                        <p:attrNameLst>
                                          <p:attrName>style.visibility</p:attrName>
                                        </p:attrNameLst>
                                      </p:cBhvr>
                                      <p:to>
                                        <p:strVal val="visible"/>
                                      </p:to>
                                    </p:set>
                                    <p:animEffect transition="in" filter="fade">
                                      <p:cBhvr>
                                        <p:cTn id="36" dur="1000"/>
                                        <p:tgtEl>
                                          <p:spTgt spid="3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xEl>
                                              <p:pRg st="4" end="4"/>
                                            </p:txEl>
                                          </p:spTgt>
                                        </p:tgtEl>
                                        <p:attrNameLst>
                                          <p:attrName>style.visibility</p:attrName>
                                        </p:attrNameLst>
                                      </p:cBhvr>
                                      <p:to>
                                        <p:strVal val="visible"/>
                                      </p:to>
                                    </p:set>
                                    <p:animEffect transition="in" filter="fade">
                                      <p:cBhvr>
                                        <p:cTn id="41" dur="1000"/>
                                        <p:tgtEl>
                                          <p:spTgt spid="3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
                                            <p:txEl>
                                              <p:pRg st="5" end="5"/>
                                            </p:txEl>
                                          </p:spTgt>
                                        </p:tgtEl>
                                        <p:attrNameLst>
                                          <p:attrName>style.visibility</p:attrName>
                                        </p:attrNameLst>
                                      </p:cBhvr>
                                      <p:to>
                                        <p:strVal val="visible"/>
                                      </p:to>
                                    </p:set>
                                    <p:animEffect transition="in" filter="fade">
                                      <p:cBhvr>
                                        <p:cTn id="46" dur="1000"/>
                                        <p:tgtEl>
                                          <p:spTgt spid="3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
                                            <p:txEl>
                                              <p:pRg st="6" end="6"/>
                                            </p:txEl>
                                          </p:spTgt>
                                        </p:tgtEl>
                                        <p:attrNameLst>
                                          <p:attrName>style.visibility</p:attrName>
                                        </p:attrNameLst>
                                      </p:cBhvr>
                                      <p:to>
                                        <p:strVal val="visible"/>
                                      </p:to>
                                    </p:set>
                                    <p:animEffect transition="in" filter="fade">
                                      <p:cBhvr>
                                        <p:cTn id="51" dur="1000"/>
                                        <p:tgtEl>
                                          <p:spTgt spid="3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
                                            <p:txEl>
                                              <p:pRg st="7" end="7"/>
                                            </p:txEl>
                                          </p:spTgt>
                                        </p:tgtEl>
                                        <p:attrNameLst>
                                          <p:attrName>style.visibility</p:attrName>
                                        </p:attrNameLst>
                                      </p:cBhvr>
                                      <p:to>
                                        <p:strVal val="visible"/>
                                      </p:to>
                                    </p:set>
                                    <p:animEffect transition="in" filter="fade">
                                      <p:cBhvr>
                                        <p:cTn id="56" dur="1000"/>
                                        <p:tgtEl>
                                          <p:spTgt spid="34">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xEl>
                                              <p:pRg st="8" end="8"/>
                                            </p:txEl>
                                          </p:spTgt>
                                        </p:tgtEl>
                                        <p:attrNameLst>
                                          <p:attrName>style.visibility</p:attrName>
                                        </p:attrNameLst>
                                      </p:cBhvr>
                                      <p:to>
                                        <p:strVal val="visible"/>
                                      </p:to>
                                    </p:set>
                                    <p:animEffect transition="in" filter="fade">
                                      <p:cBhvr>
                                        <p:cTn id="61" dur="1000"/>
                                        <p:tgtEl>
                                          <p:spTgt spid="34">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xEl>
                                              <p:pRg st="9" end="9"/>
                                            </p:txEl>
                                          </p:spTgt>
                                        </p:tgtEl>
                                        <p:attrNameLst>
                                          <p:attrName>style.visibility</p:attrName>
                                        </p:attrNameLst>
                                      </p:cBhvr>
                                      <p:to>
                                        <p:strVal val="visible"/>
                                      </p:to>
                                    </p:set>
                                    <p:animEffect transition="in" filter="fade">
                                      <p:cBhvr>
                                        <p:cTn id="66" dur="1000"/>
                                        <p:tgtEl>
                                          <p:spTgt spid="34">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down)">
                                      <p:cBhvr>
                                        <p:cTn id="71" dur="10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34">
                                            <p:txEl>
                                              <p:pRg st="0" end="0"/>
                                            </p:txEl>
                                          </p:spTgt>
                                        </p:tgtEl>
                                      </p:cBhvr>
                                    </p:animEffect>
                                    <p:set>
                                      <p:cBhvr>
                                        <p:cTn id="76" dur="1" fill="hold">
                                          <p:stCondLst>
                                            <p:cond delay="999"/>
                                          </p:stCondLst>
                                        </p:cTn>
                                        <p:tgtEl>
                                          <p:spTgt spid="34">
                                            <p:txEl>
                                              <p:pRg st="0" end="0"/>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4">
                                            <p:txEl>
                                              <p:pRg st="1" end="1"/>
                                            </p:txEl>
                                          </p:spTgt>
                                        </p:tgtEl>
                                      </p:cBhvr>
                                    </p:animEffect>
                                    <p:set>
                                      <p:cBhvr>
                                        <p:cTn id="79" dur="1" fill="hold">
                                          <p:stCondLst>
                                            <p:cond delay="999"/>
                                          </p:stCondLst>
                                        </p:cTn>
                                        <p:tgtEl>
                                          <p:spTgt spid="34">
                                            <p:txEl>
                                              <p:pRg st="1" end="1"/>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34">
                                            <p:txEl>
                                              <p:pRg st="2" end="2"/>
                                            </p:txEl>
                                          </p:spTgt>
                                        </p:tgtEl>
                                      </p:cBhvr>
                                    </p:animEffect>
                                    <p:set>
                                      <p:cBhvr>
                                        <p:cTn id="82" dur="1" fill="hold">
                                          <p:stCondLst>
                                            <p:cond delay="999"/>
                                          </p:stCondLst>
                                        </p:cTn>
                                        <p:tgtEl>
                                          <p:spTgt spid="34">
                                            <p:txEl>
                                              <p:pRg st="2" end="2"/>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4">
                                            <p:txEl>
                                              <p:pRg st="3" end="3"/>
                                            </p:txEl>
                                          </p:spTgt>
                                        </p:tgtEl>
                                      </p:cBhvr>
                                    </p:animEffect>
                                    <p:set>
                                      <p:cBhvr>
                                        <p:cTn id="85" dur="1" fill="hold">
                                          <p:stCondLst>
                                            <p:cond delay="999"/>
                                          </p:stCondLst>
                                        </p:cTn>
                                        <p:tgtEl>
                                          <p:spTgt spid="34">
                                            <p:txEl>
                                              <p:pRg st="3" end="3"/>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4">
                                            <p:txEl>
                                              <p:pRg st="4" end="4"/>
                                            </p:txEl>
                                          </p:spTgt>
                                        </p:tgtEl>
                                      </p:cBhvr>
                                    </p:animEffect>
                                    <p:set>
                                      <p:cBhvr>
                                        <p:cTn id="88" dur="1" fill="hold">
                                          <p:stCondLst>
                                            <p:cond delay="999"/>
                                          </p:stCondLst>
                                        </p:cTn>
                                        <p:tgtEl>
                                          <p:spTgt spid="34">
                                            <p:txEl>
                                              <p:pRg st="4" end="4"/>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4">
                                            <p:txEl>
                                              <p:pRg st="5" end="5"/>
                                            </p:txEl>
                                          </p:spTgt>
                                        </p:tgtEl>
                                      </p:cBhvr>
                                    </p:animEffect>
                                    <p:set>
                                      <p:cBhvr>
                                        <p:cTn id="91" dur="1" fill="hold">
                                          <p:stCondLst>
                                            <p:cond delay="999"/>
                                          </p:stCondLst>
                                        </p:cTn>
                                        <p:tgtEl>
                                          <p:spTgt spid="34">
                                            <p:txEl>
                                              <p:pRg st="5" end="5"/>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4">
                                            <p:txEl>
                                              <p:pRg st="6" end="6"/>
                                            </p:txEl>
                                          </p:spTgt>
                                        </p:tgtEl>
                                      </p:cBhvr>
                                    </p:animEffect>
                                    <p:set>
                                      <p:cBhvr>
                                        <p:cTn id="94" dur="1" fill="hold">
                                          <p:stCondLst>
                                            <p:cond delay="999"/>
                                          </p:stCondLst>
                                        </p:cTn>
                                        <p:tgtEl>
                                          <p:spTgt spid="34">
                                            <p:txEl>
                                              <p:pRg st="6" end="6"/>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4">
                                            <p:txEl>
                                              <p:pRg st="7" end="7"/>
                                            </p:txEl>
                                          </p:spTgt>
                                        </p:tgtEl>
                                      </p:cBhvr>
                                    </p:animEffect>
                                    <p:set>
                                      <p:cBhvr>
                                        <p:cTn id="97" dur="1" fill="hold">
                                          <p:stCondLst>
                                            <p:cond delay="999"/>
                                          </p:stCondLst>
                                        </p:cTn>
                                        <p:tgtEl>
                                          <p:spTgt spid="34">
                                            <p:txEl>
                                              <p:pRg st="7" end="7"/>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4">
                                            <p:txEl>
                                              <p:pRg st="8" end="8"/>
                                            </p:txEl>
                                          </p:spTgt>
                                        </p:tgtEl>
                                      </p:cBhvr>
                                    </p:animEffect>
                                    <p:set>
                                      <p:cBhvr>
                                        <p:cTn id="100" dur="1" fill="hold">
                                          <p:stCondLst>
                                            <p:cond delay="999"/>
                                          </p:stCondLst>
                                        </p:cTn>
                                        <p:tgtEl>
                                          <p:spTgt spid="34">
                                            <p:txEl>
                                              <p:pRg st="8" end="8"/>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34">
                                            <p:txEl>
                                              <p:pRg st="9" end="9"/>
                                            </p:txEl>
                                          </p:spTgt>
                                        </p:tgtEl>
                                      </p:cBhvr>
                                    </p:animEffect>
                                    <p:set>
                                      <p:cBhvr>
                                        <p:cTn id="103" dur="1" fill="hold">
                                          <p:stCondLst>
                                            <p:cond delay="999"/>
                                          </p:stCondLst>
                                        </p:cTn>
                                        <p:tgtEl>
                                          <p:spTgt spid="34">
                                            <p:txEl>
                                              <p:pRg st="9" end="9"/>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4">
                                            <p:bg/>
                                          </p:spTgt>
                                        </p:tgtEl>
                                      </p:cBhvr>
                                    </p:animEffect>
                                    <p:set>
                                      <p:cBhvr>
                                        <p:cTn id="106" dur="1" fill="hold">
                                          <p:stCondLst>
                                            <p:cond delay="999"/>
                                          </p:stCondLst>
                                        </p:cTn>
                                        <p:tgtEl>
                                          <p:spTgt spid="34">
                                            <p:bg/>
                                          </p:spTgt>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1000"/>
                                        <p:tgtEl>
                                          <p:spTgt spid="23"/>
                                        </p:tgtEl>
                                      </p:cBhvr>
                                    </p:animEffect>
                                    <p:set>
                                      <p:cBhvr>
                                        <p:cTn id="109" dur="1" fill="hold">
                                          <p:stCondLst>
                                            <p:cond delay="999"/>
                                          </p:stCondLst>
                                        </p:cTn>
                                        <p:tgtEl>
                                          <p:spTgt spid="2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1"/>
                                        </p:tgtEl>
                                      </p:cBhvr>
                                    </p:animEffect>
                                    <p:set>
                                      <p:cBhvr>
                                        <p:cTn id="112" dur="1" fill="hold">
                                          <p:stCondLst>
                                            <p:cond delay="999"/>
                                          </p:stCondLst>
                                        </p:cTn>
                                        <p:tgtEl>
                                          <p:spTgt spid="4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100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4" grpId="0" uiExpand="1" build="allAtOnce" animBg="1"/>
      <p:bldP spid="34" grpId="1" build="allAtOnce" animBg="1"/>
      <p:bldP spid="41" grpId="0" animBg="1"/>
      <p:bldP spid="41"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9"/>
          <p:cNvGrpSpPr/>
          <p:nvPr/>
        </p:nvGrpSpPr>
        <p:grpSpPr>
          <a:xfrm>
            <a:off x="0" y="685800"/>
            <a:ext cx="9146894" cy="6172200"/>
            <a:chOff x="0" y="685800"/>
            <a:chExt cx="9146894" cy="6172200"/>
          </a:xfrm>
        </p:grpSpPr>
        <p:pic>
          <p:nvPicPr>
            <p:cNvPr id="4" name="Picture 2" descr="http://www.freeworldmaps.net/download/maps/northamerica/northamerica_physical_high-res.jpg"/>
            <p:cNvPicPr>
              <a:picLocks noChangeAspect="1" noChangeArrowheads="1"/>
            </p:cNvPicPr>
            <p:nvPr/>
          </p:nvPicPr>
          <p:blipFill>
            <a:blip r:embed="rId3" cstate="print"/>
            <a:srcRect l="15209" t="28904" r="2415" b="18628"/>
            <a:stretch>
              <a:fillRect/>
            </a:stretch>
          </p:blipFill>
          <p:spPr bwMode="auto">
            <a:xfrm>
              <a:off x="0" y="685800"/>
              <a:ext cx="9146894" cy="6172200"/>
            </a:xfrm>
            <a:prstGeom prst="rect">
              <a:avLst/>
            </a:prstGeom>
            <a:noFill/>
          </p:spPr>
        </p:pic>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0" y="731520"/>
            <a:ext cx="7395038" cy="1325880"/>
            <a:chOff x="0" y="731520"/>
            <a:chExt cx="7395038" cy="1325880"/>
          </a:xfrm>
        </p:grpSpPr>
        <p:sp>
          <p:nvSpPr>
            <p:cNvPr id="35" name="TextBox 3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36" name="TextBox 3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37" name="TextBox 36"/>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grpSp>
        <p:nvGrpSpPr>
          <p:cNvPr id="11" name="Group 35"/>
          <p:cNvGrpSpPr/>
          <p:nvPr/>
        </p:nvGrpSpPr>
        <p:grpSpPr>
          <a:xfrm>
            <a:off x="449035" y="734786"/>
            <a:ext cx="8743951" cy="6196693"/>
            <a:chOff x="449035" y="734786"/>
            <a:chExt cx="8743951" cy="6196693"/>
          </a:xfrm>
        </p:grpSpPr>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34"/>
            <p:cNvGrpSpPr/>
            <p:nvPr/>
          </p:nvGrpSpPr>
          <p:grpSpPr>
            <a:xfrm>
              <a:off x="449035" y="734786"/>
              <a:ext cx="8743951" cy="6196693"/>
              <a:chOff x="449035" y="734786"/>
              <a:chExt cx="8743951" cy="6196693"/>
            </a:xfrm>
          </p:grpSpPr>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8" name="Rectangle 27"/>
          <p:cNvSpPr/>
          <p:nvPr/>
        </p:nvSpPr>
        <p:spPr>
          <a:xfrm>
            <a:off x="4114800" y="2286000"/>
            <a:ext cx="3200400" cy="419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p:cNvSpPr/>
          <p:nvPr/>
        </p:nvSpPr>
        <p:spPr>
          <a:xfrm>
            <a:off x="0" y="1295400"/>
            <a:ext cx="38862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9" name="Rectangle 38"/>
          <p:cNvSpPr/>
          <p:nvPr/>
        </p:nvSpPr>
        <p:spPr>
          <a:xfrm>
            <a:off x="0" y="2590800"/>
            <a:ext cx="38862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1295400"/>
            <a:ext cx="4495800" cy="4832092"/>
          </a:xfrm>
          <a:prstGeom prst="rect">
            <a:avLst/>
          </a:prstGeom>
          <a:noFill/>
        </p:spPr>
        <p:txBody>
          <a:bodyPr wrap="square">
            <a:spAutoFit/>
          </a:bodyPr>
          <a:lstStyle/>
          <a:p>
            <a:pPr>
              <a:buFont typeface="Arial" pitchFamily="34" charset="0"/>
              <a:buChar char="•"/>
            </a:pPr>
            <a:r>
              <a:rPr lang="en-US" sz="2800" dirty="0" smtClean="0"/>
              <a:t>  Seven Years' War ends</a:t>
            </a:r>
          </a:p>
          <a:p>
            <a:r>
              <a:rPr lang="en-US" sz="2800" dirty="0" smtClean="0"/>
              <a:t>    between Great Britain</a:t>
            </a:r>
          </a:p>
          <a:p>
            <a:r>
              <a:rPr lang="en-US" sz="2800" dirty="0" smtClean="0"/>
              <a:t>    and France </a:t>
            </a:r>
          </a:p>
          <a:p>
            <a:pPr>
              <a:buFont typeface="Arial" pitchFamily="34" charset="0"/>
              <a:buChar char="•"/>
            </a:pPr>
            <a:r>
              <a:rPr lang="en-US" sz="2800" dirty="0" smtClean="0"/>
              <a:t>  France gives up all its</a:t>
            </a:r>
          </a:p>
          <a:p>
            <a:r>
              <a:rPr lang="en-US" sz="2800" dirty="0" smtClean="0"/>
              <a:t>    territories in mainland  </a:t>
            </a:r>
          </a:p>
          <a:p>
            <a:r>
              <a:rPr lang="en-US" sz="2800" dirty="0" smtClean="0"/>
              <a:t>    North America</a:t>
            </a:r>
          </a:p>
          <a:p>
            <a:pPr>
              <a:buFont typeface="Arial" pitchFamily="34" charset="0"/>
              <a:buChar char="•"/>
            </a:pPr>
            <a:r>
              <a:rPr lang="en-US" sz="2800" dirty="0" smtClean="0"/>
              <a:t>  British territory extends</a:t>
            </a:r>
          </a:p>
          <a:p>
            <a:r>
              <a:rPr lang="en-US" sz="2800" dirty="0" smtClean="0"/>
              <a:t>    to Mississippi River</a:t>
            </a:r>
          </a:p>
          <a:p>
            <a:pPr>
              <a:buFont typeface="Arial" pitchFamily="34" charset="0"/>
              <a:buChar char="•"/>
            </a:pPr>
            <a:r>
              <a:rPr lang="en-US" sz="2800" dirty="0" smtClean="0"/>
              <a:t>  eliminates foreign military</a:t>
            </a:r>
          </a:p>
          <a:p>
            <a:r>
              <a:rPr lang="en-US" sz="2800" dirty="0" smtClean="0"/>
              <a:t>    threat to the British</a:t>
            </a:r>
          </a:p>
          <a:p>
            <a:r>
              <a:rPr lang="en-US" sz="2800" dirty="0" smtClean="0"/>
              <a:t>    colonies</a:t>
            </a:r>
          </a:p>
        </p:txBody>
      </p:sp>
      <p:sp>
        <p:nvSpPr>
          <p:cNvPr id="41" name="Freeform 40"/>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TextBox 26"/>
          <p:cNvSpPr txBox="1"/>
          <p:nvPr/>
        </p:nvSpPr>
        <p:spPr>
          <a:xfrm>
            <a:off x="0" y="649069"/>
            <a:ext cx="9144000" cy="646331"/>
          </a:xfrm>
          <a:prstGeom prst="rect">
            <a:avLst/>
          </a:prstGeom>
        </p:spPr>
        <p:txBody>
          <a:bodyPr wrap="square" rtlCol="0">
            <a:spAutoFit/>
          </a:bodyPr>
          <a:lstStyle/>
          <a:p>
            <a:pPr algn="ctr"/>
            <a:r>
              <a:rPr lang="en-US" sz="3600" b="1" dirty="0" smtClean="0"/>
              <a:t>Treaty of Paris 1763</a:t>
            </a:r>
            <a:endParaRPr lang="en-US" sz="3600" b="1" dirty="0"/>
          </a:p>
        </p:txBody>
      </p:sp>
      <p:sp useBgFill="1">
        <p:nvSpPr>
          <p:cNvPr id="33" name="TextBox 32"/>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29" name="Picture 2" descr="Map of North America After the 1763 Treaty of Paris"/>
          <p:cNvPicPr>
            <a:picLocks noChangeAspect="1" noChangeArrowheads="1"/>
          </p:cNvPicPr>
          <p:nvPr/>
        </p:nvPicPr>
        <p:blipFill>
          <a:blip r:embed="rId4" cstate="print"/>
          <a:srcRect/>
          <a:stretch>
            <a:fillRect/>
          </a:stretch>
        </p:blipFill>
        <p:spPr bwMode="auto">
          <a:xfrm>
            <a:off x="3695197" y="1676400"/>
            <a:ext cx="4229603" cy="5486400"/>
          </a:xfrm>
          <a:prstGeom prst="rect">
            <a:avLst/>
          </a:prstGeom>
          <a:noFill/>
          <a:ln w="76200">
            <a:solidFill>
              <a:schemeClr val="tx1"/>
            </a:solidFill>
          </a:ln>
        </p:spPr>
      </p:pic>
      <p:sp>
        <p:nvSpPr>
          <p:cNvPr id="40" name="Freeform 39"/>
          <p:cNvSpPr/>
          <p:nvPr/>
        </p:nvSpPr>
        <p:spPr>
          <a:xfrm>
            <a:off x="5086142" y="2157884"/>
            <a:ext cx="1162258" cy="3709515"/>
          </a:xfrm>
          <a:custGeom>
            <a:avLst/>
            <a:gdLst>
              <a:gd name="connsiteX0" fmla="*/ 0 w 800100"/>
              <a:gd name="connsiteY0" fmla="*/ 0 h 3241675"/>
              <a:gd name="connsiteX1" fmla="*/ 247650 w 800100"/>
              <a:gd name="connsiteY1" fmla="*/ 57150 h 3241675"/>
              <a:gd name="connsiteX2" fmla="*/ 381000 w 800100"/>
              <a:gd name="connsiteY2" fmla="*/ 247650 h 3241675"/>
              <a:gd name="connsiteX3" fmla="*/ 400050 w 800100"/>
              <a:gd name="connsiteY3" fmla="*/ 342900 h 3241675"/>
              <a:gd name="connsiteX4" fmla="*/ 457200 w 800100"/>
              <a:gd name="connsiteY4" fmla="*/ 533400 h 3241675"/>
              <a:gd name="connsiteX5" fmla="*/ 514350 w 800100"/>
              <a:gd name="connsiteY5" fmla="*/ 628650 h 3241675"/>
              <a:gd name="connsiteX6" fmla="*/ 381000 w 800100"/>
              <a:gd name="connsiteY6" fmla="*/ 723900 h 3241675"/>
              <a:gd name="connsiteX7" fmla="*/ 438150 w 800100"/>
              <a:gd name="connsiteY7" fmla="*/ 819150 h 3241675"/>
              <a:gd name="connsiteX8" fmla="*/ 304800 w 800100"/>
              <a:gd name="connsiteY8" fmla="*/ 952500 h 3241675"/>
              <a:gd name="connsiteX9" fmla="*/ 438150 w 800100"/>
              <a:gd name="connsiteY9" fmla="*/ 1104900 h 3241675"/>
              <a:gd name="connsiteX10" fmla="*/ 533400 w 800100"/>
              <a:gd name="connsiteY10" fmla="*/ 1200150 h 3241675"/>
              <a:gd name="connsiteX11" fmla="*/ 590550 w 800100"/>
              <a:gd name="connsiteY11" fmla="*/ 1257300 h 3241675"/>
              <a:gd name="connsiteX12" fmla="*/ 609600 w 800100"/>
              <a:gd name="connsiteY12" fmla="*/ 1352550 h 3241675"/>
              <a:gd name="connsiteX13" fmla="*/ 704850 w 800100"/>
              <a:gd name="connsiteY13" fmla="*/ 1371600 h 3241675"/>
              <a:gd name="connsiteX14" fmla="*/ 723900 w 800100"/>
              <a:gd name="connsiteY14" fmla="*/ 1524000 h 3241675"/>
              <a:gd name="connsiteX15" fmla="*/ 723900 w 800100"/>
              <a:gd name="connsiteY15" fmla="*/ 1676400 h 3241675"/>
              <a:gd name="connsiteX16" fmla="*/ 609600 w 800100"/>
              <a:gd name="connsiteY16" fmla="*/ 1962150 h 3241675"/>
              <a:gd name="connsiteX17" fmla="*/ 476250 w 800100"/>
              <a:gd name="connsiteY17" fmla="*/ 2152650 h 3241675"/>
              <a:gd name="connsiteX18" fmla="*/ 495300 w 800100"/>
              <a:gd name="connsiteY18" fmla="*/ 2305050 h 3241675"/>
              <a:gd name="connsiteX19" fmla="*/ 514350 w 800100"/>
              <a:gd name="connsiteY19" fmla="*/ 2609850 h 3241675"/>
              <a:gd name="connsiteX20" fmla="*/ 457200 w 800100"/>
              <a:gd name="connsiteY20" fmla="*/ 2686050 h 3241675"/>
              <a:gd name="connsiteX21" fmla="*/ 400050 w 800100"/>
              <a:gd name="connsiteY21" fmla="*/ 2781300 h 3241675"/>
              <a:gd name="connsiteX22" fmla="*/ 533400 w 800100"/>
              <a:gd name="connsiteY22" fmla="*/ 2952750 h 3241675"/>
              <a:gd name="connsiteX23" fmla="*/ 647700 w 800100"/>
              <a:gd name="connsiteY23" fmla="*/ 3028950 h 3241675"/>
              <a:gd name="connsiteX24" fmla="*/ 723900 w 800100"/>
              <a:gd name="connsiteY24" fmla="*/ 3086100 h 3241675"/>
              <a:gd name="connsiteX25" fmla="*/ 800100 w 800100"/>
              <a:gd name="connsiteY25" fmla="*/ 3200400 h 3241675"/>
              <a:gd name="connsiteX0" fmla="*/ 0 w 1028700"/>
              <a:gd name="connsiteY0" fmla="*/ 0 h 3470275"/>
              <a:gd name="connsiteX1" fmla="*/ 476250 w 1028700"/>
              <a:gd name="connsiteY1" fmla="*/ 285750 h 3470275"/>
              <a:gd name="connsiteX2" fmla="*/ 609600 w 1028700"/>
              <a:gd name="connsiteY2" fmla="*/ 476250 h 3470275"/>
              <a:gd name="connsiteX3" fmla="*/ 628650 w 1028700"/>
              <a:gd name="connsiteY3" fmla="*/ 571500 h 3470275"/>
              <a:gd name="connsiteX4" fmla="*/ 685800 w 1028700"/>
              <a:gd name="connsiteY4" fmla="*/ 762000 h 3470275"/>
              <a:gd name="connsiteX5" fmla="*/ 742950 w 1028700"/>
              <a:gd name="connsiteY5" fmla="*/ 857250 h 3470275"/>
              <a:gd name="connsiteX6" fmla="*/ 609600 w 1028700"/>
              <a:gd name="connsiteY6" fmla="*/ 952500 h 3470275"/>
              <a:gd name="connsiteX7" fmla="*/ 666750 w 1028700"/>
              <a:gd name="connsiteY7" fmla="*/ 1047750 h 3470275"/>
              <a:gd name="connsiteX8" fmla="*/ 533400 w 1028700"/>
              <a:gd name="connsiteY8" fmla="*/ 1181100 h 3470275"/>
              <a:gd name="connsiteX9" fmla="*/ 666750 w 1028700"/>
              <a:gd name="connsiteY9" fmla="*/ 1333500 h 3470275"/>
              <a:gd name="connsiteX10" fmla="*/ 762000 w 1028700"/>
              <a:gd name="connsiteY10" fmla="*/ 1428750 h 3470275"/>
              <a:gd name="connsiteX11" fmla="*/ 819150 w 1028700"/>
              <a:gd name="connsiteY11" fmla="*/ 1485900 h 3470275"/>
              <a:gd name="connsiteX12" fmla="*/ 838200 w 1028700"/>
              <a:gd name="connsiteY12" fmla="*/ 1581150 h 3470275"/>
              <a:gd name="connsiteX13" fmla="*/ 933450 w 1028700"/>
              <a:gd name="connsiteY13" fmla="*/ 1600200 h 3470275"/>
              <a:gd name="connsiteX14" fmla="*/ 952500 w 1028700"/>
              <a:gd name="connsiteY14" fmla="*/ 1752600 h 3470275"/>
              <a:gd name="connsiteX15" fmla="*/ 952500 w 1028700"/>
              <a:gd name="connsiteY15" fmla="*/ 1905000 h 3470275"/>
              <a:gd name="connsiteX16" fmla="*/ 838200 w 1028700"/>
              <a:gd name="connsiteY16" fmla="*/ 2190750 h 3470275"/>
              <a:gd name="connsiteX17" fmla="*/ 704850 w 1028700"/>
              <a:gd name="connsiteY17" fmla="*/ 2381250 h 3470275"/>
              <a:gd name="connsiteX18" fmla="*/ 723900 w 1028700"/>
              <a:gd name="connsiteY18" fmla="*/ 2533650 h 3470275"/>
              <a:gd name="connsiteX19" fmla="*/ 742950 w 1028700"/>
              <a:gd name="connsiteY19" fmla="*/ 2838450 h 3470275"/>
              <a:gd name="connsiteX20" fmla="*/ 685800 w 1028700"/>
              <a:gd name="connsiteY20" fmla="*/ 2914650 h 3470275"/>
              <a:gd name="connsiteX21" fmla="*/ 628650 w 1028700"/>
              <a:gd name="connsiteY21" fmla="*/ 3009900 h 3470275"/>
              <a:gd name="connsiteX22" fmla="*/ 762000 w 1028700"/>
              <a:gd name="connsiteY22" fmla="*/ 3181350 h 3470275"/>
              <a:gd name="connsiteX23" fmla="*/ 876300 w 1028700"/>
              <a:gd name="connsiteY23" fmla="*/ 3257550 h 3470275"/>
              <a:gd name="connsiteX24" fmla="*/ 952500 w 1028700"/>
              <a:gd name="connsiteY24" fmla="*/ 3314700 h 3470275"/>
              <a:gd name="connsiteX25" fmla="*/ 1028700 w 1028700"/>
              <a:gd name="connsiteY25" fmla="*/ 3429000 h 3470275"/>
              <a:gd name="connsiteX0" fmla="*/ 0 w 1028700"/>
              <a:gd name="connsiteY0" fmla="*/ 0 h 3470275"/>
              <a:gd name="connsiteX1" fmla="*/ 306893 w 1028700"/>
              <a:gd name="connsiteY1" fmla="*/ 155156 h 3470275"/>
              <a:gd name="connsiteX2" fmla="*/ 476250 w 1028700"/>
              <a:gd name="connsiteY2" fmla="*/ 285750 h 3470275"/>
              <a:gd name="connsiteX3" fmla="*/ 609600 w 1028700"/>
              <a:gd name="connsiteY3" fmla="*/ 476250 h 3470275"/>
              <a:gd name="connsiteX4" fmla="*/ 628650 w 1028700"/>
              <a:gd name="connsiteY4" fmla="*/ 571500 h 3470275"/>
              <a:gd name="connsiteX5" fmla="*/ 685800 w 1028700"/>
              <a:gd name="connsiteY5" fmla="*/ 762000 h 3470275"/>
              <a:gd name="connsiteX6" fmla="*/ 742950 w 1028700"/>
              <a:gd name="connsiteY6" fmla="*/ 857250 h 3470275"/>
              <a:gd name="connsiteX7" fmla="*/ 609600 w 1028700"/>
              <a:gd name="connsiteY7" fmla="*/ 952500 h 3470275"/>
              <a:gd name="connsiteX8" fmla="*/ 666750 w 1028700"/>
              <a:gd name="connsiteY8" fmla="*/ 1047750 h 3470275"/>
              <a:gd name="connsiteX9" fmla="*/ 533400 w 1028700"/>
              <a:gd name="connsiteY9" fmla="*/ 1181100 h 3470275"/>
              <a:gd name="connsiteX10" fmla="*/ 666750 w 1028700"/>
              <a:gd name="connsiteY10" fmla="*/ 1333500 h 3470275"/>
              <a:gd name="connsiteX11" fmla="*/ 762000 w 1028700"/>
              <a:gd name="connsiteY11" fmla="*/ 1428750 h 3470275"/>
              <a:gd name="connsiteX12" fmla="*/ 819150 w 1028700"/>
              <a:gd name="connsiteY12" fmla="*/ 1485900 h 3470275"/>
              <a:gd name="connsiteX13" fmla="*/ 838200 w 1028700"/>
              <a:gd name="connsiteY13" fmla="*/ 1581150 h 3470275"/>
              <a:gd name="connsiteX14" fmla="*/ 933450 w 1028700"/>
              <a:gd name="connsiteY14" fmla="*/ 1600200 h 3470275"/>
              <a:gd name="connsiteX15" fmla="*/ 952500 w 1028700"/>
              <a:gd name="connsiteY15" fmla="*/ 1752600 h 3470275"/>
              <a:gd name="connsiteX16" fmla="*/ 952500 w 1028700"/>
              <a:gd name="connsiteY16" fmla="*/ 1905000 h 3470275"/>
              <a:gd name="connsiteX17" fmla="*/ 838200 w 1028700"/>
              <a:gd name="connsiteY17" fmla="*/ 2190750 h 3470275"/>
              <a:gd name="connsiteX18" fmla="*/ 704850 w 1028700"/>
              <a:gd name="connsiteY18" fmla="*/ 2381250 h 3470275"/>
              <a:gd name="connsiteX19" fmla="*/ 723900 w 1028700"/>
              <a:gd name="connsiteY19" fmla="*/ 2533650 h 3470275"/>
              <a:gd name="connsiteX20" fmla="*/ 742950 w 1028700"/>
              <a:gd name="connsiteY20" fmla="*/ 2838450 h 3470275"/>
              <a:gd name="connsiteX21" fmla="*/ 685800 w 1028700"/>
              <a:gd name="connsiteY21" fmla="*/ 2914650 h 3470275"/>
              <a:gd name="connsiteX22" fmla="*/ 628650 w 1028700"/>
              <a:gd name="connsiteY22" fmla="*/ 3009900 h 3470275"/>
              <a:gd name="connsiteX23" fmla="*/ 762000 w 1028700"/>
              <a:gd name="connsiteY23" fmla="*/ 3181350 h 3470275"/>
              <a:gd name="connsiteX24" fmla="*/ 876300 w 1028700"/>
              <a:gd name="connsiteY24" fmla="*/ 3257550 h 3470275"/>
              <a:gd name="connsiteX25" fmla="*/ 952500 w 1028700"/>
              <a:gd name="connsiteY25" fmla="*/ 3314700 h 3470275"/>
              <a:gd name="connsiteX26" fmla="*/ 1028700 w 1028700"/>
              <a:gd name="connsiteY26" fmla="*/ 3429000 h 3470275"/>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181100"/>
              <a:gd name="connsiteY0" fmla="*/ 45706 h 3515981"/>
              <a:gd name="connsiteX1" fmla="*/ 306893 w 1181100"/>
              <a:gd name="connsiteY1" fmla="*/ 200862 h 3515981"/>
              <a:gd name="connsiteX2" fmla="*/ 409052 w 1181100"/>
              <a:gd name="connsiteY2" fmla="*/ 311394 h 3515981"/>
              <a:gd name="connsiteX3" fmla="*/ 628650 w 1181100"/>
              <a:gd name="connsiteY3" fmla="*/ 331456 h 3515981"/>
              <a:gd name="connsiteX4" fmla="*/ 762000 w 1181100"/>
              <a:gd name="connsiteY4" fmla="*/ 521956 h 3515981"/>
              <a:gd name="connsiteX5" fmla="*/ 781050 w 1181100"/>
              <a:gd name="connsiteY5" fmla="*/ 617206 h 3515981"/>
              <a:gd name="connsiteX6" fmla="*/ 838200 w 1181100"/>
              <a:gd name="connsiteY6" fmla="*/ 807706 h 3515981"/>
              <a:gd name="connsiteX7" fmla="*/ 895350 w 1181100"/>
              <a:gd name="connsiteY7" fmla="*/ 902956 h 3515981"/>
              <a:gd name="connsiteX8" fmla="*/ 762000 w 1181100"/>
              <a:gd name="connsiteY8" fmla="*/ 998206 h 3515981"/>
              <a:gd name="connsiteX9" fmla="*/ 819150 w 1181100"/>
              <a:gd name="connsiteY9" fmla="*/ 1093456 h 3515981"/>
              <a:gd name="connsiteX10" fmla="*/ 685800 w 1181100"/>
              <a:gd name="connsiteY10" fmla="*/ 1226806 h 3515981"/>
              <a:gd name="connsiteX11" fmla="*/ 819150 w 1181100"/>
              <a:gd name="connsiteY11" fmla="*/ 1379206 h 3515981"/>
              <a:gd name="connsiteX12" fmla="*/ 914400 w 1181100"/>
              <a:gd name="connsiteY12" fmla="*/ 1474456 h 3515981"/>
              <a:gd name="connsiteX13" fmla="*/ 971550 w 1181100"/>
              <a:gd name="connsiteY13" fmla="*/ 1531606 h 3515981"/>
              <a:gd name="connsiteX14" fmla="*/ 990600 w 1181100"/>
              <a:gd name="connsiteY14" fmla="*/ 1626856 h 3515981"/>
              <a:gd name="connsiteX15" fmla="*/ 1085850 w 1181100"/>
              <a:gd name="connsiteY15" fmla="*/ 1645906 h 3515981"/>
              <a:gd name="connsiteX16" fmla="*/ 1104900 w 1181100"/>
              <a:gd name="connsiteY16" fmla="*/ 1798306 h 3515981"/>
              <a:gd name="connsiteX17" fmla="*/ 1104900 w 1181100"/>
              <a:gd name="connsiteY17" fmla="*/ 1950706 h 3515981"/>
              <a:gd name="connsiteX18" fmla="*/ 990600 w 1181100"/>
              <a:gd name="connsiteY18" fmla="*/ 2236456 h 3515981"/>
              <a:gd name="connsiteX19" fmla="*/ 857250 w 1181100"/>
              <a:gd name="connsiteY19" fmla="*/ 2426956 h 3515981"/>
              <a:gd name="connsiteX20" fmla="*/ 876300 w 1181100"/>
              <a:gd name="connsiteY20" fmla="*/ 2579356 h 3515981"/>
              <a:gd name="connsiteX21" fmla="*/ 895350 w 1181100"/>
              <a:gd name="connsiteY21" fmla="*/ 2884156 h 3515981"/>
              <a:gd name="connsiteX22" fmla="*/ 838200 w 1181100"/>
              <a:gd name="connsiteY22" fmla="*/ 2960356 h 3515981"/>
              <a:gd name="connsiteX23" fmla="*/ 781050 w 1181100"/>
              <a:gd name="connsiteY23" fmla="*/ 3055606 h 3515981"/>
              <a:gd name="connsiteX24" fmla="*/ 914400 w 1181100"/>
              <a:gd name="connsiteY24" fmla="*/ 3227056 h 3515981"/>
              <a:gd name="connsiteX25" fmla="*/ 1028700 w 1181100"/>
              <a:gd name="connsiteY25" fmla="*/ 3303256 h 3515981"/>
              <a:gd name="connsiteX26" fmla="*/ 1104900 w 1181100"/>
              <a:gd name="connsiteY26" fmla="*/ 3360406 h 3515981"/>
              <a:gd name="connsiteX27" fmla="*/ 1181100 w 1181100"/>
              <a:gd name="connsiteY27" fmla="*/ 3474706 h 3515981"/>
              <a:gd name="connsiteX0" fmla="*/ 0 w 1181100"/>
              <a:gd name="connsiteY0" fmla="*/ 45706 h 3515981"/>
              <a:gd name="connsiteX1" fmla="*/ 306893 w 1181100"/>
              <a:gd name="connsiteY1" fmla="*/ 200862 h 3515981"/>
              <a:gd name="connsiteX2" fmla="*/ 409052 w 1181100"/>
              <a:gd name="connsiteY2" fmla="*/ 311394 h 3515981"/>
              <a:gd name="connsiteX3" fmla="*/ 628650 w 1181100"/>
              <a:gd name="connsiteY3" fmla="*/ 331456 h 3515981"/>
              <a:gd name="connsiteX4" fmla="*/ 762000 w 1181100"/>
              <a:gd name="connsiteY4" fmla="*/ 521956 h 3515981"/>
              <a:gd name="connsiteX5" fmla="*/ 781050 w 1181100"/>
              <a:gd name="connsiteY5" fmla="*/ 617206 h 3515981"/>
              <a:gd name="connsiteX6" fmla="*/ 838200 w 1181100"/>
              <a:gd name="connsiteY6" fmla="*/ 807706 h 3515981"/>
              <a:gd name="connsiteX7" fmla="*/ 895350 w 1181100"/>
              <a:gd name="connsiteY7" fmla="*/ 902956 h 3515981"/>
              <a:gd name="connsiteX8" fmla="*/ 762000 w 1181100"/>
              <a:gd name="connsiteY8" fmla="*/ 998206 h 3515981"/>
              <a:gd name="connsiteX9" fmla="*/ 819150 w 1181100"/>
              <a:gd name="connsiteY9" fmla="*/ 1093456 h 3515981"/>
              <a:gd name="connsiteX10" fmla="*/ 685800 w 1181100"/>
              <a:gd name="connsiteY10" fmla="*/ 1226806 h 3515981"/>
              <a:gd name="connsiteX11" fmla="*/ 819150 w 1181100"/>
              <a:gd name="connsiteY11" fmla="*/ 1379206 h 3515981"/>
              <a:gd name="connsiteX12" fmla="*/ 914400 w 1181100"/>
              <a:gd name="connsiteY12" fmla="*/ 1474456 h 3515981"/>
              <a:gd name="connsiteX13" fmla="*/ 971550 w 1181100"/>
              <a:gd name="connsiteY13" fmla="*/ 1531606 h 3515981"/>
              <a:gd name="connsiteX14" fmla="*/ 990600 w 1181100"/>
              <a:gd name="connsiteY14" fmla="*/ 1626856 h 3515981"/>
              <a:gd name="connsiteX15" fmla="*/ 1085850 w 1181100"/>
              <a:gd name="connsiteY15" fmla="*/ 1645906 h 3515981"/>
              <a:gd name="connsiteX16" fmla="*/ 1104900 w 1181100"/>
              <a:gd name="connsiteY16" fmla="*/ 1798306 h 3515981"/>
              <a:gd name="connsiteX17" fmla="*/ 1104900 w 1181100"/>
              <a:gd name="connsiteY17" fmla="*/ 1950706 h 3515981"/>
              <a:gd name="connsiteX18" fmla="*/ 990600 w 1181100"/>
              <a:gd name="connsiteY18" fmla="*/ 2236456 h 3515981"/>
              <a:gd name="connsiteX19" fmla="*/ 857250 w 1181100"/>
              <a:gd name="connsiteY19" fmla="*/ 2426956 h 3515981"/>
              <a:gd name="connsiteX20" fmla="*/ 876300 w 1181100"/>
              <a:gd name="connsiteY20" fmla="*/ 2579356 h 3515981"/>
              <a:gd name="connsiteX21" fmla="*/ 895350 w 1181100"/>
              <a:gd name="connsiteY21" fmla="*/ 2884156 h 3515981"/>
              <a:gd name="connsiteX22" fmla="*/ 838200 w 1181100"/>
              <a:gd name="connsiteY22" fmla="*/ 2960356 h 3515981"/>
              <a:gd name="connsiteX23" fmla="*/ 781050 w 1181100"/>
              <a:gd name="connsiteY23" fmla="*/ 3055606 h 3515981"/>
              <a:gd name="connsiteX24" fmla="*/ 914400 w 1181100"/>
              <a:gd name="connsiteY24" fmla="*/ 3227056 h 3515981"/>
              <a:gd name="connsiteX25" fmla="*/ 1028700 w 1181100"/>
              <a:gd name="connsiteY25" fmla="*/ 3303256 h 3515981"/>
              <a:gd name="connsiteX26" fmla="*/ 1104900 w 1181100"/>
              <a:gd name="connsiteY26" fmla="*/ 3360406 h 3515981"/>
              <a:gd name="connsiteX27" fmla="*/ 1181100 w 1181100"/>
              <a:gd name="connsiteY27" fmla="*/ 3474706 h 3515981"/>
              <a:gd name="connsiteX0" fmla="*/ 0 w 1181100"/>
              <a:gd name="connsiteY0" fmla="*/ 70194 h 3540469"/>
              <a:gd name="connsiteX1" fmla="*/ 306893 w 1181100"/>
              <a:gd name="connsiteY1" fmla="*/ 225350 h 3540469"/>
              <a:gd name="connsiteX2" fmla="*/ 409052 w 1181100"/>
              <a:gd name="connsiteY2" fmla="*/ 335882 h 3540469"/>
              <a:gd name="connsiteX3" fmla="*/ 628650 w 1181100"/>
              <a:gd name="connsiteY3" fmla="*/ 355944 h 3540469"/>
              <a:gd name="connsiteX4" fmla="*/ 762000 w 1181100"/>
              <a:gd name="connsiteY4" fmla="*/ 546444 h 3540469"/>
              <a:gd name="connsiteX5" fmla="*/ 781050 w 1181100"/>
              <a:gd name="connsiteY5" fmla="*/ 641694 h 3540469"/>
              <a:gd name="connsiteX6" fmla="*/ 838200 w 1181100"/>
              <a:gd name="connsiteY6" fmla="*/ 832194 h 3540469"/>
              <a:gd name="connsiteX7" fmla="*/ 895350 w 1181100"/>
              <a:gd name="connsiteY7" fmla="*/ 927444 h 3540469"/>
              <a:gd name="connsiteX8" fmla="*/ 762000 w 1181100"/>
              <a:gd name="connsiteY8" fmla="*/ 1022694 h 3540469"/>
              <a:gd name="connsiteX9" fmla="*/ 819150 w 1181100"/>
              <a:gd name="connsiteY9" fmla="*/ 1117944 h 3540469"/>
              <a:gd name="connsiteX10" fmla="*/ 685800 w 1181100"/>
              <a:gd name="connsiteY10" fmla="*/ 1251294 h 3540469"/>
              <a:gd name="connsiteX11" fmla="*/ 819150 w 1181100"/>
              <a:gd name="connsiteY11" fmla="*/ 1403694 h 3540469"/>
              <a:gd name="connsiteX12" fmla="*/ 914400 w 1181100"/>
              <a:gd name="connsiteY12" fmla="*/ 1498944 h 3540469"/>
              <a:gd name="connsiteX13" fmla="*/ 971550 w 1181100"/>
              <a:gd name="connsiteY13" fmla="*/ 1556094 h 3540469"/>
              <a:gd name="connsiteX14" fmla="*/ 990600 w 1181100"/>
              <a:gd name="connsiteY14" fmla="*/ 1651344 h 3540469"/>
              <a:gd name="connsiteX15" fmla="*/ 1085850 w 1181100"/>
              <a:gd name="connsiteY15" fmla="*/ 1670394 h 3540469"/>
              <a:gd name="connsiteX16" fmla="*/ 1104900 w 1181100"/>
              <a:gd name="connsiteY16" fmla="*/ 1822794 h 3540469"/>
              <a:gd name="connsiteX17" fmla="*/ 1104900 w 1181100"/>
              <a:gd name="connsiteY17" fmla="*/ 1975194 h 3540469"/>
              <a:gd name="connsiteX18" fmla="*/ 990600 w 1181100"/>
              <a:gd name="connsiteY18" fmla="*/ 2260944 h 3540469"/>
              <a:gd name="connsiteX19" fmla="*/ 857250 w 1181100"/>
              <a:gd name="connsiteY19" fmla="*/ 2451444 h 3540469"/>
              <a:gd name="connsiteX20" fmla="*/ 876300 w 1181100"/>
              <a:gd name="connsiteY20" fmla="*/ 2603844 h 3540469"/>
              <a:gd name="connsiteX21" fmla="*/ 895350 w 1181100"/>
              <a:gd name="connsiteY21" fmla="*/ 2908644 h 3540469"/>
              <a:gd name="connsiteX22" fmla="*/ 838200 w 1181100"/>
              <a:gd name="connsiteY22" fmla="*/ 2984844 h 3540469"/>
              <a:gd name="connsiteX23" fmla="*/ 781050 w 1181100"/>
              <a:gd name="connsiteY23" fmla="*/ 3080094 h 3540469"/>
              <a:gd name="connsiteX24" fmla="*/ 914400 w 1181100"/>
              <a:gd name="connsiteY24" fmla="*/ 3251544 h 3540469"/>
              <a:gd name="connsiteX25" fmla="*/ 1028700 w 1181100"/>
              <a:gd name="connsiteY25" fmla="*/ 3327744 h 3540469"/>
              <a:gd name="connsiteX26" fmla="*/ 1104900 w 1181100"/>
              <a:gd name="connsiteY26" fmla="*/ 3384894 h 3540469"/>
              <a:gd name="connsiteX27" fmla="*/ 1181100 w 1181100"/>
              <a:gd name="connsiteY27" fmla="*/ 3499194 h 3540469"/>
              <a:gd name="connsiteX0" fmla="*/ 190534 w 990634"/>
              <a:gd name="connsiteY0" fmla="*/ 0 h 3622675"/>
              <a:gd name="connsiteX1" fmla="*/ 116427 w 990634"/>
              <a:gd name="connsiteY1" fmla="*/ 307556 h 3622675"/>
              <a:gd name="connsiteX2" fmla="*/ 218586 w 990634"/>
              <a:gd name="connsiteY2" fmla="*/ 418088 h 3622675"/>
              <a:gd name="connsiteX3" fmla="*/ 438184 w 990634"/>
              <a:gd name="connsiteY3" fmla="*/ 438150 h 3622675"/>
              <a:gd name="connsiteX4" fmla="*/ 571534 w 990634"/>
              <a:gd name="connsiteY4" fmla="*/ 628650 h 3622675"/>
              <a:gd name="connsiteX5" fmla="*/ 590584 w 990634"/>
              <a:gd name="connsiteY5" fmla="*/ 723900 h 3622675"/>
              <a:gd name="connsiteX6" fmla="*/ 647734 w 990634"/>
              <a:gd name="connsiteY6" fmla="*/ 914400 h 3622675"/>
              <a:gd name="connsiteX7" fmla="*/ 704884 w 990634"/>
              <a:gd name="connsiteY7" fmla="*/ 1009650 h 3622675"/>
              <a:gd name="connsiteX8" fmla="*/ 571534 w 990634"/>
              <a:gd name="connsiteY8" fmla="*/ 1104900 h 3622675"/>
              <a:gd name="connsiteX9" fmla="*/ 628684 w 990634"/>
              <a:gd name="connsiteY9" fmla="*/ 1200150 h 3622675"/>
              <a:gd name="connsiteX10" fmla="*/ 495334 w 990634"/>
              <a:gd name="connsiteY10" fmla="*/ 1333500 h 3622675"/>
              <a:gd name="connsiteX11" fmla="*/ 628684 w 990634"/>
              <a:gd name="connsiteY11" fmla="*/ 1485900 h 3622675"/>
              <a:gd name="connsiteX12" fmla="*/ 723934 w 990634"/>
              <a:gd name="connsiteY12" fmla="*/ 1581150 h 3622675"/>
              <a:gd name="connsiteX13" fmla="*/ 781084 w 990634"/>
              <a:gd name="connsiteY13" fmla="*/ 1638300 h 3622675"/>
              <a:gd name="connsiteX14" fmla="*/ 800134 w 990634"/>
              <a:gd name="connsiteY14" fmla="*/ 1733550 h 3622675"/>
              <a:gd name="connsiteX15" fmla="*/ 895384 w 990634"/>
              <a:gd name="connsiteY15" fmla="*/ 1752600 h 3622675"/>
              <a:gd name="connsiteX16" fmla="*/ 914434 w 990634"/>
              <a:gd name="connsiteY16" fmla="*/ 1905000 h 3622675"/>
              <a:gd name="connsiteX17" fmla="*/ 914434 w 990634"/>
              <a:gd name="connsiteY17" fmla="*/ 2057400 h 3622675"/>
              <a:gd name="connsiteX18" fmla="*/ 800134 w 990634"/>
              <a:gd name="connsiteY18" fmla="*/ 2343150 h 3622675"/>
              <a:gd name="connsiteX19" fmla="*/ 666784 w 990634"/>
              <a:gd name="connsiteY19" fmla="*/ 2533650 h 3622675"/>
              <a:gd name="connsiteX20" fmla="*/ 685834 w 990634"/>
              <a:gd name="connsiteY20" fmla="*/ 2686050 h 3622675"/>
              <a:gd name="connsiteX21" fmla="*/ 704884 w 990634"/>
              <a:gd name="connsiteY21" fmla="*/ 2990850 h 3622675"/>
              <a:gd name="connsiteX22" fmla="*/ 647734 w 990634"/>
              <a:gd name="connsiteY22" fmla="*/ 3067050 h 3622675"/>
              <a:gd name="connsiteX23" fmla="*/ 590584 w 990634"/>
              <a:gd name="connsiteY23" fmla="*/ 3162300 h 3622675"/>
              <a:gd name="connsiteX24" fmla="*/ 723934 w 990634"/>
              <a:gd name="connsiteY24" fmla="*/ 3333750 h 3622675"/>
              <a:gd name="connsiteX25" fmla="*/ 838234 w 990634"/>
              <a:gd name="connsiteY25" fmla="*/ 3409950 h 3622675"/>
              <a:gd name="connsiteX26" fmla="*/ 914434 w 990634"/>
              <a:gd name="connsiteY26" fmla="*/ 3467100 h 3622675"/>
              <a:gd name="connsiteX27" fmla="*/ 990634 w 990634"/>
              <a:gd name="connsiteY27" fmla="*/ 3581400 h 3622675"/>
              <a:gd name="connsiteX0" fmla="*/ 163530 w 963630"/>
              <a:gd name="connsiteY0" fmla="*/ 32413 h 3655088"/>
              <a:gd name="connsiteX1" fmla="*/ 89423 w 963630"/>
              <a:gd name="connsiteY1" fmla="*/ 339969 h 3655088"/>
              <a:gd name="connsiteX2" fmla="*/ 161437 w 963630"/>
              <a:gd name="connsiteY2" fmla="*/ 18422 h 3655088"/>
              <a:gd name="connsiteX3" fmla="*/ 191582 w 963630"/>
              <a:gd name="connsiteY3" fmla="*/ 450501 h 3655088"/>
              <a:gd name="connsiteX4" fmla="*/ 411180 w 963630"/>
              <a:gd name="connsiteY4" fmla="*/ 470563 h 3655088"/>
              <a:gd name="connsiteX5" fmla="*/ 544530 w 963630"/>
              <a:gd name="connsiteY5" fmla="*/ 661063 h 3655088"/>
              <a:gd name="connsiteX6" fmla="*/ 563580 w 963630"/>
              <a:gd name="connsiteY6" fmla="*/ 756313 h 3655088"/>
              <a:gd name="connsiteX7" fmla="*/ 620730 w 963630"/>
              <a:gd name="connsiteY7" fmla="*/ 946813 h 3655088"/>
              <a:gd name="connsiteX8" fmla="*/ 677880 w 963630"/>
              <a:gd name="connsiteY8" fmla="*/ 1042063 h 3655088"/>
              <a:gd name="connsiteX9" fmla="*/ 544530 w 963630"/>
              <a:gd name="connsiteY9" fmla="*/ 1137313 h 3655088"/>
              <a:gd name="connsiteX10" fmla="*/ 601680 w 963630"/>
              <a:gd name="connsiteY10" fmla="*/ 1232563 h 3655088"/>
              <a:gd name="connsiteX11" fmla="*/ 468330 w 963630"/>
              <a:gd name="connsiteY11" fmla="*/ 1365913 h 3655088"/>
              <a:gd name="connsiteX12" fmla="*/ 601680 w 963630"/>
              <a:gd name="connsiteY12" fmla="*/ 1518313 h 3655088"/>
              <a:gd name="connsiteX13" fmla="*/ 696930 w 963630"/>
              <a:gd name="connsiteY13" fmla="*/ 1613563 h 3655088"/>
              <a:gd name="connsiteX14" fmla="*/ 754080 w 963630"/>
              <a:gd name="connsiteY14" fmla="*/ 1670713 h 3655088"/>
              <a:gd name="connsiteX15" fmla="*/ 773130 w 963630"/>
              <a:gd name="connsiteY15" fmla="*/ 1765963 h 3655088"/>
              <a:gd name="connsiteX16" fmla="*/ 868380 w 963630"/>
              <a:gd name="connsiteY16" fmla="*/ 1785013 h 3655088"/>
              <a:gd name="connsiteX17" fmla="*/ 887430 w 963630"/>
              <a:gd name="connsiteY17" fmla="*/ 1937413 h 3655088"/>
              <a:gd name="connsiteX18" fmla="*/ 887430 w 963630"/>
              <a:gd name="connsiteY18" fmla="*/ 2089813 h 3655088"/>
              <a:gd name="connsiteX19" fmla="*/ 773130 w 963630"/>
              <a:gd name="connsiteY19" fmla="*/ 2375563 h 3655088"/>
              <a:gd name="connsiteX20" fmla="*/ 639780 w 963630"/>
              <a:gd name="connsiteY20" fmla="*/ 2566063 h 3655088"/>
              <a:gd name="connsiteX21" fmla="*/ 658830 w 963630"/>
              <a:gd name="connsiteY21" fmla="*/ 2718463 h 3655088"/>
              <a:gd name="connsiteX22" fmla="*/ 677880 w 963630"/>
              <a:gd name="connsiteY22" fmla="*/ 3023263 h 3655088"/>
              <a:gd name="connsiteX23" fmla="*/ 620730 w 963630"/>
              <a:gd name="connsiteY23" fmla="*/ 3099463 h 3655088"/>
              <a:gd name="connsiteX24" fmla="*/ 563580 w 963630"/>
              <a:gd name="connsiteY24" fmla="*/ 3194713 h 3655088"/>
              <a:gd name="connsiteX25" fmla="*/ 696930 w 963630"/>
              <a:gd name="connsiteY25" fmla="*/ 3366163 h 3655088"/>
              <a:gd name="connsiteX26" fmla="*/ 811230 w 963630"/>
              <a:gd name="connsiteY26" fmla="*/ 3442363 h 3655088"/>
              <a:gd name="connsiteX27" fmla="*/ 887430 w 963630"/>
              <a:gd name="connsiteY27" fmla="*/ 3499513 h 3655088"/>
              <a:gd name="connsiteX28" fmla="*/ 963630 w 963630"/>
              <a:gd name="connsiteY28" fmla="*/ 3613813 h 3655088"/>
              <a:gd name="connsiteX0" fmla="*/ 400119 w 1200219"/>
              <a:gd name="connsiteY0" fmla="*/ 32413 h 3655088"/>
              <a:gd name="connsiteX1" fmla="*/ 326012 w 1200219"/>
              <a:gd name="connsiteY1" fmla="*/ 339969 h 3655088"/>
              <a:gd name="connsiteX2" fmla="*/ 17026 w 1200219"/>
              <a:gd name="connsiteY2" fmla="*/ 18422 h 3655088"/>
              <a:gd name="connsiteX3" fmla="*/ 428171 w 1200219"/>
              <a:gd name="connsiteY3" fmla="*/ 450501 h 3655088"/>
              <a:gd name="connsiteX4" fmla="*/ 647769 w 1200219"/>
              <a:gd name="connsiteY4" fmla="*/ 470563 h 3655088"/>
              <a:gd name="connsiteX5" fmla="*/ 781119 w 1200219"/>
              <a:gd name="connsiteY5" fmla="*/ 661063 h 3655088"/>
              <a:gd name="connsiteX6" fmla="*/ 800169 w 1200219"/>
              <a:gd name="connsiteY6" fmla="*/ 756313 h 3655088"/>
              <a:gd name="connsiteX7" fmla="*/ 857319 w 1200219"/>
              <a:gd name="connsiteY7" fmla="*/ 946813 h 3655088"/>
              <a:gd name="connsiteX8" fmla="*/ 914469 w 1200219"/>
              <a:gd name="connsiteY8" fmla="*/ 1042063 h 3655088"/>
              <a:gd name="connsiteX9" fmla="*/ 781119 w 1200219"/>
              <a:gd name="connsiteY9" fmla="*/ 1137313 h 3655088"/>
              <a:gd name="connsiteX10" fmla="*/ 838269 w 1200219"/>
              <a:gd name="connsiteY10" fmla="*/ 1232563 h 3655088"/>
              <a:gd name="connsiteX11" fmla="*/ 704919 w 1200219"/>
              <a:gd name="connsiteY11" fmla="*/ 1365913 h 3655088"/>
              <a:gd name="connsiteX12" fmla="*/ 838269 w 1200219"/>
              <a:gd name="connsiteY12" fmla="*/ 1518313 h 3655088"/>
              <a:gd name="connsiteX13" fmla="*/ 933519 w 1200219"/>
              <a:gd name="connsiteY13" fmla="*/ 1613563 h 3655088"/>
              <a:gd name="connsiteX14" fmla="*/ 990669 w 1200219"/>
              <a:gd name="connsiteY14" fmla="*/ 1670713 h 3655088"/>
              <a:gd name="connsiteX15" fmla="*/ 1009719 w 1200219"/>
              <a:gd name="connsiteY15" fmla="*/ 1765963 h 3655088"/>
              <a:gd name="connsiteX16" fmla="*/ 1104969 w 1200219"/>
              <a:gd name="connsiteY16" fmla="*/ 1785013 h 3655088"/>
              <a:gd name="connsiteX17" fmla="*/ 1124019 w 1200219"/>
              <a:gd name="connsiteY17" fmla="*/ 1937413 h 3655088"/>
              <a:gd name="connsiteX18" fmla="*/ 1124019 w 1200219"/>
              <a:gd name="connsiteY18" fmla="*/ 2089813 h 3655088"/>
              <a:gd name="connsiteX19" fmla="*/ 1009719 w 1200219"/>
              <a:gd name="connsiteY19" fmla="*/ 2375563 h 3655088"/>
              <a:gd name="connsiteX20" fmla="*/ 876369 w 1200219"/>
              <a:gd name="connsiteY20" fmla="*/ 2566063 h 3655088"/>
              <a:gd name="connsiteX21" fmla="*/ 895419 w 1200219"/>
              <a:gd name="connsiteY21" fmla="*/ 2718463 h 3655088"/>
              <a:gd name="connsiteX22" fmla="*/ 914469 w 1200219"/>
              <a:gd name="connsiteY22" fmla="*/ 3023263 h 3655088"/>
              <a:gd name="connsiteX23" fmla="*/ 857319 w 1200219"/>
              <a:gd name="connsiteY23" fmla="*/ 3099463 h 3655088"/>
              <a:gd name="connsiteX24" fmla="*/ 800169 w 1200219"/>
              <a:gd name="connsiteY24" fmla="*/ 3194713 h 3655088"/>
              <a:gd name="connsiteX25" fmla="*/ 933519 w 1200219"/>
              <a:gd name="connsiteY25" fmla="*/ 3366163 h 3655088"/>
              <a:gd name="connsiteX26" fmla="*/ 1047819 w 1200219"/>
              <a:gd name="connsiteY26" fmla="*/ 3442363 h 3655088"/>
              <a:gd name="connsiteX27" fmla="*/ 1124019 w 1200219"/>
              <a:gd name="connsiteY27" fmla="*/ 3499513 h 3655088"/>
              <a:gd name="connsiteX28" fmla="*/ 1200219 w 1200219"/>
              <a:gd name="connsiteY28" fmla="*/ 3613813 h 3655088"/>
              <a:gd name="connsiteX0" fmla="*/ 0 w 1333500"/>
              <a:gd name="connsiteY0" fmla="*/ 0 h 3927475"/>
              <a:gd name="connsiteX1" fmla="*/ 459293 w 1333500"/>
              <a:gd name="connsiteY1" fmla="*/ 612356 h 3927475"/>
              <a:gd name="connsiteX2" fmla="*/ 150307 w 1333500"/>
              <a:gd name="connsiteY2" fmla="*/ 290809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0 w 1333500"/>
              <a:gd name="connsiteY0" fmla="*/ 0 h 3927475"/>
              <a:gd name="connsiteX1" fmla="*/ 459293 w 1333500"/>
              <a:gd name="connsiteY1" fmla="*/ 612356 h 3927475"/>
              <a:gd name="connsiteX2" fmla="*/ 150307 w 1333500"/>
              <a:gd name="connsiteY2" fmla="*/ 290809 h 3927475"/>
              <a:gd name="connsiteX3" fmla="*/ 606670 w 1333500"/>
              <a:gd name="connsiteY3" fmla="*/ 300858 h 3927475"/>
              <a:gd name="connsiteX4" fmla="*/ 561452 w 1333500"/>
              <a:gd name="connsiteY4" fmla="*/ 722888 h 3927475"/>
              <a:gd name="connsiteX5" fmla="*/ 781050 w 1333500"/>
              <a:gd name="connsiteY5" fmla="*/ 742950 h 3927475"/>
              <a:gd name="connsiteX6" fmla="*/ 914400 w 1333500"/>
              <a:gd name="connsiteY6" fmla="*/ 933450 h 3927475"/>
              <a:gd name="connsiteX7" fmla="*/ 933450 w 1333500"/>
              <a:gd name="connsiteY7" fmla="*/ 1028700 h 3927475"/>
              <a:gd name="connsiteX8" fmla="*/ 990600 w 1333500"/>
              <a:gd name="connsiteY8" fmla="*/ 1219200 h 3927475"/>
              <a:gd name="connsiteX9" fmla="*/ 1047750 w 1333500"/>
              <a:gd name="connsiteY9" fmla="*/ 1314450 h 3927475"/>
              <a:gd name="connsiteX10" fmla="*/ 914400 w 1333500"/>
              <a:gd name="connsiteY10" fmla="*/ 1409700 h 3927475"/>
              <a:gd name="connsiteX11" fmla="*/ 971550 w 1333500"/>
              <a:gd name="connsiteY11" fmla="*/ 1504950 h 3927475"/>
              <a:gd name="connsiteX12" fmla="*/ 838200 w 1333500"/>
              <a:gd name="connsiteY12" fmla="*/ 1638300 h 3927475"/>
              <a:gd name="connsiteX13" fmla="*/ 971550 w 1333500"/>
              <a:gd name="connsiteY13" fmla="*/ 1790700 h 3927475"/>
              <a:gd name="connsiteX14" fmla="*/ 1066800 w 1333500"/>
              <a:gd name="connsiteY14" fmla="*/ 1885950 h 3927475"/>
              <a:gd name="connsiteX15" fmla="*/ 1123950 w 1333500"/>
              <a:gd name="connsiteY15" fmla="*/ 1943100 h 3927475"/>
              <a:gd name="connsiteX16" fmla="*/ 1143000 w 1333500"/>
              <a:gd name="connsiteY16" fmla="*/ 2038350 h 3927475"/>
              <a:gd name="connsiteX17" fmla="*/ 1238250 w 1333500"/>
              <a:gd name="connsiteY17" fmla="*/ 2057400 h 3927475"/>
              <a:gd name="connsiteX18" fmla="*/ 1257300 w 1333500"/>
              <a:gd name="connsiteY18" fmla="*/ 2209800 h 3927475"/>
              <a:gd name="connsiteX19" fmla="*/ 1257300 w 1333500"/>
              <a:gd name="connsiteY19" fmla="*/ 2362200 h 3927475"/>
              <a:gd name="connsiteX20" fmla="*/ 1143000 w 1333500"/>
              <a:gd name="connsiteY20" fmla="*/ 2647950 h 3927475"/>
              <a:gd name="connsiteX21" fmla="*/ 1009650 w 1333500"/>
              <a:gd name="connsiteY21" fmla="*/ 2838450 h 3927475"/>
              <a:gd name="connsiteX22" fmla="*/ 1028700 w 1333500"/>
              <a:gd name="connsiteY22" fmla="*/ 2990850 h 3927475"/>
              <a:gd name="connsiteX23" fmla="*/ 1047750 w 1333500"/>
              <a:gd name="connsiteY23" fmla="*/ 3295650 h 3927475"/>
              <a:gd name="connsiteX24" fmla="*/ 990600 w 1333500"/>
              <a:gd name="connsiteY24" fmla="*/ 3371850 h 3927475"/>
              <a:gd name="connsiteX25" fmla="*/ 933450 w 1333500"/>
              <a:gd name="connsiteY25" fmla="*/ 3467100 h 3927475"/>
              <a:gd name="connsiteX26" fmla="*/ 1066800 w 1333500"/>
              <a:gd name="connsiteY26" fmla="*/ 3638550 h 3927475"/>
              <a:gd name="connsiteX27" fmla="*/ 1181100 w 1333500"/>
              <a:gd name="connsiteY27" fmla="*/ 3714750 h 3927475"/>
              <a:gd name="connsiteX28" fmla="*/ 1257300 w 1333500"/>
              <a:gd name="connsiteY28" fmla="*/ 3771900 h 3927475"/>
              <a:gd name="connsiteX29" fmla="*/ 1333500 w 1333500"/>
              <a:gd name="connsiteY29" fmla="*/ 3886200 h 3927475"/>
              <a:gd name="connsiteX0" fmla="*/ 0 w 1333500"/>
              <a:gd name="connsiteY0" fmla="*/ 0 h 3927475"/>
              <a:gd name="connsiteX1" fmla="*/ 459293 w 1333500"/>
              <a:gd name="connsiteY1" fmla="*/ 612356 h 3927475"/>
              <a:gd name="connsiteX2" fmla="*/ 606670 w 1333500"/>
              <a:gd name="connsiteY2" fmla="*/ 300858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0 w 1333500"/>
              <a:gd name="connsiteY0" fmla="*/ 0 h 3927475"/>
              <a:gd name="connsiteX1" fmla="*/ 459293 w 1333500"/>
              <a:gd name="connsiteY1" fmla="*/ 307556 h 3927475"/>
              <a:gd name="connsiteX2" fmla="*/ 606670 w 1333500"/>
              <a:gd name="connsiteY2" fmla="*/ 300858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619159 w 1391207"/>
              <a:gd name="connsiteY4" fmla="*/ 7246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466759 w 1391207"/>
              <a:gd name="connsiteY4" fmla="*/ 5722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466759 w 1391207"/>
              <a:gd name="connsiteY4" fmla="*/ 5722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0 w 1333500"/>
              <a:gd name="connsiteY0" fmla="*/ 1773 h 3929248"/>
              <a:gd name="connsiteX1" fmla="*/ 171242 w 1333500"/>
              <a:gd name="connsiteY1" fmla="*/ 372133 h 3929248"/>
              <a:gd name="connsiteX2" fmla="*/ 459293 w 1333500"/>
              <a:gd name="connsiteY2" fmla="*/ 309329 h 3929248"/>
              <a:gd name="connsiteX3" fmla="*/ 606670 w 1333500"/>
              <a:gd name="connsiteY3" fmla="*/ 302631 h 3929248"/>
              <a:gd name="connsiteX4" fmla="*/ 409052 w 1333500"/>
              <a:gd name="connsiteY4" fmla="*/ 572261 h 3929248"/>
              <a:gd name="connsiteX5" fmla="*/ 781050 w 1333500"/>
              <a:gd name="connsiteY5" fmla="*/ 744723 h 3929248"/>
              <a:gd name="connsiteX6" fmla="*/ 914400 w 1333500"/>
              <a:gd name="connsiteY6" fmla="*/ 935223 h 3929248"/>
              <a:gd name="connsiteX7" fmla="*/ 933450 w 1333500"/>
              <a:gd name="connsiteY7" fmla="*/ 1030473 h 3929248"/>
              <a:gd name="connsiteX8" fmla="*/ 990600 w 1333500"/>
              <a:gd name="connsiteY8" fmla="*/ 1220973 h 3929248"/>
              <a:gd name="connsiteX9" fmla="*/ 1047750 w 1333500"/>
              <a:gd name="connsiteY9" fmla="*/ 1316223 h 3929248"/>
              <a:gd name="connsiteX10" fmla="*/ 914400 w 1333500"/>
              <a:gd name="connsiteY10" fmla="*/ 1411473 h 3929248"/>
              <a:gd name="connsiteX11" fmla="*/ 971550 w 1333500"/>
              <a:gd name="connsiteY11" fmla="*/ 1506723 h 3929248"/>
              <a:gd name="connsiteX12" fmla="*/ 838200 w 1333500"/>
              <a:gd name="connsiteY12" fmla="*/ 1640073 h 3929248"/>
              <a:gd name="connsiteX13" fmla="*/ 971550 w 1333500"/>
              <a:gd name="connsiteY13" fmla="*/ 1792473 h 3929248"/>
              <a:gd name="connsiteX14" fmla="*/ 1066800 w 1333500"/>
              <a:gd name="connsiteY14" fmla="*/ 1887723 h 3929248"/>
              <a:gd name="connsiteX15" fmla="*/ 1123950 w 1333500"/>
              <a:gd name="connsiteY15" fmla="*/ 1944873 h 3929248"/>
              <a:gd name="connsiteX16" fmla="*/ 1143000 w 1333500"/>
              <a:gd name="connsiteY16" fmla="*/ 2040123 h 3929248"/>
              <a:gd name="connsiteX17" fmla="*/ 1238250 w 1333500"/>
              <a:gd name="connsiteY17" fmla="*/ 2059173 h 3929248"/>
              <a:gd name="connsiteX18" fmla="*/ 1257300 w 1333500"/>
              <a:gd name="connsiteY18" fmla="*/ 2211573 h 3929248"/>
              <a:gd name="connsiteX19" fmla="*/ 1257300 w 1333500"/>
              <a:gd name="connsiteY19" fmla="*/ 2363973 h 3929248"/>
              <a:gd name="connsiteX20" fmla="*/ 1143000 w 1333500"/>
              <a:gd name="connsiteY20" fmla="*/ 2649723 h 3929248"/>
              <a:gd name="connsiteX21" fmla="*/ 1009650 w 1333500"/>
              <a:gd name="connsiteY21" fmla="*/ 2840223 h 3929248"/>
              <a:gd name="connsiteX22" fmla="*/ 1028700 w 1333500"/>
              <a:gd name="connsiteY22" fmla="*/ 2992623 h 3929248"/>
              <a:gd name="connsiteX23" fmla="*/ 1047750 w 1333500"/>
              <a:gd name="connsiteY23" fmla="*/ 3297423 h 3929248"/>
              <a:gd name="connsiteX24" fmla="*/ 990600 w 1333500"/>
              <a:gd name="connsiteY24" fmla="*/ 3373623 h 3929248"/>
              <a:gd name="connsiteX25" fmla="*/ 933450 w 1333500"/>
              <a:gd name="connsiteY25" fmla="*/ 3468873 h 3929248"/>
              <a:gd name="connsiteX26" fmla="*/ 1066800 w 1333500"/>
              <a:gd name="connsiteY26" fmla="*/ 3640323 h 3929248"/>
              <a:gd name="connsiteX27" fmla="*/ 1181100 w 1333500"/>
              <a:gd name="connsiteY27" fmla="*/ 3716523 h 3929248"/>
              <a:gd name="connsiteX28" fmla="*/ 1257300 w 1333500"/>
              <a:gd name="connsiteY28" fmla="*/ 3773673 h 3929248"/>
              <a:gd name="connsiteX29" fmla="*/ 1333500 w 1333500"/>
              <a:gd name="connsiteY29" fmla="*/ 3887973 h 3929248"/>
              <a:gd name="connsiteX0" fmla="*/ 39843 w 1373343"/>
              <a:gd name="connsiteY0" fmla="*/ 52271 h 3979746"/>
              <a:gd name="connsiteX1" fmla="*/ 28540 w 1373343"/>
              <a:gd name="connsiteY1" fmla="*/ 61727 h 3979746"/>
              <a:gd name="connsiteX2" fmla="*/ 211085 w 1373343"/>
              <a:gd name="connsiteY2" fmla="*/ 422631 h 3979746"/>
              <a:gd name="connsiteX3" fmla="*/ 499136 w 1373343"/>
              <a:gd name="connsiteY3" fmla="*/ 359827 h 3979746"/>
              <a:gd name="connsiteX4" fmla="*/ 646513 w 1373343"/>
              <a:gd name="connsiteY4" fmla="*/ 353129 h 3979746"/>
              <a:gd name="connsiteX5" fmla="*/ 448895 w 1373343"/>
              <a:gd name="connsiteY5" fmla="*/ 622759 h 3979746"/>
              <a:gd name="connsiteX6" fmla="*/ 820893 w 1373343"/>
              <a:gd name="connsiteY6" fmla="*/ 795221 h 3979746"/>
              <a:gd name="connsiteX7" fmla="*/ 954243 w 1373343"/>
              <a:gd name="connsiteY7" fmla="*/ 985721 h 3979746"/>
              <a:gd name="connsiteX8" fmla="*/ 973293 w 1373343"/>
              <a:gd name="connsiteY8" fmla="*/ 1080971 h 3979746"/>
              <a:gd name="connsiteX9" fmla="*/ 1030443 w 1373343"/>
              <a:gd name="connsiteY9" fmla="*/ 1271471 h 3979746"/>
              <a:gd name="connsiteX10" fmla="*/ 1087593 w 1373343"/>
              <a:gd name="connsiteY10" fmla="*/ 1366721 h 3979746"/>
              <a:gd name="connsiteX11" fmla="*/ 954243 w 1373343"/>
              <a:gd name="connsiteY11" fmla="*/ 1461971 h 3979746"/>
              <a:gd name="connsiteX12" fmla="*/ 1011393 w 1373343"/>
              <a:gd name="connsiteY12" fmla="*/ 1557221 h 3979746"/>
              <a:gd name="connsiteX13" fmla="*/ 878043 w 1373343"/>
              <a:gd name="connsiteY13" fmla="*/ 1690571 h 3979746"/>
              <a:gd name="connsiteX14" fmla="*/ 1011393 w 1373343"/>
              <a:gd name="connsiteY14" fmla="*/ 1842971 h 3979746"/>
              <a:gd name="connsiteX15" fmla="*/ 1106643 w 1373343"/>
              <a:gd name="connsiteY15" fmla="*/ 1938221 h 3979746"/>
              <a:gd name="connsiteX16" fmla="*/ 1163793 w 1373343"/>
              <a:gd name="connsiteY16" fmla="*/ 1995371 h 3979746"/>
              <a:gd name="connsiteX17" fmla="*/ 1182843 w 1373343"/>
              <a:gd name="connsiteY17" fmla="*/ 2090621 h 3979746"/>
              <a:gd name="connsiteX18" fmla="*/ 1278093 w 1373343"/>
              <a:gd name="connsiteY18" fmla="*/ 2109671 h 3979746"/>
              <a:gd name="connsiteX19" fmla="*/ 1297143 w 1373343"/>
              <a:gd name="connsiteY19" fmla="*/ 2262071 h 3979746"/>
              <a:gd name="connsiteX20" fmla="*/ 1297143 w 1373343"/>
              <a:gd name="connsiteY20" fmla="*/ 2414471 h 3979746"/>
              <a:gd name="connsiteX21" fmla="*/ 1182843 w 1373343"/>
              <a:gd name="connsiteY21" fmla="*/ 2700221 h 3979746"/>
              <a:gd name="connsiteX22" fmla="*/ 1049493 w 1373343"/>
              <a:gd name="connsiteY22" fmla="*/ 2890721 h 3979746"/>
              <a:gd name="connsiteX23" fmla="*/ 1068543 w 1373343"/>
              <a:gd name="connsiteY23" fmla="*/ 3043121 h 3979746"/>
              <a:gd name="connsiteX24" fmla="*/ 1087593 w 1373343"/>
              <a:gd name="connsiteY24" fmla="*/ 3347921 h 3979746"/>
              <a:gd name="connsiteX25" fmla="*/ 1030443 w 1373343"/>
              <a:gd name="connsiteY25" fmla="*/ 3424121 h 3979746"/>
              <a:gd name="connsiteX26" fmla="*/ 973293 w 1373343"/>
              <a:gd name="connsiteY26" fmla="*/ 3519371 h 3979746"/>
              <a:gd name="connsiteX27" fmla="*/ 1106643 w 1373343"/>
              <a:gd name="connsiteY27" fmla="*/ 3690821 h 3979746"/>
              <a:gd name="connsiteX28" fmla="*/ 1220943 w 1373343"/>
              <a:gd name="connsiteY28" fmla="*/ 3767021 h 3979746"/>
              <a:gd name="connsiteX29" fmla="*/ 1297143 w 1373343"/>
              <a:gd name="connsiteY29" fmla="*/ 3824171 h 3979746"/>
              <a:gd name="connsiteX30" fmla="*/ 1373343 w 1373343"/>
              <a:gd name="connsiteY30" fmla="*/ 3938471 h 3979746"/>
              <a:gd name="connsiteX0" fmla="*/ 1884 w 1335384"/>
              <a:gd name="connsiteY0" fmla="*/ 52271 h 3979746"/>
              <a:gd name="connsiteX1" fmla="*/ 142981 w 1335384"/>
              <a:gd name="connsiteY1" fmla="*/ 61727 h 3979746"/>
              <a:gd name="connsiteX2" fmla="*/ 173126 w 1335384"/>
              <a:gd name="connsiteY2" fmla="*/ 422631 h 3979746"/>
              <a:gd name="connsiteX3" fmla="*/ 461177 w 1335384"/>
              <a:gd name="connsiteY3" fmla="*/ 359827 h 3979746"/>
              <a:gd name="connsiteX4" fmla="*/ 608554 w 1335384"/>
              <a:gd name="connsiteY4" fmla="*/ 353129 h 3979746"/>
              <a:gd name="connsiteX5" fmla="*/ 410936 w 1335384"/>
              <a:gd name="connsiteY5" fmla="*/ 622759 h 3979746"/>
              <a:gd name="connsiteX6" fmla="*/ 782934 w 1335384"/>
              <a:gd name="connsiteY6" fmla="*/ 795221 h 3979746"/>
              <a:gd name="connsiteX7" fmla="*/ 916284 w 1335384"/>
              <a:gd name="connsiteY7" fmla="*/ 985721 h 3979746"/>
              <a:gd name="connsiteX8" fmla="*/ 935334 w 1335384"/>
              <a:gd name="connsiteY8" fmla="*/ 1080971 h 3979746"/>
              <a:gd name="connsiteX9" fmla="*/ 992484 w 1335384"/>
              <a:gd name="connsiteY9" fmla="*/ 1271471 h 3979746"/>
              <a:gd name="connsiteX10" fmla="*/ 1049634 w 1335384"/>
              <a:gd name="connsiteY10" fmla="*/ 1366721 h 3979746"/>
              <a:gd name="connsiteX11" fmla="*/ 916284 w 1335384"/>
              <a:gd name="connsiteY11" fmla="*/ 1461971 h 3979746"/>
              <a:gd name="connsiteX12" fmla="*/ 973434 w 1335384"/>
              <a:gd name="connsiteY12" fmla="*/ 1557221 h 3979746"/>
              <a:gd name="connsiteX13" fmla="*/ 840084 w 1335384"/>
              <a:gd name="connsiteY13" fmla="*/ 1690571 h 3979746"/>
              <a:gd name="connsiteX14" fmla="*/ 973434 w 1335384"/>
              <a:gd name="connsiteY14" fmla="*/ 1842971 h 3979746"/>
              <a:gd name="connsiteX15" fmla="*/ 1068684 w 1335384"/>
              <a:gd name="connsiteY15" fmla="*/ 1938221 h 3979746"/>
              <a:gd name="connsiteX16" fmla="*/ 1125834 w 1335384"/>
              <a:gd name="connsiteY16" fmla="*/ 1995371 h 3979746"/>
              <a:gd name="connsiteX17" fmla="*/ 1144884 w 1335384"/>
              <a:gd name="connsiteY17" fmla="*/ 2090621 h 3979746"/>
              <a:gd name="connsiteX18" fmla="*/ 1240134 w 1335384"/>
              <a:gd name="connsiteY18" fmla="*/ 2109671 h 3979746"/>
              <a:gd name="connsiteX19" fmla="*/ 1259184 w 1335384"/>
              <a:gd name="connsiteY19" fmla="*/ 2262071 h 3979746"/>
              <a:gd name="connsiteX20" fmla="*/ 1259184 w 1335384"/>
              <a:gd name="connsiteY20" fmla="*/ 2414471 h 3979746"/>
              <a:gd name="connsiteX21" fmla="*/ 1144884 w 1335384"/>
              <a:gd name="connsiteY21" fmla="*/ 2700221 h 3979746"/>
              <a:gd name="connsiteX22" fmla="*/ 1011534 w 1335384"/>
              <a:gd name="connsiteY22" fmla="*/ 2890721 h 3979746"/>
              <a:gd name="connsiteX23" fmla="*/ 1030584 w 1335384"/>
              <a:gd name="connsiteY23" fmla="*/ 3043121 h 3979746"/>
              <a:gd name="connsiteX24" fmla="*/ 1049634 w 1335384"/>
              <a:gd name="connsiteY24" fmla="*/ 3347921 h 3979746"/>
              <a:gd name="connsiteX25" fmla="*/ 992484 w 1335384"/>
              <a:gd name="connsiteY25" fmla="*/ 3424121 h 3979746"/>
              <a:gd name="connsiteX26" fmla="*/ 935334 w 1335384"/>
              <a:gd name="connsiteY26" fmla="*/ 3519371 h 3979746"/>
              <a:gd name="connsiteX27" fmla="*/ 1068684 w 1335384"/>
              <a:gd name="connsiteY27" fmla="*/ 3690821 h 3979746"/>
              <a:gd name="connsiteX28" fmla="*/ 1182984 w 1335384"/>
              <a:gd name="connsiteY28" fmla="*/ 3767021 h 3979746"/>
              <a:gd name="connsiteX29" fmla="*/ 1259184 w 1335384"/>
              <a:gd name="connsiteY29" fmla="*/ 3824171 h 3979746"/>
              <a:gd name="connsiteX30" fmla="*/ 1335384 w 1335384"/>
              <a:gd name="connsiteY30" fmla="*/ 3938471 h 3979746"/>
              <a:gd name="connsiteX0" fmla="*/ 22888 w 1215291"/>
              <a:gd name="connsiteY0" fmla="*/ 0 h 3918019"/>
              <a:gd name="connsiteX1" fmla="*/ 53033 w 1215291"/>
              <a:gd name="connsiteY1" fmla="*/ 360904 h 3918019"/>
              <a:gd name="connsiteX2" fmla="*/ 341084 w 1215291"/>
              <a:gd name="connsiteY2" fmla="*/ 298100 h 3918019"/>
              <a:gd name="connsiteX3" fmla="*/ 488461 w 1215291"/>
              <a:gd name="connsiteY3" fmla="*/ 291402 h 3918019"/>
              <a:gd name="connsiteX4" fmla="*/ 290843 w 1215291"/>
              <a:gd name="connsiteY4" fmla="*/ 561032 h 3918019"/>
              <a:gd name="connsiteX5" fmla="*/ 662841 w 1215291"/>
              <a:gd name="connsiteY5" fmla="*/ 733494 h 3918019"/>
              <a:gd name="connsiteX6" fmla="*/ 796191 w 1215291"/>
              <a:gd name="connsiteY6" fmla="*/ 923994 h 3918019"/>
              <a:gd name="connsiteX7" fmla="*/ 815241 w 1215291"/>
              <a:gd name="connsiteY7" fmla="*/ 1019244 h 3918019"/>
              <a:gd name="connsiteX8" fmla="*/ 872391 w 1215291"/>
              <a:gd name="connsiteY8" fmla="*/ 1209744 h 3918019"/>
              <a:gd name="connsiteX9" fmla="*/ 929541 w 1215291"/>
              <a:gd name="connsiteY9" fmla="*/ 1304994 h 3918019"/>
              <a:gd name="connsiteX10" fmla="*/ 796191 w 1215291"/>
              <a:gd name="connsiteY10" fmla="*/ 1400244 h 3918019"/>
              <a:gd name="connsiteX11" fmla="*/ 853341 w 1215291"/>
              <a:gd name="connsiteY11" fmla="*/ 1495494 h 3918019"/>
              <a:gd name="connsiteX12" fmla="*/ 719991 w 1215291"/>
              <a:gd name="connsiteY12" fmla="*/ 1628844 h 3918019"/>
              <a:gd name="connsiteX13" fmla="*/ 853341 w 1215291"/>
              <a:gd name="connsiteY13" fmla="*/ 1781244 h 3918019"/>
              <a:gd name="connsiteX14" fmla="*/ 948591 w 1215291"/>
              <a:gd name="connsiteY14" fmla="*/ 1876494 h 3918019"/>
              <a:gd name="connsiteX15" fmla="*/ 1005741 w 1215291"/>
              <a:gd name="connsiteY15" fmla="*/ 1933644 h 3918019"/>
              <a:gd name="connsiteX16" fmla="*/ 1024791 w 1215291"/>
              <a:gd name="connsiteY16" fmla="*/ 2028894 h 3918019"/>
              <a:gd name="connsiteX17" fmla="*/ 1120041 w 1215291"/>
              <a:gd name="connsiteY17" fmla="*/ 2047944 h 3918019"/>
              <a:gd name="connsiteX18" fmla="*/ 1139091 w 1215291"/>
              <a:gd name="connsiteY18" fmla="*/ 2200344 h 3918019"/>
              <a:gd name="connsiteX19" fmla="*/ 1139091 w 1215291"/>
              <a:gd name="connsiteY19" fmla="*/ 2352744 h 3918019"/>
              <a:gd name="connsiteX20" fmla="*/ 1024791 w 1215291"/>
              <a:gd name="connsiteY20" fmla="*/ 2638494 h 3918019"/>
              <a:gd name="connsiteX21" fmla="*/ 891441 w 1215291"/>
              <a:gd name="connsiteY21" fmla="*/ 2828994 h 3918019"/>
              <a:gd name="connsiteX22" fmla="*/ 910491 w 1215291"/>
              <a:gd name="connsiteY22" fmla="*/ 2981394 h 3918019"/>
              <a:gd name="connsiteX23" fmla="*/ 929541 w 1215291"/>
              <a:gd name="connsiteY23" fmla="*/ 3286194 h 3918019"/>
              <a:gd name="connsiteX24" fmla="*/ 872391 w 1215291"/>
              <a:gd name="connsiteY24" fmla="*/ 3362394 h 3918019"/>
              <a:gd name="connsiteX25" fmla="*/ 815241 w 1215291"/>
              <a:gd name="connsiteY25" fmla="*/ 3457644 h 3918019"/>
              <a:gd name="connsiteX26" fmla="*/ 948591 w 1215291"/>
              <a:gd name="connsiteY26" fmla="*/ 3629094 h 3918019"/>
              <a:gd name="connsiteX27" fmla="*/ 1062891 w 1215291"/>
              <a:gd name="connsiteY27" fmla="*/ 3705294 h 3918019"/>
              <a:gd name="connsiteX28" fmla="*/ 1139091 w 1215291"/>
              <a:gd name="connsiteY28" fmla="*/ 3762444 h 3918019"/>
              <a:gd name="connsiteX29" fmla="*/ 1215291 w 1215291"/>
              <a:gd name="connsiteY29" fmla="*/ 3876744 h 3918019"/>
              <a:gd name="connsiteX0" fmla="*/ 213388 w 1177191"/>
              <a:gd name="connsiteY0" fmla="*/ 0 h 3918019"/>
              <a:gd name="connsiteX1" fmla="*/ 14933 w 1177191"/>
              <a:gd name="connsiteY1" fmla="*/ 3609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213388 w 1177191"/>
              <a:gd name="connsiteY0" fmla="*/ 0 h 3918019"/>
              <a:gd name="connsiteX1" fmla="*/ 14933 w 1177191"/>
              <a:gd name="connsiteY1" fmla="*/ 2085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213388 w 1177191"/>
              <a:gd name="connsiteY0" fmla="*/ 0 h 3918019"/>
              <a:gd name="connsiteX1" fmla="*/ 14933 w 1177191"/>
              <a:gd name="connsiteY1" fmla="*/ 2085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198455 w 1162258"/>
              <a:gd name="connsiteY0" fmla="*/ 0 h 3918019"/>
              <a:gd name="connsiteX1" fmla="*/ 0 w 1162258"/>
              <a:gd name="connsiteY1" fmla="*/ 208504 h 3918019"/>
              <a:gd name="connsiteX2" fmla="*/ 288051 w 1162258"/>
              <a:gd name="connsiteY2" fmla="*/ 298100 h 3918019"/>
              <a:gd name="connsiteX3" fmla="*/ 435428 w 1162258"/>
              <a:gd name="connsiteY3" fmla="*/ 291402 h 3918019"/>
              <a:gd name="connsiteX4" fmla="*/ 237810 w 1162258"/>
              <a:gd name="connsiteY4" fmla="*/ 561032 h 3918019"/>
              <a:gd name="connsiteX5" fmla="*/ 609808 w 1162258"/>
              <a:gd name="connsiteY5" fmla="*/ 733494 h 3918019"/>
              <a:gd name="connsiteX6" fmla="*/ 743158 w 1162258"/>
              <a:gd name="connsiteY6" fmla="*/ 923994 h 3918019"/>
              <a:gd name="connsiteX7" fmla="*/ 762208 w 1162258"/>
              <a:gd name="connsiteY7" fmla="*/ 1019244 h 3918019"/>
              <a:gd name="connsiteX8" fmla="*/ 819358 w 1162258"/>
              <a:gd name="connsiteY8" fmla="*/ 1209744 h 3918019"/>
              <a:gd name="connsiteX9" fmla="*/ 876508 w 1162258"/>
              <a:gd name="connsiteY9" fmla="*/ 1304994 h 3918019"/>
              <a:gd name="connsiteX10" fmla="*/ 743158 w 1162258"/>
              <a:gd name="connsiteY10" fmla="*/ 1400244 h 3918019"/>
              <a:gd name="connsiteX11" fmla="*/ 800308 w 1162258"/>
              <a:gd name="connsiteY11" fmla="*/ 1495494 h 3918019"/>
              <a:gd name="connsiteX12" fmla="*/ 666958 w 1162258"/>
              <a:gd name="connsiteY12" fmla="*/ 1628844 h 3918019"/>
              <a:gd name="connsiteX13" fmla="*/ 800308 w 1162258"/>
              <a:gd name="connsiteY13" fmla="*/ 1781244 h 3918019"/>
              <a:gd name="connsiteX14" fmla="*/ 895558 w 1162258"/>
              <a:gd name="connsiteY14" fmla="*/ 1876494 h 3918019"/>
              <a:gd name="connsiteX15" fmla="*/ 952708 w 1162258"/>
              <a:gd name="connsiteY15" fmla="*/ 1933644 h 3918019"/>
              <a:gd name="connsiteX16" fmla="*/ 971758 w 1162258"/>
              <a:gd name="connsiteY16" fmla="*/ 2028894 h 3918019"/>
              <a:gd name="connsiteX17" fmla="*/ 1067008 w 1162258"/>
              <a:gd name="connsiteY17" fmla="*/ 2047944 h 3918019"/>
              <a:gd name="connsiteX18" fmla="*/ 1086058 w 1162258"/>
              <a:gd name="connsiteY18" fmla="*/ 2200344 h 3918019"/>
              <a:gd name="connsiteX19" fmla="*/ 1086058 w 1162258"/>
              <a:gd name="connsiteY19" fmla="*/ 2352744 h 3918019"/>
              <a:gd name="connsiteX20" fmla="*/ 971758 w 1162258"/>
              <a:gd name="connsiteY20" fmla="*/ 2638494 h 3918019"/>
              <a:gd name="connsiteX21" fmla="*/ 838408 w 1162258"/>
              <a:gd name="connsiteY21" fmla="*/ 2828994 h 3918019"/>
              <a:gd name="connsiteX22" fmla="*/ 857458 w 1162258"/>
              <a:gd name="connsiteY22" fmla="*/ 2981394 h 3918019"/>
              <a:gd name="connsiteX23" fmla="*/ 876508 w 1162258"/>
              <a:gd name="connsiteY23" fmla="*/ 3286194 h 3918019"/>
              <a:gd name="connsiteX24" fmla="*/ 819358 w 1162258"/>
              <a:gd name="connsiteY24" fmla="*/ 3362394 h 3918019"/>
              <a:gd name="connsiteX25" fmla="*/ 762208 w 1162258"/>
              <a:gd name="connsiteY25" fmla="*/ 3457644 h 3918019"/>
              <a:gd name="connsiteX26" fmla="*/ 895558 w 1162258"/>
              <a:gd name="connsiteY26" fmla="*/ 3629094 h 3918019"/>
              <a:gd name="connsiteX27" fmla="*/ 1009858 w 1162258"/>
              <a:gd name="connsiteY27" fmla="*/ 3705294 h 3918019"/>
              <a:gd name="connsiteX28" fmla="*/ 1086058 w 1162258"/>
              <a:gd name="connsiteY28" fmla="*/ 3762444 h 3918019"/>
              <a:gd name="connsiteX29" fmla="*/ 1162258 w 1162258"/>
              <a:gd name="connsiteY29" fmla="*/ 3876744 h 3918019"/>
              <a:gd name="connsiteX0" fmla="*/ 198455 w 1162258"/>
              <a:gd name="connsiteY0" fmla="*/ 0 h 3918019"/>
              <a:gd name="connsiteX1" fmla="*/ 0 w 1162258"/>
              <a:gd name="connsiteY1" fmla="*/ 208504 h 3918019"/>
              <a:gd name="connsiteX2" fmla="*/ 288051 w 1162258"/>
              <a:gd name="connsiteY2" fmla="*/ 298100 h 3918019"/>
              <a:gd name="connsiteX3" fmla="*/ 435428 w 1162258"/>
              <a:gd name="connsiteY3" fmla="*/ 291402 h 3918019"/>
              <a:gd name="connsiteX4" fmla="*/ 237810 w 1162258"/>
              <a:gd name="connsiteY4" fmla="*/ 561032 h 3918019"/>
              <a:gd name="connsiteX5" fmla="*/ 609808 w 1162258"/>
              <a:gd name="connsiteY5" fmla="*/ 733494 h 3918019"/>
              <a:gd name="connsiteX6" fmla="*/ 743158 w 1162258"/>
              <a:gd name="connsiteY6" fmla="*/ 923994 h 3918019"/>
              <a:gd name="connsiteX7" fmla="*/ 762208 w 1162258"/>
              <a:gd name="connsiteY7" fmla="*/ 1019244 h 3918019"/>
              <a:gd name="connsiteX8" fmla="*/ 819358 w 1162258"/>
              <a:gd name="connsiteY8" fmla="*/ 1209744 h 3918019"/>
              <a:gd name="connsiteX9" fmla="*/ 876508 w 1162258"/>
              <a:gd name="connsiteY9" fmla="*/ 1304994 h 3918019"/>
              <a:gd name="connsiteX10" fmla="*/ 743158 w 1162258"/>
              <a:gd name="connsiteY10" fmla="*/ 1400244 h 3918019"/>
              <a:gd name="connsiteX11" fmla="*/ 800308 w 1162258"/>
              <a:gd name="connsiteY11" fmla="*/ 1495494 h 3918019"/>
              <a:gd name="connsiteX12" fmla="*/ 666958 w 1162258"/>
              <a:gd name="connsiteY12" fmla="*/ 1628844 h 3918019"/>
              <a:gd name="connsiteX13" fmla="*/ 800308 w 1162258"/>
              <a:gd name="connsiteY13" fmla="*/ 1781244 h 3918019"/>
              <a:gd name="connsiteX14" fmla="*/ 895558 w 1162258"/>
              <a:gd name="connsiteY14" fmla="*/ 1876494 h 3918019"/>
              <a:gd name="connsiteX15" fmla="*/ 952708 w 1162258"/>
              <a:gd name="connsiteY15" fmla="*/ 1933644 h 3918019"/>
              <a:gd name="connsiteX16" fmla="*/ 971758 w 1162258"/>
              <a:gd name="connsiteY16" fmla="*/ 2028894 h 3918019"/>
              <a:gd name="connsiteX17" fmla="*/ 1067008 w 1162258"/>
              <a:gd name="connsiteY17" fmla="*/ 2047944 h 3918019"/>
              <a:gd name="connsiteX18" fmla="*/ 1086058 w 1162258"/>
              <a:gd name="connsiteY18" fmla="*/ 2200344 h 3918019"/>
              <a:gd name="connsiteX19" fmla="*/ 1086058 w 1162258"/>
              <a:gd name="connsiteY19" fmla="*/ 2352744 h 3918019"/>
              <a:gd name="connsiteX20" fmla="*/ 971758 w 1162258"/>
              <a:gd name="connsiteY20" fmla="*/ 2638494 h 3918019"/>
              <a:gd name="connsiteX21" fmla="*/ 838408 w 1162258"/>
              <a:gd name="connsiteY21" fmla="*/ 2828994 h 3918019"/>
              <a:gd name="connsiteX22" fmla="*/ 857458 w 1162258"/>
              <a:gd name="connsiteY22" fmla="*/ 2981394 h 3918019"/>
              <a:gd name="connsiteX23" fmla="*/ 876508 w 1162258"/>
              <a:gd name="connsiteY23" fmla="*/ 3286194 h 3918019"/>
              <a:gd name="connsiteX24" fmla="*/ 819358 w 1162258"/>
              <a:gd name="connsiteY24" fmla="*/ 3362394 h 3918019"/>
              <a:gd name="connsiteX25" fmla="*/ 762208 w 1162258"/>
              <a:gd name="connsiteY25" fmla="*/ 3457644 h 3918019"/>
              <a:gd name="connsiteX26" fmla="*/ 895558 w 1162258"/>
              <a:gd name="connsiteY26" fmla="*/ 3629094 h 3918019"/>
              <a:gd name="connsiteX27" fmla="*/ 1009858 w 1162258"/>
              <a:gd name="connsiteY27" fmla="*/ 3705294 h 3918019"/>
              <a:gd name="connsiteX28" fmla="*/ 1086058 w 1162258"/>
              <a:gd name="connsiteY28" fmla="*/ 3762444 h 3918019"/>
              <a:gd name="connsiteX29" fmla="*/ 1162258 w 1162258"/>
              <a:gd name="connsiteY29" fmla="*/ 3876744 h 3918019"/>
              <a:gd name="connsiteX0" fmla="*/ 198455 w 1162258"/>
              <a:gd name="connsiteY0" fmla="*/ 0 h 3918019"/>
              <a:gd name="connsiteX1" fmla="*/ 0 w 1162258"/>
              <a:gd name="connsiteY1" fmla="*/ 208504 h 3918019"/>
              <a:gd name="connsiteX2" fmla="*/ 435428 w 1162258"/>
              <a:gd name="connsiteY2" fmla="*/ 291402 h 3918019"/>
              <a:gd name="connsiteX3" fmla="*/ 237810 w 1162258"/>
              <a:gd name="connsiteY3" fmla="*/ 561032 h 3918019"/>
              <a:gd name="connsiteX4" fmla="*/ 609808 w 1162258"/>
              <a:gd name="connsiteY4" fmla="*/ 733494 h 3918019"/>
              <a:gd name="connsiteX5" fmla="*/ 743158 w 1162258"/>
              <a:gd name="connsiteY5" fmla="*/ 923994 h 3918019"/>
              <a:gd name="connsiteX6" fmla="*/ 762208 w 1162258"/>
              <a:gd name="connsiteY6" fmla="*/ 1019244 h 3918019"/>
              <a:gd name="connsiteX7" fmla="*/ 819358 w 1162258"/>
              <a:gd name="connsiteY7" fmla="*/ 1209744 h 3918019"/>
              <a:gd name="connsiteX8" fmla="*/ 876508 w 1162258"/>
              <a:gd name="connsiteY8" fmla="*/ 1304994 h 3918019"/>
              <a:gd name="connsiteX9" fmla="*/ 743158 w 1162258"/>
              <a:gd name="connsiteY9" fmla="*/ 1400244 h 3918019"/>
              <a:gd name="connsiteX10" fmla="*/ 800308 w 1162258"/>
              <a:gd name="connsiteY10" fmla="*/ 1495494 h 3918019"/>
              <a:gd name="connsiteX11" fmla="*/ 666958 w 1162258"/>
              <a:gd name="connsiteY11" fmla="*/ 1628844 h 3918019"/>
              <a:gd name="connsiteX12" fmla="*/ 800308 w 1162258"/>
              <a:gd name="connsiteY12" fmla="*/ 1781244 h 3918019"/>
              <a:gd name="connsiteX13" fmla="*/ 895558 w 1162258"/>
              <a:gd name="connsiteY13" fmla="*/ 1876494 h 3918019"/>
              <a:gd name="connsiteX14" fmla="*/ 952708 w 1162258"/>
              <a:gd name="connsiteY14" fmla="*/ 1933644 h 3918019"/>
              <a:gd name="connsiteX15" fmla="*/ 971758 w 1162258"/>
              <a:gd name="connsiteY15" fmla="*/ 2028894 h 3918019"/>
              <a:gd name="connsiteX16" fmla="*/ 1067008 w 1162258"/>
              <a:gd name="connsiteY16" fmla="*/ 2047944 h 3918019"/>
              <a:gd name="connsiteX17" fmla="*/ 1086058 w 1162258"/>
              <a:gd name="connsiteY17" fmla="*/ 2200344 h 3918019"/>
              <a:gd name="connsiteX18" fmla="*/ 1086058 w 1162258"/>
              <a:gd name="connsiteY18" fmla="*/ 2352744 h 3918019"/>
              <a:gd name="connsiteX19" fmla="*/ 971758 w 1162258"/>
              <a:gd name="connsiteY19" fmla="*/ 2638494 h 3918019"/>
              <a:gd name="connsiteX20" fmla="*/ 838408 w 1162258"/>
              <a:gd name="connsiteY20" fmla="*/ 2828994 h 3918019"/>
              <a:gd name="connsiteX21" fmla="*/ 857458 w 1162258"/>
              <a:gd name="connsiteY21" fmla="*/ 2981394 h 3918019"/>
              <a:gd name="connsiteX22" fmla="*/ 876508 w 1162258"/>
              <a:gd name="connsiteY22" fmla="*/ 3286194 h 3918019"/>
              <a:gd name="connsiteX23" fmla="*/ 819358 w 1162258"/>
              <a:gd name="connsiteY23" fmla="*/ 3362394 h 3918019"/>
              <a:gd name="connsiteX24" fmla="*/ 762208 w 1162258"/>
              <a:gd name="connsiteY24" fmla="*/ 3457644 h 3918019"/>
              <a:gd name="connsiteX25" fmla="*/ 895558 w 1162258"/>
              <a:gd name="connsiteY25" fmla="*/ 3629094 h 3918019"/>
              <a:gd name="connsiteX26" fmla="*/ 1009858 w 1162258"/>
              <a:gd name="connsiteY26" fmla="*/ 3705294 h 3918019"/>
              <a:gd name="connsiteX27" fmla="*/ 1086058 w 1162258"/>
              <a:gd name="connsiteY27" fmla="*/ 3762444 h 3918019"/>
              <a:gd name="connsiteX28" fmla="*/ 1162258 w 1162258"/>
              <a:gd name="connsiteY28" fmla="*/ 3876744 h 3918019"/>
              <a:gd name="connsiteX0" fmla="*/ 0 w 1162258"/>
              <a:gd name="connsiteY0" fmla="*/ 0 h 3709515"/>
              <a:gd name="connsiteX1" fmla="*/ 435428 w 1162258"/>
              <a:gd name="connsiteY1" fmla="*/ 82898 h 3709515"/>
              <a:gd name="connsiteX2" fmla="*/ 237810 w 1162258"/>
              <a:gd name="connsiteY2" fmla="*/ 352528 h 3709515"/>
              <a:gd name="connsiteX3" fmla="*/ 609808 w 1162258"/>
              <a:gd name="connsiteY3" fmla="*/ 524990 h 3709515"/>
              <a:gd name="connsiteX4" fmla="*/ 743158 w 1162258"/>
              <a:gd name="connsiteY4" fmla="*/ 715490 h 3709515"/>
              <a:gd name="connsiteX5" fmla="*/ 762208 w 1162258"/>
              <a:gd name="connsiteY5" fmla="*/ 810740 h 3709515"/>
              <a:gd name="connsiteX6" fmla="*/ 819358 w 1162258"/>
              <a:gd name="connsiteY6" fmla="*/ 1001240 h 3709515"/>
              <a:gd name="connsiteX7" fmla="*/ 876508 w 1162258"/>
              <a:gd name="connsiteY7" fmla="*/ 1096490 h 3709515"/>
              <a:gd name="connsiteX8" fmla="*/ 743158 w 1162258"/>
              <a:gd name="connsiteY8" fmla="*/ 1191740 h 3709515"/>
              <a:gd name="connsiteX9" fmla="*/ 800308 w 1162258"/>
              <a:gd name="connsiteY9" fmla="*/ 1286990 h 3709515"/>
              <a:gd name="connsiteX10" fmla="*/ 666958 w 1162258"/>
              <a:gd name="connsiteY10" fmla="*/ 1420340 h 3709515"/>
              <a:gd name="connsiteX11" fmla="*/ 800308 w 1162258"/>
              <a:gd name="connsiteY11" fmla="*/ 1572740 h 3709515"/>
              <a:gd name="connsiteX12" fmla="*/ 895558 w 1162258"/>
              <a:gd name="connsiteY12" fmla="*/ 1667990 h 3709515"/>
              <a:gd name="connsiteX13" fmla="*/ 952708 w 1162258"/>
              <a:gd name="connsiteY13" fmla="*/ 1725140 h 3709515"/>
              <a:gd name="connsiteX14" fmla="*/ 971758 w 1162258"/>
              <a:gd name="connsiteY14" fmla="*/ 1820390 h 3709515"/>
              <a:gd name="connsiteX15" fmla="*/ 1067008 w 1162258"/>
              <a:gd name="connsiteY15" fmla="*/ 1839440 h 3709515"/>
              <a:gd name="connsiteX16" fmla="*/ 1086058 w 1162258"/>
              <a:gd name="connsiteY16" fmla="*/ 1991840 h 3709515"/>
              <a:gd name="connsiteX17" fmla="*/ 1086058 w 1162258"/>
              <a:gd name="connsiteY17" fmla="*/ 2144240 h 3709515"/>
              <a:gd name="connsiteX18" fmla="*/ 971758 w 1162258"/>
              <a:gd name="connsiteY18" fmla="*/ 2429990 h 3709515"/>
              <a:gd name="connsiteX19" fmla="*/ 838408 w 1162258"/>
              <a:gd name="connsiteY19" fmla="*/ 2620490 h 3709515"/>
              <a:gd name="connsiteX20" fmla="*/ 857458 w 1162258"/>
              <a:gd name="connsiteY20" fmla="*/ 2772890 h 3709515"/>
              <a:gd name="connsiteX21" fmla="*/ 876508 w 1162258"/>
              <a:gd name="connsiteY21" fmla="*/ 3077690 h 3709515"/>
              <a:gd name="connsiteX22" fmla="*/ 819358 w 1162258"/>
              <a:gd name="connsiteY22" fmla="*/ 3153890 h 3709515"/>
              <a:gd name="connsiteX23" fmla="*/ 762208 w 1162258"/>
              <a:gd name="connsiteY23" fmla="*/ 3249140 h 3709515"/>
              <a:gd name="connsiteX24" fmla="*/ 895558 w 1162258"/>
              <a:gd name="connsiteY24" fmla="*/ 3420590 h 3709515"/>
              <a:gd name="connsiteX25" fmla="*/ 1009858 w 1162258"/>
              <a:gd name="connsiteY25" fmla="*/ 3496790 h 3709515"/>
              <a:gd name="connsiteX26" fmla="*/ 1086058 w 1162258"/>
              <a:gd name="connsiteY26" fmla="*/ 3553940 h 3709515"/>
              <a:gd name="connsiteX27" fmla="*/ 1162258 w 1162258"/>
              <a:gd name="connsiteY27" fmla="*/ 3668240 h 370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2258" h="3709515">
                <a:moveTo>
                  <a:pt x="0" y="0"/>
                </a:moveTo>
                <a:cubicBezTo>
                  <a:pt x="39495" y="48567"/>
                  <a:pt x="395793" y="24143"/>
                  <a:pt x="435428" y="82898"/>
                </a:cubicBezTo>
                <a:cubicBezTo>
                  <a:pt x="447849" y="214364"/>
                  <a:pt x="132547" y="278846"/>
                  <a:pt x="237810" y="352528"/>
                </a:cubicBezTo>
                <a:cubicBezTo>
                  <a:pt x="291436" y="374294"/>
                  <a:pt x="525583" y="464496"/>
                  <a:pt x="609808" y="524990"/>
                </a:cubicBezTo>
                <a:cubicBezTo>
                  <a:pt x="694033" y="585484"/>
                  <a:pt x="717758" y="667865"/>
                  <a:pt x="743158" y="715490"/>
                </a:cubicBezTo>
                <a:cubicBezTo>
                  <a:pt x="768558" y="763115"/>
                  <a:pt x="749508" y="763115"/>
                  <a:pt x="762208" y="810740"/>
                </a:cubicBezTo>
                <a:cubicBezTo>
                  <a:pt x="774908" y="858365"/>
                  <a:pt x="800308" y="953615"/>
                  <a:pt x="819358" y="1001240"/>
                </a:cubicBezTo>
                <a:cubicBezTo>
                  <a:pt x="838408" y="1048865"/>
                  <a:pt x="889208" y="1064740"/>
                  <a:pt x="876508" y="1096490"/>
                </a:cubicBezTo>
                <a:cubicBezTo>
                  <a:pt x="863808" y="1128240"/>
                  <a:pt x="755858" y="1159990"/>
                  <a:pt x="743158" y="1191740"/>
                </a:cubicBezTo>
                <a:cubicBezTo>
                  <a:pt x="730458" y="1223490"/>
                  <a:pt x="813008" y="1248890"/>
                  <a:pt x="800308" y="1286990"/>
                </a:cubicBezTo>
                <a:cubicBezTo>
                  <a:pt x="787608" y="1325090"/>
                  <a:pt x="666958" y="1372715"/>
                  <a:pt x="666958" y="1420340"/>
                </a:cubicBezTo>
                <a:cubicBezTo>
                  <a:pt x="666958" y="1467965"/>
                  <a:pt x="762208" y="1531465"/>
                  <a:pt x="800308" y="1572740"/>
                </a:cubicBezTo>
                <a:cubicBezTo>
                  <a:pt x="838408" y="1614015"/>
                  <a:pt x="895558" y="1667990"/>
                  <a:pt x="895558" y="1667990"/>
                </a:cubicBezTo>
                <a:cubicBezTo>
                  <a:pt x="920958" y="1693390"/>
                  <a:pt x="940008" y="1699740"/>
                  <a:pt x="952708" y="1725140"/>
                </a:cubicBezTo>
                <a:cubicBezTo>
                  <a:pt x="965408" y="1750540"/>
                  <a:pt x="952708" y="1801340"/>
                  <a:pt x="971758" y="1820390"/>
                </a:cubicBezTo>
                <a:cubicBezTo>
                  <a:pt x="990808" y="1839440"/>
                  <a:pt x="1047958" y="1810865"/>
                  <a:pt x="1067008" y="1839440"/>
                </a:cubicBezTo>
                <a:cubicBezTo>
                  <a:pt x="1086058" y="1868015"/>
                  <a:pt x="1082883" y="1941040"/>
                  <a:pt x="1086058" y="1991840"/>
                </a:cubicBezTo>
                <a:cubicBezTo>
                  <a:pt x="1089233" y="2042640"/>
                  <a:pt x="1105108" y="2071215"/>
                  <a:pt x="1086058" y="2144240"/>
                </a:cubicBezTo>
                <a:cubicBezTo>
                  <a:pt x="1067008" y="2217265"/>
                  <a:pt x="1013033" y="2350615"/>
                  <a:pt x="971758" y="2429990"/>
                </a:cubicBezTo>
                <a:cubicBezTo>
                  <a:pt x="930483" y="2509365"/>
                  <a:pt x="857458" y="2563340"/>
                  <a:pt x="838408" y="2620490"/>
                </a:cubicBezTo>
                <a:cubicBezTo>
                  <a:pt x="819358" y="2677640"/>
                  <a:pt x="851108" y="2696690"/>
                  <a:pt x="857458" y="2772890"/>
                </a:cubicBezTo>
                <a:cubicBezTo>
                  <a:pt x="863808" y="2849090"/>
                  <a:pt x="882858" y="3014190"/>
                  <a:pt x="876508" y="3077690"/>
                </a:cubicBezTo>
                <a:cubicBezTo>
                  <a:pt x="870158" y="3141190"/>
                  <a:pt x="838408" y="3125315"/>
                  <a:pt x="819358" y="3153890"/>
                </a:cubicBezTo>
                <a:cubicBezTo>
                  <a:pt x="800308" y="3182465"/>
                  <a:pt x="749508" y="3204690"/>
                  <a:pt x="762208" y="3249140"/>
                </a:cubicBezTo>
                <a:cubicBezTo>
                  <a:pt x="774908" y="3293590"/>
                  <a:pt x="854283" y="3379315"/>
                  <a:pt x="895558" y="3420590"/>
                </a:cubicBezTo>
                <a:cubicBezTo>
                  <a:pt x="936833" y="3461865"/>
                  <a:pt x="978108" y="3474565"/>
                  <a:pt x="1009858" y="3496790"/>
                </a:cubicBezTo>
                <a:cubicBezTo>
                  <a:pt x="1041608" y="3519015"/>
                  <a:pt x="1060658" y="3525365"/>
                  <a:pt x="1086058" y="3553940"/>
                </a:cubicBezTo>
                <a:cubicBezTo>
                  <a:pt x="1111458" y="3582515"/>
                  <a:pt x="1092408" y="3709515"/>
                  <a:pt x="1162258" y="3668240"/>
                </a:cubicBezTo>
              </a:path>
            </a:pathLst>
          </a:custGeom>
          <a:ln w="101600">
            <a:solidFill>
              <a:schemeClr val="accent4">
                <a:lumMod val="50000"/>
              </a:schemeClr>
            </a:solidFill>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3000"/>
                                        <p:tgtEl>
                                          <p:spTgt spid="32"/>
                                        </p:tgtEl>
                                      </p:cBhvr>
                                    </p:animEffect>
                                  </p:childTnLst>
                                </p:cTn>
                              </p:par>
                              <p:par>
                                <p:cTn id="22" presetID="22" presetClass="entr" presetSubtype="8" fill="hold" nodeType="withEffect">
                                  <p:stCondLst>
                                    <p:cond delay="50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wipe(left)">
                                      <p:cBhvr>
                                        <p:cTn id="24" dur="1000"/>
                                        <p:tgtEl>
                                          <p:spTgt spid="31">
                                            <p:txEl>
                                              <p:pRg st="0" end="0"/>
                                            </p:txEl>
                                          </p:spTgt>
                                        </p:tgtEl>
                                      </p:cBhvr>
                                    </p:animEffect>
                                  </p:childTnLst>
                                </p:cTn>
                              </p:par>
                              <p:par>
                                <p:cTn id="25" presetID="22" presetClass="entr" presetSubtype="8" fill="hold" nodeType="withEffect">
                                  <p:stCondLst>
                                    <p:cond delay="1500"/>
                                  </p:stCondLst>
                                  <p:childTnLst>
                                    <p:set>
                                      <p:cBhvr>
                                        <p:cTn id="26" dur="1" fill="hold">
                                          <p:stCondLst>
                                            <p:cond delay="0"/>
                                          </p:stCondLst>
                                        </p:cTn>
                                        <p:tgtEl>
                                          <p:spTgt spid="31">
                                            <p:txEl>
                                              <p:pRg st="1" end="1"/>
                                            </p:txEl>
                                          </p:spTgt>
                                        </p:tgtEl>
                                        <p:attrNameLst>
                                          <p:attrName>style.visibility</p:attrName>
                                        </p:attrNameLst>
                                      </p:cBhvr>
                                      <p:to>
                                        <p:strVal val="visible"/>
                                      </p:to>
                                    </p:set>
                                    <p:animEffect transition="in" filter="wipe(left)">
                                      <p:cBhvr>
                                        <p:cTn id="27" dur="1000"/>
                                        <p:tgtEl>
                                          <p:spTgt spid="31">
                                            <p:txEl>
                                              <p:pRg st="1" end="1"/>
                                            </p:txEl>
                                          </p:spTgt>
                                        </p:tgtEl>
                                      </p:cBhvr>
                                    </p:animEffect>
                                  </p:childTnLst>
                                </p:cTn>
                              </p:par>
                              <p:par>
                                <p:cTn id="28" presetID="22" presetClass="entr" presetSubtype="8" fill="hold" nodeType="withEffect">
                                  <p:stCondLst>
                                    <p:cond delay="250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wipe(left)">
                                      <p:cBhvr>
                                        <p:cTn id="30" dur="10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3000"/>
                                        <p:tgtEl>
                                          <p:spTgt spid="39"/>
                                        </p:tgtEl>
                                      </p:cBhvr>
                                    </p:animEffect>
                                  </p:childTnLst>
                                </p:cTn>
                              </p:par>
                              <p:par>
                                <p:cTn id="36" presetID="22" presetClass="entr" presetSubtype="8" fill="hold" nodeType="withEffect">
                                  <p:stCondLst>
                                    <p:cond delay="500"/>
                                  </p:stCondLst>
                                  <p:childTnLst>
                                    <p:set>
                                      <p:cBhvr>
                                        <p:cTn id="37" dur="1" fill="hold">
                                          <p:stCondLst>
                                            <p:cond delay="0"/>
                                          </p:stCondLst>
                                        </p:cTn>
                                        <p:tgtEl>
                                          <p:spTgt spid="31">
                                            <p:txEl>
                                              <p:pRg st="3" end="3"/>
                                            </p:txEl>
                                          </p:spTgt>
                                        </p:tgtEl>
                                        <p:attrNameLst>
                                          <p:attrName>style.visibility</p:attrName>
                                        </p:attrNameLst>
                                      </p:cBhvr>
                                      <p:to>
                                        <p:strVal val="visible"/>
                                      </p:to>
                                    </p:set>
                                    <p:animEffect transition="in" filter="wipe(left)">
                                      <p:cBhvr>
                                        <p:cTn id="38" dur="1000"/>
                                        <p:tgtEl>
                                          <p:spTgt spid="31">
                                            <p:txEl>
                                              <p:pRg st="3" end="3"/>
                                            </p:txEl>
                                          </p:spTgt>
                                        </p:tgtEl>
                                      </p:cBhvr>
                                    </p:animEffect>
                                  </p:childTnLst>
                                </p:cTn>
                              </p:par>
                              <p:par>
                                <p:cTn id="39" presetID="22" presetClass="entr" presetSubtype="8" fill="hold" nodeType="withEffect">
                                  <p:stCondLst>
                                    <p:cond delay="1500"/>
                                  </p:stCondLst>
                                  <p:childTnLst>
                                    <p:set>
                                      <p:cBhvr>
                                        <p:cTn id="40" dur="1" fill="hold">
                                          <p:stCondLst>
                                            <p:cond delay="0"/>
                                          </p:stCondLst>
                                        </p:cTn>
                                        <p:tgtEl>
                                          <p:spTgt spid="31">
                                            <p:txEl>
                                              <p:pRg st="4" end="4"/>
                                            </p:txEl>
                                          </p:spTgt>
                                        </p:tgtEl>
                                        <p:attrNameLst>
                                          <p:attrName>style.visibility</p:attrName>
                                        </p:attrNameLst>
                                      </p:cBhvr>
                                      <p:to>
                                        <p:strVal val="visible"/>
                                      </p:to>
                                    </p:set>
                                    <p:animEffect transition="in" filter="wipe(left)">
                                      <p:cBhvr>
                                        <p:cTn id="41" dur="1000"/>
                                        <p:tgtEl>
                                          <p:spTgt spid="31">
                                            <p:txEl>
                                              <p:pRg st="4" end="4"/>
                                            </p:txEl>
                                          </p:spTgt>
                                        </p:tgtEl>
                                      </p:cBhvr>
                                    </p:animEffect>
                                  </p:childTnLst>
                                </p:cTn>
                              </p:par>
                              <p:par>
                                <p:cTn id="42" presetID="22" presetClass="entr" presetSubtype="8" fill="hold" nodeType="withEffect">
                                  <p:stCondLst>
                                    <p:cond delay="2500"/>
                                  </p:stCondLst>
                                  <p:childTnLst>
                                    <p:set>
                                      <p:cBhvr>
                                        <p:cTn id="43" dur="1" fill="hold">
                                          <p:stCondLst>
                                            <p:cond delay="0"/>
                                          </p:stCondLst>
                                        </p:cTn>
                                        <p:tgtEl>
                                          <p:spTgt spid="31">
                                            <p:txEl>
                                              <p:pRg st="5" end="5"/>
                                            </p:txEl>
                                          </p:spTgt>
                                        </p:tgtEl>
                                        <p:attrNameLst>
                                          <p:attrName>style.visibility</p:attrName>
                                        </p:attrNameLst>
                                      </p:cBhvr>
                                      <p:to>
                                        <p:strVal val="visible"/>
                                      </p:to>
                                    </p:set>
                                    <p:animEffect transition="in" filter="wipe(left)">
                                      <p:cBhvr>
                                        <p:cTn id="44" dur="1000"/>
                                        <p:tgtEl>
                                          <p:spTgt spid="31">
                                            <p:txEl>
                                              <p:pRg st="5" end="5"/>
                                            </p:txEl>
                                          </p:spTgt>
                                        </p:tgtEl>
                                      </p:cBhvr>
                                    </p:animEffect>
                                  </p:childTnLst>
                                </p:cTn>
                              </p:par>
                              <p:par>
                                <p:cTn id="45" presetID="9" presetClass="exit" presetSubtype="0" fill="hold" grpId="0" nodeType="withEffect">
                                  <p:stCondLst>
                                    <p:cond delay="2500"/>
                                  </p:stCondLst>
                                  <p:childTnLst>
                                    <p:animEffect transition="out" filter="dissolve">
                                      <p:cBhvr>
                                        <p:cTn id="46" dur="1000"/>
                                        <p:tgtEl>
                                          <p:spTgt spid="41"/>
                                        </p:tgtEl>
                                      </p:cBhvr>
                                    </p:animEffect>
                                    <p:set>
                                      <p:cBhvr>
                                        <p:cTn id="47" dur="1" fill="hold">
                                          <p:stCondLst>
                                            <p:cond delay="999"/>
                                          </p:stCondLst>
                                        </p:cTn>
                                        <p:tgtEl>
                                          <p:spTgt spid="4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childTnLst>
                                </p:cTn>
                              </p:par>
                              <p:par>
                                <p:cTn id="58" presetID="63" presetClass="path" presetSubtype="0" fill="hold" nodeType="withEffect">
                                  <p:stCondLst>
                                    <p:cond delay="0"/>
                                  </p:stCondLst>
                                  <p:childTnLst>
                                    <p:animMotion origin="layout" path="M 1.11022E-16 4.44444E-6 L 0.12708 -0.05556 " pathEditMode="relative" rAng="0" ptsTypes="AA">
                                      <p:cBhvr>
                                        <p:cTn id="59" dur="1000" fill="hold"/>
                                        <p:tgtEl>
                                          <p:spTgt spid="29"/>
                                        </p:tgtEl>
                                        <p:attrNameLst>
                                          <p:attrName>ppt_x</p:attrName>
                                          <p:attrName>ppt_y</p:attrName>
                                        </p:attrNameLst>
                                      </p:cBhvr>
                                      <p:rCtr x="64" y="-28"/>
                                    </p:animMotion>
                                  </p:childTnLst>
                                </p:cTn>
                              </p:par>
                              <p:par>
                                <p:cTn id="60" presetID="10" presetClass="exit" presetSubtype="0" fill="hold" nodeType="withEffect">
                                  <p:stCondLst>
                                    <p:cond delay="500"/>
                                  </p:stCondLst>
                                  <p:childTnLst>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28"/>
                                        </p:tgtEl>
                                      </p:cBhvr>
                                    </p:animEffect>
                                    <p:set>
                                      <p:cBhvr>
                                        <p:cTn id="65" dur="1" fill="hold">
                                          <p:stCondLst>
                                            <p:cond delay="9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xEl>
                                              <p:pRg st="6" end="6"/>
                                            </p:txEl>
                                          </p:spTgt>
                                        </p:tgtEl>
                                        <p:attrNameLst>
                                          <p:attrName>style.visibility</p:attrName>
                                        </p:attrNameLst>
                                      </p:cBhvr>
                                      <p:to>
                                        <p:strVal val="visible"/>
                                      </p:to>
                                    </p:set>
                                    <p:animEffect transition="in" filter="wipe(left)">
                                      <p:cBhvr>
                                        <p:cTn id="70" dur="1000"/>
                                        <p:tgtEl>
                                          <p:spTgt spid="31">
                                            <p:txEl>
                                              <p:pRg st="6" end="6"/>
                                            </p:txEl>
                                          </p:spTgt>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31">
                                            <p:txEl>
                                              <p:pRg st="7" end="7"/>
                                            </p:txEl>
                                          </p:spTgt>
                                        </p:tgtEl>
                                        <p:attrNameLst>
                                          <p:attrName>style.visibility</p:attrName>
                                        </p:attrNameLst>
                                      </p:cBhvr>
                                      <p:to>
                                        <p:strVal val="visible"/>
                                      </p:to>
                                    </p:set>
                                    <p:animEffect transition="in" filter="wipe(left)">
                                      <p:cBhvr>
                                        <p:cTn id="74" dur="1000"/>
                                        <p:tgtEl>
                                          <p:spTgt spid="31">
                                            <p:txEl>
                                              <p:pRg st="7" end="7"/>
                                            </p:txEl>
                                          </p:spTgt>
                                        </p:tgtEl>
                                      </p:cBhvr>
                                    </p:animEffect>
                                  </p:childTnLst>
                                </p:cTn>
                              </p:par>
                            </p:childTnLst>
                          </p:cTn>
                        </p:par>
                        <p:par>
                          <p:cTn id="75" fill="hold">
                            <p:stCondLst>
                              <p:cond delay="2000"/>
                            </p:stCondLst>
                            <p:childTnLst>
                              <p:par>
                                <p:cTn id="76" presetID="2" presetClass="entr" presetSubtype="2" fill="hold" grpId="0" nodeType="afterEffect">
                                  <p:stCondLst>
                                    <p:cond delay="0"/>
                                  </p:stCondLst>
                                  <p:iterate type="lt">
                                    <p:tmPct val="0"/>
                                  </p:iterate>
                                  <p:childTnLst>
                                    <p:set>
                                      <p:cBhvr>
                                        <p:cTn id="77" dur="1" fill="hold">
                                          <p:stCondLst>
                                            <p:cond delay="0"/>
                                          </p:stCondLst>
                                        </p:cTn>
                                        <p:tgtEl>
                                          <p:spTgt spid="40"/>
                                        </p:tgtEl>
                                        <p:attrNameLst>
                                          <p:attrName>style.visibility</p:attrName>
                                        </p:attrNameLst>
                                      </p:cBhvr>
                                      <p:to>
                                        <p:strVal val="visible"/>
                                      </p:to>
                                    </p:set>
                                    <p:anim calcmode="lin" valueType="num">
                                      <p:cBhvr additive="base">
                                        <p:cTn id="78" dur="1000" fill="hold"/>
                                        <p:tgtEl>
                                          <p:spTgt spid="40"/>
                                        </p:tgtEl>
                                        <p:attrNameLst>
                                          <p:attrName>ppt_x</p:attrName>
                                        </p:attrNameLst>
                                      </p:cBhvr>
                                      <p:tavLst>
                                        <p:tav tm="0">
                                          <p:val>
                                            <p:strVal val="1+#ppt_w/2"/>
                                          </p:val>
                                        </p:tav>
                                        <p:tav tm="100000">
                                          <p:val>
                                            <p:strVal val="#ppt_x"/>
                                          </p:val>
                                        </p:tav>
                                      </p:tavLst>
                                    </p:anim>
                                    <p:anim calcmode="lin" valueType="num">
                                      <p:cBhvr additive="base">
                                        <p:cTn id="79"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1">
                                            <p:txEl>
                                              <p:pRg st="8" end="8"/>
                                            </p:txEl>
                                          </p:spTgt>
                                        </p:tgtEl>
                                        <p:attrNameLst>
                                          <p:attrName>style.visibility</p:attrName>
                                        </p:attrNameLst>
                                      </p:cBhvr>
                                      <p:to>
                                        <p:strVal val="visible"/>
                                      </p:to>
                                    </p:set>
                                    <p:animEffect transition="in" filter="wipe(left)">
                                      <p:cBhvr>
                                        <p:cTn id="84" dur="1000"/>
                                        <p:tgtEl>
                                          <p:spTgt spid="31">
                                            <p:txEl>
                                              <p:pRg st="8" end="8"/>
                                            </p:txEl>
                                          </p:spTgt>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31">
                                            <p:txEl>
                                              <p:pRg st="9" end="9"/>
                                            </p:txEl>
                                          </p:spTgt>
                                        </p:tgtEl>
                                        <p:attrNameLst>
                                          <p:attrName>style.visibility</p:attrName>
                                        </p:attrNameLst>
                                      </p:cBhvr>
                                      <p:to>
                                        <p:strVal val="visible"/>
                                      </p:to>
                                    </p:set>
                                    <p:animEffect transition="in" filter="wipe(left)">
                                      <p:cBhvr>
                                        <p:cTn id="88" dur="1000"/>
                                        <p:tgtEl>
                                          <p:spTgt spid="31">
                                            <p:txEl>
                                              <p:pRg st="9" end="9"/>
                                            </p:txEl>
                                          </p:spTgt>
                                        </p:tgtEl>
                                      </p:cBhvr>
                                    </p:animEffect>
                                  </p:childTnLst>
                                </p:cTn>
                              </p:par>
                            </p:childTnLst>
                          </p:cTn>
                        </p:par>
                        <p:par>
                          <p:cTn id="89" fill="hold">
                            <p:stCondLst>
                              <p:cond delay="2000"/>
                            </p:stCondLst>
                            <p:childTnLst>
                              <p:par>
                                <p:cTn id="90" presetID="22" presetClass="entr" presetSubtype="8" fill="hold" nodeType="afterEffect">
                                  <p:stCondLst>
                                    <p:cond delay="0"/>
                                  </p:stCondLst>
                                  <p:childTnLst>
                                    <p:set>
                                      <p:cBhvr>
                                        <p:cTn id="91" dur="1" fill="hold">
                                          <p:stCondLst>
                                            <p:cond delay="0"/>
                                          </p:stCondLst>
                                        </p:cTn>
                                        <p:tgtEl>
                                          <p:spTgt spid="31">
                                            <p:txEl>
                                              <p:pRg st="10" end="10"/>
                                            </p:txEl>
                                          </p:spTgt>
                                        </p:tgtEl>
                                        <p:attrNameLst>
                                          <p:attrName>style.visibility</p:attrName>
                                        </p:attrNameLst>
                                      </p:cBhvr>
                                      <p:to>
                                        <p:strVal val="visible"/>
                                      </p:to>
                                    </p:set>
                                    <p:animEffect transition="in" filter="wipe(left)">
                                      <p:cBhvr>
                                        <p:cTn id="92" dur="1000"/>
                                        <p:tgtEl>
                                          <p:spTgt spid="31">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00"/>
                                        <p:tgtEl>
                                          <p:spTgt spid="31">
                                            <p:txEl>
                                              <p:pRg st="0" end="0"/>
                                            </p:txEl>
                                          </p:spTgt>
                                        </p:tgtEl>
                                      </p:cBhvr>
                                    </p:animEffect>
                                    <p:set>
                                      <p:cBhvr>
                                        <p:cTn id="97" dur="1" fill="hold">
                                          <p:stCondLst>
                                            <p:cond delay="999"/>
                                          </p:stCondLst>
                                        </p:cTn>
                                        <p:tgtEl>
                                          <p:spTgt spid="31">
                                            <p:txEl>
                                              <p:pRg st="0" end="0"/>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31">
                                            <p:txEl>
                                              <p:pRg st="1" end="1"/>
                                            </p:txEl>
                                          </p:spTgt>
                                        </p:tgtEl>
                                      </p:cBhvr>
                                    </p:animEffect>
                                    <p:set>
                                      <p:cBhvr>
                                        <p:cTn id="100" dur="1" fill="hold">
                                          <p:stCondLst>
                                            <p:cond delay="999"/>
                                          </p:stCondLst>
                                        </p:cTn>
                                        <p:tgtEl>
                                          <p:spTgt spid="31">
                                            <p:txEl>
                                              <p:pRg st="1" end="1"/>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31">
                                            <p:txEl>
                                              <p:pRg st="2" end="2"/>
                                            </p:txEl>
                                          </p:spTgt>
                                        </p:tgtEl>
                                      </p:cBhvr>
                                    </p:animEffect>
                                    <p:set>
                                      <p:cBhvr>
                                        <p:cTn id="103" dur="1" fill="hold">
                                          <p:stCondLst>
                                            <p:cond delay="999"/>
                                          </p:stCondLst>
                                        </p:cTn>
                                        <p:tgtEl>
                                          <p:spTgt spid="31">
                                            <p:txEl>
                                              <p:pRg st="2" end="2"/>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31">
                                            <p:txEl>
                                              <p:pRg st="3" end="3"/>
                                            </p:txEl>
                                          </p:spTgt>
                                        </p:tgtEl>
                                      </p:cBhvr>
                                    </p:animEffect>
                                    <p:set>
                                      <p:cBhvr>
                                        <p:cTn id="106" dur="1" fill="hold">
                                          <p:stCondLst>
                                            <p:cond delay="999"/>
                                          </p:stCondLst>
                                        </p:cTn>
                                        <p:tgtEl>
                                          <p:spTgt spid="31">
                                            <p:txEl>
                                              <p:pRg st="3" end="3"/>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31">
                                            <p:txEl>
                                              <p:pRg st="4" end="4"/>
                                            </p:txEl>
                                          </p:spTgt>
                                        </p:tgtEl>
                                      </p:cBhvr>
                                    </p:animEffect>
                                    <p:set>
                                      <p:cBhvr>
                                        <p:cTn id="109" dur="1" fill="hold">
                                          <p:stCondLst>
                                            <p:cond delay="999"/>
                                          </p:stCondLst>
                                        </p:cTn>
                                        <p:tgtEl>
                                          <p:spTgt spid="31">
                                            <p:txEl>
                                              <p:pRg st="4" end="4"/>
                                            </p:txEl>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31">
                                            <p:txEl>
                                              <p:pRg st="5" end="5"/>
                                            </p:txEl>
                                          </p:spTgt>
                                        </p:tgtEl>
                                      </p:cBhvr>
                                    </p:animEffect>
                                    <p:set>
                                      <p:cBhvr>
                                        <p:cTn id="112" dur="1" fill="hold">
                                          <p:stCondLst>
                                            <p:cond delay="999"/>
                                          </p:stCondLst>
                                        </p:cTn>
                                        <p:tgtEl>
                                          <p:spTgt spid="31">
                                            <p:txEl>
                                              <p:pRg st="5" end="5"/>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31">
                                            <p:txEl>
                                              <p:pRg st="6" end="6"/>
                                            </p:txEl>
                                          </p:spTgt>
                                        </p:tgtEl>
                                      </p:cBhvr>
                                    </p:animEffect>
                                    <p:set>
                                      <p:cBhvr>
                                        <p:cTn id="115" dur="1" fill="hold">
                                          <p:stCondLst>
                                            <p:cond delay="999"/>
                                          </p:stCondLst>
                                        </p:cTn>
                                        <p:tgtEl>
                                          <p:spTgt spid="31">
                                            <p:txEl>
                                              <p:pRg st="6" end="6"/>
                                            </p:txEl>
                                          </p:spTgt>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31">
                                            <p:txEl>
                                              <p:pRg st="7" end="7"/>
                                            </p:txEl>
                                          </p:spTgt>
                                        </p:tgtEl>
                                      </p:cBhvr>
                                    </p:animEffect>
                                    <p:set>
                                      <p:cBhvr>
                                        <p:cTn id="118" dur="1" fill="hold">
                                          <p:stCondLst>
                                            <p:cond delay="999"/>
                                          </p:stCondLst>
                                        </p:cTn>
                                        <p:tgtEl>
                                          <p:spTgt spid="31">
                                            <p:txEl>
                                              <p:pRg st="7" end="7"/>
                                            </p:txEl>
                                          </p:spTgt>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31">
                                            <p:txEl>
                                              <p:pRg st="8" end="8"/>
                                            </p:txEl>
                                          </p:spTgt>
                                        </p:tgtEl>
                                      </p:cBhvr>
                                    </p:animEffect>
                                    <p:set>
                                      <p:cBhvr>
                                        <p:cTn id="121" dur="1" fill="hold">
                                          <p:stCondLst>
                                            <p:cond delay="999"/>
                                          </p:stCondLst>
                                        </p:cTn>
                                        <p:tgtEl>
                                          <p:spTgt spid="31">
                                            <p:txEl>
                                              <p:pRg st="8" end="8"/>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1">
                                            <p:txEl>
                                              <p:pRg st="9" end="9"/>
                                            </p:txEl>
                                          </p:spTgt>
                                        </p:tgtEl>
                                      </p:cBhvr>
                                    </p:animEffect>
                                    <p:set>
                                      <p:cBhvr>
                                        <p:cTn id="124" dur="1" fill="hold">
                                          <p:stCondLst>
                                            <p:cond delay="999"/>
                                          </p:stCondLst>
                                        </p:cTn>
                                        <p:tgtEl>
                                          <p:spTgt spid="31">
                                            <p:txEl>
                                              <p:pRg st="9" end="9"/>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31">
                                            <p:txEl>
                                              <p:pRg st="10" end="10"/>
                                            </p:txEl>
                                          </p:spTgt>
                                        </p:tgtEl>
                                      </p:cBhvr>
                                    </p:animEffect>
                                    <p:set>
                                      <p:cBhvr>
                                        <p:cTn id="127" dur="1" fill="hold">
                                          <p:stCondLst>
                                            <p:cond delay="999"/>
                                          </p:stCondLst>
                                        </p:cTn>
                                        <p:tgtEl>
                                          <p:spTgt spid="31">
                                            <p:txEl>
                                              <p:pRg st="10" end="10"/>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32"/>
                                        </p:tgtEl>
                                      </p:cBhvr>
                                    </p:animEffect>
                                    <p:set>
                                      <p:cBhvr>
                                        <p:cTn id="130" dur="1" fill="hold">
                                          <p:stCondLst>
                                            <p:cond delay="999"/>
                                          </p:stCondLst>
                                        </p:cTn>
                                        <p:tgtEl>
                                          <p:spTgt spid="3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7"/>
                                        </p:tgtEl>
                                      </p:cBhvr>
                                    </p:animEffect>
                                    <p:set>
                                      <p:cBhvr>
                                        <p:cTn id="133" dur="1" fill="hold">
                                          <p:stCondLst>
                                            <p:cond delay="999"/>
                                          </p:stCondLst>
                                        </p:cTn>
                                        <p:tgtEl>
                                          <p:spTgt spid="27"/>
                                        </p:tgtEl>
                                        <p:attrNameLst>
                                          <p:attrName>style.visibility</p:attrName>
                                        </p:attrNameLst>
                                      </p:cBhvr>
                                      <p:to>
                                        <p:strVal val="hidden"/>
                                      </p:to>
                                    </p:set>
                                  </p:childTnLst>
                                </p:cTn>
                              </p:par>
                              <p:par>
                                <p:cTn id="134" presetID="10" presetClass="exit" presetSubtype="0" fill="hold" grpId="1" nodeType="withEffect">
                                  <p:stCondLst>
                                    <p:cond delay="0"/>
                                  </p:stCondLst>
                                  <p:iterate type="lt">
                                    <p:tmPct val="0"/>
                                  </p:iterate>
                                  <p:childTnLst>
                                    <p:animEffect transition="out" filter="fade">
                                      <p:cBhvr>
                                        <p:cTn id="135" dur="1000"/>
                                        <p:tgtEl>
                                          <p:spTgt spid="40"/>
                                        </p:tgtEl>
                                      </p:cBhvr>
                                    </p:animEffect>
                                    <p:set>
                                      <p:cBhvr>
                                        <p:cTn id="136" dur="1" fill="hold">
                                          <p:stCondLst>
                                            <p:cond delay="999"/>
                                          </p:stCondLst>
                                        </p:cTn>
                                        <p:tgtEl>
                                          <p:spTgt spid="40"/>
                                        </p:tgtEl>
                                        <p:attrNameLst>
                                          <p:attrName>style.visibility</p:attrName>
                                        </p:attrNameLst>
                                      </p:cBhvr>
                                      <p:to>
                                        <p:strVal val="hidden"/>
                                      </p:to>
                                    </p:set>
                                  </p:childTnLst>
                                </p:cTn>
                              </p:par>
                            </p:childTnLst>
                          </p:cTn>
                        </p:par>
                        <p:par>
                          <p:cTn id="137" fill="hold">
                            <p:stCondLst>
                              <p:cond delay="1000"/>
                            </p:stCondLst>
                            <p:childTnLst>
                              <p:par>
                                <p:cTn id="138" presetID="53" presetClass="entr" presetSubtype="0" fill="hold" grpId="0" nodeType="after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p:cTn id="140" dur="1000" fill="hold"/>
                                        <p:tgtEl>
                                          <p:spTgt spid="33"/>
                                        </p:tgtEl>
                                        <p:attrNameLst>
                                          <p:attrName>ppt_w</p:attrName>
                                        </p:attrNameLst>
                                      </p:cBhvr>
                                      <p:tavLst>
                                        <p:tav tm="0">
                                          <p:val>
                                            <p:fltVal val="0"/>
                                          </p:val>
                                        </p:tav>
                                        <p:tav tm="100000">
                                          <p:val>
                                            <p:strVal val="#ppt_w"/>
                                          </p:val>
                                        </p:tav>
                                      </p:tavLst>
                                    </p:anim>
                                    <p:anim calcmode="lin" valueType="num">
                                      <p:cBhvr>
                                        <p:cTn id="141" dur="1000" fill="hold"/>
                                        <p:tgtEl>
                                          <p:spTgt spid="33"/>
                                        </p:tgtEl>
                                        <p:attrNameLst>
                                          <p:attrName>ppt_h</p:attrName>
                                        </p:attrNameLst>
                                      </p:cBhvr>
                                      <p:tavLst>
                                        <p:tav tm="0">
                                          <p:val>
                                            <p:fltVal val="0"/>
                                          </p:val>
                                        </p:tav>
                                        <p:tav tm="100000">
                                          <p:val>
                                            <p:strVal val="#ppt_h"/>
                                          </p:val>
                                        </p:tav>
                                      </p:tavLst>
                                    </p:anim>
                                    <p:animEffect transition="in" filter="fade">
                                      <p:cBhvr>
                                        <p:cTn id="142" dur="1000"/>
                                        <p:tgtEl>
                                          <p:spTgt spid="33"/>
                                        </p:tgtEl>
                                      </p:cBhvr>
                                    </p:animEffect>
                                  </p:childTnLst>
                                </p:cTn>
                              </p:par>
                              <p:par>
                                <p:cTn id="143" presetID="10" presetClass="exit" presetSubtype="0" fill="hold" grpId="1" nodeType="withEffect">
                                  <p:stCondLst>
                                    <p:cond delay="0"/>
                                  </p:stCondLst>
                                  <p:childTnLst>
                                    <p:animEffect transition="out" filter="fade">
                                      <p:cBhvr>
                                        <p:cTn id="144" dur="1000"/>
                                        <p:tgtEl>
                                          <p:spTgt spid="39"/>
                                        </p:tgtEl>
                                      </p:cBhvr>
                                    </p:animEffect>
                                    <p:set>
                                      <p:cBhvr>
                                        <p:cTn id="145"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2" grpId="1" animBg="1"/>
      <p:bldP spid="39" grpId="0" animBg="1"/>
      <p:bldP spid="39" grpId="1" animBg="1"/>
      <p:bldP spid="31" grpId="0" build="allAtOnce"/>
      <p:bldP spid="41" grpId="0" animBg="1"/>
      <p:bldP spid="27" grpId="0" animBg="1"/>
      <p:bldP spid="27" grpId="1" animBg="1"/>
      <p:bldP spid="33" grpId="0" animBg="1"/>
      <p:bldP spid="40" grpId="0" animBg="1"/>
      <p:bldP spid="40" grpId="1"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169551"/>
          </a:xfrm>
          <a:prstGeom prst="rect">
            <a:avLst/>
          </a:prstGeom>
        </p:spPr>
        <p:txBody>
          <a:bodyPr wrap="square">
            <a:spAutoFit/>
          </a:bodyPr>
          <a:lstStyle/>
          <a:p>
            <a:r>
              <a:rPr lang="en-US" sz="1400" dirty="0" smtClean="0">
                <a:hlinkClick r:id="rId2"/>
              </a:rPr>
              <a:t>https://history.state.gov/milestones/1750-1775/</a:t>
            </a:r>
            <a:r>
              <a:rPr lang="en-US" sz="1400" b="1" dirty="0" smtClean="0">
                <a:hlinkClick r:id="rId2"/>
              </a:rPr>
              <a:t>treaty-of-paris</a:t>
            </a:r>
            <a:endParaRPr lang="en-US" sz="1400" b="1" dirty="0" smtClean="0"/>
          </a:p>
          <a:p>
            <a:endParaRPr lang="en-US" sz="1400" dirty="0" smtClean="0"/>
          </a:p>
          <a:p>
            <a:r>
              <a:rPr lang="en-US" sz="1400" dirty="0" smtClean="0"/>
              <a:t>The Treaty of Paris of 1763 ended the French and Indian War/Seven Years' War between </a:t>
            </a:r>
            <a:r>
              <a:rPr lang="en-US" sz="1400" b="1" dirty="0" smtClean="0"/>
              <a:t>Great Britain</a:t>
            </a:r>
            <a:r>
              <a:rPr lang="en-US" sz="1400" dirty="0" smtClean="0"/>
              <a:t> and </a:t>
            </a:r>
            <a:r>
              <a:rPr lang="en-US" sz="1400" b="1" dirty="0" smtClean="0"/>
              <a:t>France</a:t>
            </a:r>
            <a:r>
              <a:rPr lang="en-US" sz="1400" dirty="0" smtClean="0"/>
              <a:t>, as well as their respective allies. In the terms of the treaty, </a:t>
            </a:r>
            <a:r>
              <a:rPr lang="en-US" sz="1400" b="1" dirty="0" smtClean="0"/>
              <a:t>France</a:t>
            </a:r>
            <a:r>
              <a:rPr lang="en-US" sz="1400" dirty="0" smtClean="0"/>
              <a:t> gave up all its territories in mainland </a:t>
            </a:r>
            <a:r>
              <a:rPr lang="en-US" sz="1400" b="1" dirty="0" smtClean="0"/>
              <a:t>North America</a:t>
            </a:r>
            <a:r>
              <a:rPr lang="en-US" sz="1400" dirty="0" smtClean="0"/>
              <a:t>, effectively ending any foreign military threat to the British colonies there.</a:t>
            </a:r>
            <a:endParaRPr lang="en-US" sz="1400" dirty="0"/>
          </a:p>
        </p:txBody>
      </p:sp>
      <p:sp useBgFill="1">
        <p:nvSpPr>
          <p:cNvPr id="4" name="Rectangle 3"/>
          <p:cNvSpPr/>
          <p:nvPr/>
        </p:nvSpPr>
        <p:spPr>
          <a:xfrm>
            <a:off x="0" y="1143000"/>
            <a:ext cx="9144000" cy="7417415"/>
          </a:xfrm>
          <a:prstGeom prst="rect">
            <a:avLst/>
          </a:prstGeom>
        </p:spPr>
        <p:txBody>
          <a:bodyPr wrap="square">
            <a:spAutoFit/>
          </a:bodyPr>
          <a:lstStyle/>
          <a:p>
            <a:r>
              <a:rPr lang="en-US" sz="1400" dirty="0" smtClean="0"/>
              <a:t>https://en.wikipedia.org/wiki/Treaty_of_Paris_(1763)</a:t>
            </a:r>
          </a:p>
          <a:p>
            <a:r>
              <a:rPr lang="en-US" sz="1400" dirty="0" smtClean="0"/>
              <a:t>The </a:t>
            </a:r>
            <a:r>
              <a:rPr lang="en-US" sz="1400" b="1" dirty="0" smtClean="0"/>
              <a:t>Treaty of Paris</a:t>
            </a:r>
            <a:r>
              <a:rPr lang="en-US" sz="1400" dirty="0" smtClean="0"/>
              <a:t>, also known as the </a:t>
            </a:r>
            <a:r>
              <a:rPr lang="en-US" sz="1400" b="1" dirty="0" smtClean="0"/>
              <a:t>Treaty of 1763</a:t>
            </a:r>
            <a:r>
              <a:rPr lang="en-US" sz="1400" dirty="0" smtClean="0"/>
              <a:t>, was signed on 10 February 1763 by the kingdoms of Great Britain, France and Spain, with Portugal in agreement, after Great Britain's victory over France and Spain during the Seven Years' War.</a:t>
            </a:r>
          </a:p>
          <a:p>
            <a:r>
              <a:rPr lang="en-US" sz="1400" dirty="0" smtClean="0"/>
              <a:t>The signing of the treaty formally ended the Seven Years' War, known as the French and Indian War in the North American theatre,</a:t>
            </a:r>
            <a:r>
              <a:rPr lang="en-US" sz="1400" baseline="30000" dirty="0" smtClean="0"/>
              <a:t> </a:t>
            </a:r>
            <a:r>
              <a:rPr lang="en-US" sz="1400" dirty="0" smtClean="0"/>
              <a:t>and marked the beginning of an era of British dominance outside Europe. Great Britain and France each returned much of the territory that they had captured during the war, but Great Britain gained much of France's possessions in North America. Additionally, Great Britain agreed to protect Roman Catholicism in the New World. The treaty did not involve Prussia and Austria as they signed a separate agreement, the Treaty of </a:t>
            </a:r>
            <a:r>
              <a:rPr lang="en-US" sz="1400" dirty="0" err="1" smtClean="0"/>
              <a:t>Hubertusburg</a:t>
            </a:r>
            <a:r>
              <a:rPr lang="en-US" sz="1400" dirty="0" smtClean="0"/>
              <a:t>, five days later.</a:t>
            </a:r>
          </a:p>
          <a:p>
            <a:r>
              <a:rPr lang="en-US" sz="1400" dirty="0" smtClean="0"/>
              <a:t>During the war, Great Britain had conquered the French colonies of Canada, Guadeloupe, Saint Lucia, Dominica, Grenada, Saint Vincent and the Grenadines, and Tobago, the French "factories" (trading posts) in India, the slave-trading station at </a:t>
            </a:r>
            <a:r>
              <a:rPr lang="en-US" sz="1400" dirty="0" err="1" smtClean="0"/>
              <a:t>Gorée</a:t>
            </a:r>
            <a:r>
              <a:rPr lang="en-US" sz="1400" dirty="0" smtClean="0"/>
              <a:t>, the </a:t>
            </a:r>
            <a:r>
              <a:rPr lang="en-US" sz="1400" dirty="0" err="1" smtClean="0"/>
              <a:t>Sénégal</a:t>
            </a:r>
            <a:r>
              <a:rPr lang="en-US" sz="1400" dirty="0" smtClean="0"/>
              <a:t> River and its settlements, and the Spanish colonies of </a:t>
            </a:r>
            <a:r>
              <a:rPr lang="en-US" sz="1400" dirty="0" err="1" smtClean="0"/>
              <a:t>Manilia</a:t>
            </a:r>
            <a:r>
              <a:rPr lang="en-US" sz="1400" dirty="0" smtClean="0"/>
              <a:t> in the Philippines) and Havana  in Cuba). France had captured Minorca and British trading posts in Sumatra, while Spain had captured the border fortress of Almeida in Portugal, and Colonia del Sacramento in South America.</a:t>
            </a:r>
          </a:p>
          <a:p>
            <a:r>
              <a:rPr lang="en-US" sz="1400" dirty="0" smtClean="0"/>
              <a:t>In the treaty, most of these territories were restored to their original owners, but not all: Britain made considerable gains. France and Spain restored all their conquests to Britain and Portugal. Britain restored Manila and Havana to Spain, and Guadeloupe, Martinique, Saint Lucia, </a:t>
            </a:r>
            <a:r>
              <a:rPr lang="en-US" sz="1400" dirty="0" err="1" smtClean="0"/>
              <a:t>Gorée</a:t>
            </a:r>
            <a:r>
              <a:rPr lang="en-US" sz="1400" dirty="0" smtClean="0"/>
              <a:t>, and the Indian factories to France.</a:t>
            </a:r>
            <a:r>
              <a:rPr lang="en-US" sz="1400" baseline="30000" dirty="0" smtClean="0">
                <a:hlinkClick r:id="rId3"/>
              </a:rPr>
              <a:t>[4]</a:t>
            </a:r>
            <a:r>
              <a:rPr lang="en-US" sz="1400" dirty="0" smtClean="0"/>
              <a:t> In return, France ceded Canada, Dominica, Grenada, Saint Vincent and the Grenadines, and Tobago to Britain. France also ceded the eastern half of French Louisiana to Britain; that is, the area from the Mississippi River to the Appalachian Mountains.</a:t>
            </a:r>
          </a:p>
          <a:p>
            <a:r>
              <a:rPr lang="en-US" sz="1400" dirty="0" smtClean="0"/>
              <a:t>Spain ceded Florida to Britain.</a:t>
            </a:r>
            <a:r>
              <a:rPr lang="en-US" sz="1400" baseline="30000" dirty="0" smtClean="0"/>
              <a:t> </a:t>
            </a:r>
            <a:r>
              <a:rPr lang="en-US" sz="1400" dirty="0" smtClean="0"/>
              <a:t>France had already secretly given Louisiana to Spain in the Treaty of Fontainebleau (1762). In addition, while France regained its factories in India, France recognized British clients as the rulers of key Indian native states, and pledged not to send troops to Bengal. Britain agreed to demolish its fortifications in British Honduras (now </a:t>
            </a:r>
            <a:r>
              <a:rPr lang="en-US" sz="1400" u="sng" dirty="0" smtClean="0"/>
              <a:t>Belize)</a:t>
            </a:r>
            <a:r>
              <a:rPr lang="en-US" sz="1400" dirty="0" smtClean="0"/>
              <a:t>, but retained a logwood-cutting colony there. Britain confirmed the right of its new subjects to practice Catholicism.</a:t>
            </a:r>
          </a:p>
          <a:p>
            <a:r>
              <a:rPr lang="en-US" sz="1400" dirty="0" smtClean="0"/>
              <a:t>France ceded all of its territory in mainland North America, but retained fishing rights off Newfoundland and the two small islands of Saint Pierre and Miquelon, where its fishermen could dry their catch. In turn France gained the return of its sugar colony, Guadeloupe, which it considered more valuable than Canada.</a:t>
            </a:r>
            <a:r>
              <a:rPr lang="en-US" sz="1400" baseline="30000" dirty="0" smtClean="0"/>
              <a:t> </a:t>
            </a:r>
            <a:r>
              <a:rPr lang="en-US" sz="1400" dirty="0" smtClean="0"/>
              <a:t>Voltaire had notoriously dismissed Canada as "</a:t>
            </a:r>
            <a:r>
              <a:rPr lang="en-US" sz="1400" dirty="0" err="1" smtClean="0"/>
              <a:t>Quelques</a:t>
            </a:r>
            <a:r>
              <a:rPr lang="en-US" sz="1400" dirty="0" smtClean="0"/>
              <a:t> </a:t>
            </a:r>
            <a:r>
              <a:rPr lang="en-US" sz="1400" dirty="0" err="1" smtClean="0"/>
              <a:t>arpents</a:t>
            </a:r>
            <a:r>
              <a:rPr lang="en-US" sz="1400" dirty="0" smtClean="0"/>
              <a:t> de </a:t>
            </a:r>
            <a:r>
              <a:rPr lang="en-US" sz="1400" dirty="0" err="1" smtClean="0"/>
              <a:t>neige</a:t>
            </a:r>
            <a:r>
              <a:rPr lang="en-US" sz="1400" dirty="0" smtClean="0"/>
              <a:t>", "A few acres of snow".</a:t>
            </a:r>
          </a:p>
          <a:p>
            <a:r>
              <a:rPr lang="en-US" sz="1400" dirty="0" smtClean="0"/>
              <a:t>The Treaty of Paris is frequently noted</a:t>
            </a:r>
            <a:r>
              <a:rPr lang="en-US" sz="1400" baseline="30000" dirty="0" smtClean="0"/>
              <a:t> </a:t>
            </a:r>
            <a:r>
              <a:rPr lang="en-US" sz="1400" dirty="0" smtClean="0"/>
              <a:t>as the point at which France gave Louisiana to Spain.</a:t>
            </a:r>
            <a:r>
              <a:rPr lang="en-US" sz="1400" baseline="30000" dirty="0" smtClean="0"/>
              <a:t> </a:t>
            </a:r>
            <a:r>
              <a:rPr lang="en-US" sz="1400" dirty="0" smtClean="0"/>
              <a:t>The transfer, however, occurred with the Treaty of Fontainebleau (1762) but was not publicly announced until 1764. The Treaty of Paris was to give Britain the east side of the Mississippi (including Baton Rouge, Louisiana, which was to be part of the British territory of West Florida). New Orleans on the east side remained in French hands (albeit temporarily). The Mississippi River corridor in what is modern day Louisiana was to be reunited following the Louisiana Purchase in 1803 and the Adams–</a:t>
            </a:r>
            <a:r>
              <a:rPr lang="en-US" sz="1400" dirty="0" err="1" smtClean="0"/>
              <a:t>Onís</a:t>
            </a:r>
            <a:r>
              <a:rPr lang="en-US" sz="1400" dirty="0" smtClean="0"/>
              <a:t> Treaty in 1819.</a:t>
            </a:r>
            <a:endParaRPr lang="en-US" sz="1400" dirty="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7" name="Picture 2" descr="Map of North America After the 1763 Treaty of Paris"/>
          <p:cNvPicPr>
            <a:picLocks noChangeAspect="1" noChangeArrowheads="1"/>
          </p:cNvPicPr>
          <p:nvPr/>
        </p:nvPicPr>
        <p:blipFill>
          <a:blip r:embed="rId2" cstate="print"/>
          <a:srcRect/>
          <a:stretch>
            <a:fillRect/>
          </a:stretch>
        </p:blipFill>
        <p:spPr bwMode="auto">
          <a:xfrm>
            <a:off x="4855464" y="1295400"/>
            <a:ext cx="4229603" cy="5486400"/>
          </a:xfrm>
          <a:prstGeom prst="rect">
            <a:avLst/>
          </a:prstGeom>
          <a:noFill/>
          <a:ln w="76200">
            <a:solidFill>
              <a:schemeClr val="tx1"/>
            </a:solidFill>
          </a:ln>
        </p:spPr>
      </p:pic>
      <p:sp useBgFill="1">
        <p:nvSpPr>
          <p:cNvPr id="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49509" name="Picture 5"/>
          <p:cNvPicPr>
            <a:picLocks noChangeAspect="1" noChangeArrowheads="1"/>
          </p:cNvPicPr>
          <p:nvPr/>
        </p:nvPicPr>
        <p:blipFill>
          <a:blip r:embed="rId3" cstate="print"/>
          <a:srcRect/>
          <a:stretch>
            <a:fillRect/>
          </a:stretch>
        </p:blipFill>
        <p:spPr bwMode="auto">
          <a:xfrm>
            <a:off x="533400" y="1371600"/>
            <a:ext cx="3932238" cy="5011738"/>
          </a:xfrm>
          <a:prstGeom prst="rect">
            <a:avLst/>
          </a:prstGeom>
          <a:noFill/>
          <a:ln w="50800">
            <a:solidFill>
              <a:srgbClr val="002060"/>
            </a:solidFill>
            <a:miter lim="800000"/>
            <a:headEnd/>
            <a:tailEnd/>
          </a:ln>
          <a:effectLst>
            <a:outerShdw dist="50800" dir="8400000" sx="101000" sy="101000" algn="ctr" rotWithShape="0">
              <a:srgbClr val="FFC000"/>
            </a:outerShdw>
          </a:effectLst>
        </p:spPr>
      </p:pic>
      <p:cxnSp>
        <p:nvCxnSpPr>
          <p:cNvPr id="10" name="Straight Connector 9"/>
          <p:cNvCxnSpPr/>
          <p:nvPr/>
        </p:nvCxnSpPr>
        <p:spPr>
          <a:xfrm>
            <a:off x="2133600" y="4648200"/>
            <a:ext cx="2133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6800" y="5038344"/>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0600" y="5422392"/>
            <a:ext cx="609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60000" flipV="1">
            <a:off x="990163" y="3506788"/>
            <a:ext cx="2819400" cy="7461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60000" flipV="1">
            <a:off x="1066800" y="3896932"/>
            <a:ext cx="1752600" cy="6546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1000"/>
                                        <p:tgtEl>
                                          <p:spTgt spid="1495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5" name="Picture 2" descr="Map of North America After the 1763 Treaty of Paris"/>
          <p:cNvPicPr>
            <a:picLocks noChangeAspect="1" noChangeArrowheads="1"/>
          </p:cNvPicPr>
          <p:nvPr/>
        </p:nvPicPr>
        <p:blipFill>
          <a:blip r:embed="rId2" cstate="print"/>
          <a:srcRect/>
          <a:stretch>
            <a:fillRect/>
          </a:stretch>
        </p:blipFill>
        <p:spPr bwMode="auto">
          <a:xfrm>
            <a:off x="4855464" y="1295400"/>
            <a:ext cx="4229603" cy="5486400"/>
          </a:xfrm>
          <a:prstGeom prst="rect">
            <a:avLst/>
          </a:prstGeom>
          <a:noFill/>
          <a:ln w="76200">
            <a:solidFill>
              <a:schemeClr val="tx1"/>
            </a:solidFill>
          </a:ln>
        </p:spPr>
      </p:pic>
      <p:grpSp>
        <p:nvGrpSpPr>
          <p:cNvPr id="11" name="Group 10"/>
          <p:cNvGrpSpPr/>
          <p:nvPr/>
        </p:nvGrpSpPr>
        <p:grpSpPr>
          <a:xfrm>
            <a:off x="4681728" y="1143000"/>
            <a:ext cx="4462272" cy="5754624"/>
            <a:chOff x="4681728" y="1143000"/>
            <a:chExt cx="4462272" cy="5754624"/>
          </a:xfrm>
        </p:grpSpPr>
        <p:sp>
          <p:nvSpPr>
            <p:cNvPr id="6" name="Rectangle 5"/>
            <p:cNvSpPr/>
            <p:nvPr/>
          </p:nvSpPr>
          <p:spPr>
            <a:xfrm>
              <a:off x="6553200" y="1905000"/>
              <a:ext cx="25908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681728" y="1143000"/>
              <a:ext cx="4462272" cy="5754624"/>
              <a:chOff x="4681728" y="1143000"/>
              <a:chExt cx="4462272" cy="5754624"/>
            </a:xfrm>
          </p:grpSpPr>
          <p:sp useBgFill="1">
            <p:nvSpPr>
              <p:cNvPr id="7" name="Rectangle 6"/>
              <p:cNvSpPr/>
              <p:nvPr/>
            </p:nvSpPr>
            <p:spPr>
              <a:xfrm>
                <a:off x="4681728" y="1143000"/>
                <a:ext cx="18288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6477000" y="1161288"/>
                <a:ext cx="2667000" cy="719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6477000" y="5449824"/>
                <a:ext cx="2667000" cy="144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6" name="Picture 2"/>
          <p:cNvPicPr>
            <a:picLocks noChangeAspect="1" noChangeArrowheads="1"/>
          </p:cNvPicPr>
          <p:nvPr/>
        </p:nvPicPr>
        <p:blipFill>
          <a:blip r:embed="rId3" cstate="print"/>
          <a:srcRect t="6486" r="1613"/>
          <a:stretch>
            <a:fillRect/>
          </a:stretch>
        </p:blipFill>
        <p:spPr bwMode="auto">
          <a:xfrm>
            <a:off x="4343400" y="1371600"/>
            <a:ext cx="4648200" cy="5410200"/>
          </a:xfrm>
          <a:prstGeom prst="rect">
            <a:avLst/>
          </a:prstGeom>
          <a:noFill/>
          <a:ln w="76200">
            <a:solidFill>
              <a:schemeClr val="tx1"/>
            </a:solidFill>
            <a:miter lim="800000"/>
            <a:headEnd/>
            <a:tailEnd/>
          </a:ln>
          <a:effectLst/>
        </p:spPr>
      </p:pic>
      <p:sp>
        <p:nvSpPr>
          <p:cNvPr id="14" name="Rectangle 13"/>
          <p:cNvSpPr/>
          <p:nvPr/>
        </p:nvSpPr>
        <p:spPr>
          <a:xfrm>
            <a:off x="7543800" y="4572000"/>
            <a:ext cx="1447800" cy="2057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4" cstate="print"/>
          <a:srcRect r="-48" b="52545"/>
          <a:stretch>
            <a:fillRect/>
          </a:stretch>
        </p:blipFill>
        <p:spPr bwMode="auto">
          <a:xfrm>
            <a:off x="6345936" y="3429000"/>
            <a:ext cx="4191001" cy="3018553"/>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t="63274" r="37726" b="25870"/>
          <a:stretch>
            <a:fillRect/>
          </a:stretch>
        </p:blipFill>
        <p:spPr bwMode="auto">
          <a:xfrm>
            <a:off x="6373368" y="5486400"/>
            <a:ext cx="4191000" cy="949569"/>
          </a:xfrm>
          <a:prstGeom prst="rect">
            <a:avLst/>
          </a:prstGeom>
          <a:noFill/>
          <a:ln w="9525">
            <a:noFill/>
            <a:miter lim="800000"/>
            <a:headEnd/>
            <a:tailEnd/>
          </a:ln>
          <a:effectLst/>
        </p:spPr>
      </p:pic>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cxnSp>
        <p:nvCxnSpPr>
          <p:cNvPr id="20" name="Straight Connector 19"/>
          <p:cNvCxnSpPr/>
          <p:nvPr/>
        </p:nvCxnSpPr>
        <p:spPr>
          <a:xfrm>
            <a:off x="1219200" y="1888172"/>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189924"/>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3600" y="3049460"/>
            <a:ext cx="1752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3351212"/>
            <a:ext cx="925068"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1598612"/>
            <a:ext cx="1828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329193" y="1344853"/>
            <a:ext cx="2872667" cy="5320531"/>
            <a:chOff x="4329193" y="1344853"/>
            <a:chExt cx="2872667" cy="5320531"/>
          </a:xfrm>
        </p:grpSpPr>
        <p:sp>
          <p:nvSpPr>
            <p:cNvPr id="33" name="Freeform 32"/>
            <p:cNvSpPr/>
            <p:nvPr/>
          </p:nvSpPr>
          <p:spPr>
            <a:xfrm>
              <a:off x="4343397" y="1344853"/>
              <a:ext cx="2858463" cy="5320531"/>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 name="connsiteX0" fmla="*/ 3107267 w 3139017"/>
                <a:gd name="connsiteY0" fmla="*/ 44835 h 5317452"/>
                <a:gd name="connsiteX1" fmla="*/ 3119967 w 3139017"/>
                <a:gd name="connsiteY1" fmla="*/ 52917 h 5317452"/>
                <a:gd name="connsiteX2" fmla="*/ 2992967 w 3139017"/>
                <a:gd name="connsiteY2" fmla="*/ 362335 h 5317452"/>
                <a:gd name="connsiteX3" fmla="*/ 2980267 w 3139017"/>
                <a:gd name="connsiteY3" fmla="*/ 540135 h 5317452"/>
                <a:gd name="connsiteX4" fmla="*/ 2954867 w 3139017"/>
                <a:gd name="connsiteY4" fmla="*/ 616335 h 5317452"/>
                <a:gd name="connsiteX5" fmla="*/ 2815167 w 3139017"/>
                <a:gd name="connsiteY5" fmla="*/ 679835 h 5317452"/>
                <a:gd name="connsiteX6" fmla="*/ 2764367 w 3139017"/>
                <a:gd name="connsiteY6" fmla="*/ 844935 h 5317452"/>
                <a:gd name="connsiteX7" fmla="*/ 2675467 w 3139017"/>
                <a:gd name="connsiteY7" fmla="*/ 1060835 h 5317452"/>
                <a:gd name="connsiteX8" fmla="*/ 2599267 w 3139017"/>
                <a:gd name="connsiteY8" fmla="*/ 1098935 h 5317452"/>
                <a:gd name="connsiteX9" fmla="*/ 2548467 w 3139017"/>
                <a:gd name="connsiteY9" fmla="*/ 1162435 h 5317452"/>
                <a:gd name="connsiteX10" fmla="*/ 2548467 w 3139017"/>
                <a:gd name="connsiteY10" fmla="*/ 1314835 h 5317452"/>
                <a:gd name="connsiteX11" fmla="*/ 2472267 w 3139017"/>
                <a:gd name="connsiteY11" fmla="*/ 1378335 h 5317452"/>
                <a:gd name="connsiteX12" fmla="*/ 2383367 w 3139017"/>
                <a:gd name="connsiteY12" fmla="*/ 1289435 h 5317452"/>
                <a:gd name="connsiteX13" fmla="*/ 2396067 w 3139017"/>
                <a:gd name="connsiteY13" fmla="*/ 1187835 h 5317452"/>
                <a:gd name="connsiteX14" fmla="*/ 2269067 w 3139017"/>
                <a:gd name="connsiteY14" fmla="*/ 1035435 h 5317452"/>
                <a:gd name="connsiteX15" fmla="*/ 2142067 w 3139017"/>
                <a:gd name="connsiteY15" fmla="*/ 1200535 h 5317452"/>
                <a:gd name="connsiteX16" fmla="*/ 2142067 w 3139017"/>
                <a:gd name="connsiteY16" fmla="*/ 1314835 h 5317452"/>
                <a:gd name="connsiteX17" fmla="*/ 2040467 w 3139017"/>
                <a:gd name="connsiteY17" fmla="*/ 1352935 h 5317452"/>
                <a:gd name="connsiteX18" fmla="*/ 1900767 w 3139017"/>
                <a:gd name="connsiteY18" fmla="*/ 1479935 h 5317452"/>
                <a:gd name="connsiteX19" fmla="*/ 1824567 w 3139017"/>
                <a:gd name="connsiteY19" fmla="*/ 1645035 h 5317452"/>
                <a:gd name="connsiteX20" fmla="*/ 1761067 w 3139017"/>
                <a:gd name="connsiteY20" fmla="*/ 1695835 h 5317452"/>
                <a:gd name="connsiteX21" fmla="*/ 1621367 w 3139017"/>
                <a:gd name="connsiteY21" fmla="*/ 1657735 h 5317452"/>
                <a:gd name="connsiteX22" fmla="*/ 1545167 w 3139017"/>
                <a:gd name="connsiteY22" fmla="*/ 1733935 h 5317452"/>
                <a:gd name="connsiteX23" fmla="*/ 1367367 w 3139017"/>
                <a:gd name="connsiteY23" fmla="*/ 1987935 h 5317452"/>
                <a:gd name="connsiteX24" fmla="*/ 1240367 w 3139017"/>
                <a:gd name="connsiteY24" fmla="*/ 2178435 h 5317452"/>
                <a:gd name="connsiteX25" fmla="*/ 1227667 w 3139017"/>
                <a:gd name="connsiteY25" fmla="*/ 2241935 h 5317452"/>
                <a:gd name="connsiteX26" fmla="*/ 1303867 w 3139017"/>
                <a:gd name="connsiteY26" fmla="*/ 2305435 h 5317452"/>
                <a:gd name="connsiteX27" fmla="*/ 1253067 w 3139017"/>
                <a:gd name="connsiteY27" fmla="*/ 2368935 h 5317452"/>
                <a:gd name="connsiteX28" fmla="*/ 1202267 w 3139017"/>
                <a:gd name="connsiteY28" fmla="*/ 2495935 h 5317452"/>
                <a:gd name="connsiteX29" fmla="*/ 1176867 w 3139017"/>
                <a:gd name="connsiteY29" fmla="*/ 2724535 h 5317452"/>
                <a:gd name="connsiteX30" fmla="*/ 986367 w 3139017"/>
                <a:gd name="connsiteY30" fmla="*/ 3016635 h 5317452"/>
                <a:gd name="connsiteX31" fmla="*/ 948267 w 3139017"/>
                <a:gd name="connsiteY31" fmla="*/ 3194435 h 5317452"/>
                <a:gd name="connsiteX32" fmla="*/ 922867 w 3139017"/>
                <a:gd name="connsiteY32" fmla="*/ 3207135 h 5317452"/>
                <a:gd name="connsiteX33" fmla="*/ 910167 w 3139017"/>
                <a:gd name="connsiteY33" fmla="*/ 3308735 h 5317452"/>
                <a:gd name="connsiteX34" fmla="*/ 795867 w 3139017"/>
                <a:gd name="connsiteY34" fmla="*/ 3448435 h 5317452"/>
                <a:gd name="connsiteX35" fmla="*/ 770467 w 3139017"/>
                <a:gd name="connsiteY35" fmla="*/ 3486535 h 5317452"/>
                <a:gd name="connsiteX36" fmla="*/ 503767 w 3139017"/>
                <a:gd name="connsiteY36" fmla="*/ 3651635 h 5317452"/>
                <a:gd name="connsiteX37" fmla="*/ 427567 w 3139017"/>
                <a:gd name="connsiteY37" fmla="*/ 3753235 h 5317452"/>
                <a:gd name="connsiteX38" fmla="*/ 389467 w 3139017"/>
                <a:gd name="connsiteY38" fmla="*/ 3842135 h 5317452"/>
                <a:gd name="connsiteX39" fmla="*/ 224367 w 3139017"/>
                <a:gd name="connsiteY39" fmla="*/ 3842135 h 5317452"/>
                <a:gd name="connsiteX40" fmla="*/ 173567 w 3139017"/>
                <a:gd name="connsiteY40" fmla="*/ 3931035 h 5317452"/>
                <a:gd name="connsiteX41" fmla="*/ 173567 w 3139017"/>
                <a:gd name="connsiteY41" fmla="*/ 4032635 h 5317452"/>
                <a:gd name="connsiteX42" fmla="*/ 46567 w 3139017"/>
                <a:gd name="connsiteY42" fmla="*/ 4134235 h 5317452"/>
                <a:gd name="connsiteX43" fmla="*/ 8467 w 3139017"/>
                <a:gd name="connsiteY43" fmla="*/ 4350135 h 5317452"/>
                <a:gd name="connsiteX44" fmla="*/ 97367 w 3139017"/>
                <a:gd name="connsiteY44" fmla="*/ 4794635 h 5317452"/>
                <a:gd name="connsiteX45" fmla="*/ 211667 w 3139017"/>
                <a:gd name="connsiteY45" fmla="*/ 4997835 h 5317452"/>
                <a:gd name="connsiteX46" fmla="*/ 452967 w 3139017"/>
                <a:gd name="connsiteY46" fmla="*/ 5124835 h 5317452"/>
                <a:gd name="connsiteX47" fmla="*/ 529167 w 3139017"/>
                <a:gd name="connsiteY47" fmla="*/ 5302635 h 5317452"/>
                <a:gd name="connsiteX48" fmla="*/ 516467 w 3139017"/>
                <a:gd name="connsiteY48" fmla="*/ 5213735 h 5317452"/>
                <a:gd name="connsiteX49" fmla="*/ 643467 w 3139017"/>
                <a:gd name="connsiteY49" fmla="*/ 5264535 h 5317452"/>
                <a:gd name="connsiteX0" fmla="*/ 3107267 w 3119967"/>
                <a:gd name="connsiteY0" fmla="*/ 86399 h 5359016"/>
                <a:gd name="connsiteX1" fmla="*/ 3119967 w 3119967"/>
                <a:gd name="connsiteY1" fmla="*/ 94481 h 5359016"/>
                <a:gd name="connsiteX2" fmla="*/ 2992967 w 3119967"/>
                <a:gd name="connsiteY2" fmla="*/ 403899 h 5359016"/>
                <a:gd name="connsiteX3" fmla="*/ 2980267 w 3119967"/>
                <a:gd name="connsiteY3" fmla="*/ 581699 h 5359016"/>
                <a:gd name="connsiteX4" fmla="*/ 2954867 w 3119967"/>
                <a:gd name="connsiteY4" fmla="*/ 657899 h 5359016"/>
                <a:gd name="connsiteX5" fmla="*/ 2815167 w 3119967"/>
                <a:gd name="connsiteY5" fmla="*/ 721399 h 5359016"/>
                <a:gd name="connsiteX6" fmla="*/ 2764367 w 3119967"/>
                <a:gd name="connsiteY6" fmla="*/ 886499 h 5359016"/>
                <a:gd name="connsiteX7" fmla="*/ 2675467 w 3119967"/>
                <a:gd name="connsiteY7" fmla="*/ 1102399 h 5359016"/>
                <a:gd name="connsiteX8" fmla="*/ 2599267 w 3119967"/>
                <a:gd name="connsiteY8" fmla="*/ 1140499 h 5359016"/>
                <a:gd name="connsiteX9" fmla="*/ 2548467 w 3119967"/>
                <a:gd name="connsiteY9" fmla="*/ 1203999 h 5359016"/>
                <a:gd name="connsiteX10" fmla="*/ 2548467 w 3119967"/>
                <a:gd name="connsiteY10" fmla="*/ 1356399 h 5359016"/>
                <a:gd name="connsiteX11" fmla="*/ 2472267 w 3119967"/>
                <a:gd name="connsiteY11" fmla="*/ 1419899 h 5359016"/>
                <a:gd name="connsiteX12" fmla="*/ 2383367 w 3119967"/>
                <a:gd name="connsiteY12" fmla="*/ 1330999 h 5359016"/>
                <a:gd name="connsiteX13" fmla="*/ 2396067 w 3119967"/>
                <a:gd name="connsiteY13" fmla="*/ 1229399 h 5359016"/>
                <a:gd name="connsiteX14" fmla="*/ 2269067 w 3119967"/>
                <a:gd name="connsiteY14" fmla="*/ 1076999 h 5359016"/>
                <a:gd name="connsiteX15" fmla="*/ 2142067 w 3119967"/>
                <a:gd name="connsiteY15" fmla="*/ 1242099 h 5359016"/>
                <a:gd name="connsiteX16" fmla="*/ 2142067 w 3119967"/>
                <a:gd name="connsiteY16" fmla="*/ 1356399 h 5359016"/>
                <a:gd name="connsiteX17" fmla="*/ 2040467 w 3119967"/>
                <a:gd name="connsiteY17" fmla="*/ 1394499 h 5359016"/>
                <a:gd name="connsiteX18" fmla="*/ 1900767 w 3119967"/>
                <a:gd name="connsiteY18" fmla="*/ 1521499 h 5359016"/>
                <a:gd name="connsiteX19" fmla="*/ 1824567 w 3119967"/>
                <a:gd name="connsiteY19" fmla="*/ 1686599 h 5359016"/>
                <a:gd name="connsiteX20" fmla="*/ 1761067 w 3119967"/>
                <a:gd name="connsiteY20" fmla="*/ 1737399 h 5359016"/>
                <a:gd name="connsiteX21" fmla="*/ 1621367 w 3119967"/>
                <a:gd name="connsiteY21" fmla="*/ 1699299 h 5359016"/>
                <a:gd name="connsiteX22" fmla="*/ 1545167 w 3119967"/>
                <a:gd name="connsiteY22" fmla="*/ 1775499 h 5359016"/>
                <a:gd name="connsiteX23" fmla="*/ 1367367 w 3119967"/>
                <a:gd name="connsiteY23" fmla="*/ 2029499 h 5359016"/>
                <a:gd name="connsiteX24" fmla="*/ 1240367 w 3119967"/>
                <a:gd name="connsiteY24" fmla="*/ 2219999 h 5359016"/>
                <a:gd name="connsiteX25" fmla="*/ 1227667 w 3119967"/>
                <a:gd name="connsiteY25" fmla="*/ 2283499 h 5359016"/>
                <a:gd name="connsiteX26" fmla="*/ 1303867 w 3119967"/>
                <a:gd name="connsiteY26" fmla="*/ 2346999 h 5359016"/>
                <a:gd name="connsiteX27" fmla="*/ 1253067 w 3119967"/>
                <a:gd name="connsiteY27" fmla="*/ 2410499 h 5359016"/>
                <a:gd name="connsiteX28" fmla="*/ 1202267 w 3119967"/>
                <a:gd name="connsiteY28" fmla="*/ 2537499 h 5359016"/>
                <a:gd name="connsiteX29" fmla="*/ 1176867 w 3119967"/>
                <a:gd name="connsiteY29" fmla="*/ 2766099 h 5359016"/>
                <a:gd name="connsiteX30" fmla="*/ 986367 w 3119967"/>
                <a:gd name="connsiteY30" fmla="*/ 3058199 h 5359016"/>
                <a:gd name="connsiteX31" fmla="*/ 948267 w 3119967"/>
                <a:gd name="connsiteY31" fmla="*/ 3235999 h 5359016"/>
                <a:gd name="connsiteX32" fmla="*/ 922867 w 3119967"/>
                <a:gd name="connsiteY32" fmla="*/ 3248699 h 5359016"/>
                <a:gd name="connsiteX33" fmla="*/ 910167 w 3119967"/>
                <a:gd name="connsiteY33" fmla="*/ 3350299 h 5359016"/>
                <a:gd name="connsiteX34" fmla="*/ 795867 w 3119967"/>
                <a:gd name="connsiteY34" fmla="*/ 3489999 h 5359016"/>
                <a:gd name="connsiteX35" fmla="*/ 770467 w 3119967"/>
                <a:gd name="connsiteY35" fmla="*/ 3528099 h 5359016"/>
                <a:gd name="connsiteX36" fmla="*/ 503767 w 3119967"/>
                <a:gd name="connsiteY36" fmla="*/ 3693199 h 5359016"/>
                <a:gd name="connsiteX37" fmla="*/ 427567 w 3119967"/>
                <a:gd name="connsiteY37" fmla="*/ 3794799 h 5359016"/>
                <a:gd name="connsiteX38" fmla="*/ 389467 w 3119967"/>
                <a:gd name="connsiteY38" fmla="*/ 3883699 h 5359016"/>
                <a:gd name="connsiteX39" fmla="*/ 224367 w 3119967"/>
                <a:gd name="connsiteY39" fmla="*/ 3883699 h 5359016"/>
                <a:gd name="connsiteX40" fmla="*/ 173567 w 3119967"/>
                <a:gd name="connsiteY40" fmla="*/ 3972599 h 5359016"/>
                <a:gd name="connsiteX41" fmla="*/ 173567 w 3119967"/>
                <a:gd name="connsiteY41" fmla="*/ 4074199 h 5359016"/>
                <a:gd name="connsiteX42" fmla="*/ 46567 w 3119967"/>
                <a:gd name="connsiteY42" fmla="*/ 4175799 h 5359016"/>
                <a:gd name="connsiteX43" fmla="*/ 8467 w 3119967"/>
                <a:gd name="connsiteY43" fmla="*/ 4391699 h 5359016"/>
                <a:gd name="connsiteX44" fmla="*/ 97367 w 3119967"/>
                <a:gd name="connsiteY44" fmla="*/ 4836199 h 5359016"/>
                <a:gd name="connsiteX45" fmla="*/ 211667 w 3119967"/>
                <a:gd name="connsiteY45" fmla="*/ 5039399 h 5359016"/>
                <a:gd name="connsiteX46" fmla="*/ 452967 w 3119967"/>
                <a:gd name="connsiteY46" fmla="*/ 5166399 h 5359016"/>
                <a:gd name="connsiteX47" fmla="*/ 529167 w 3119967"/>
                <a:gd name="connsiteY47" fmla="*/ 5344199 h 5359016"/>
                <a:gd name="connsiteX48" fmla="*/ 516467 w 3119967"/>
                <a:gd name="connsiteY48" fmla="*/ 5255299 h 5359016"/>
                <a:gd name="connsiteX49" fmla="*/ 643467 w 3119967"/>
                <a:gd name="connsiteY49" fmla="*/ 5306099 h 5359016"/>
                <a:gd name="connsiteX0" fmla="*/ 3107267 w 3292063"/>
                <a:gd name="connsiteY0" fmla="*/ 520187 h 5792804"/>
                <a:gd name="connsiteX1" fmla="*/ 3119967 w 3292063"/>
                <a:gd name="connsiteY1" fmla="*/ 528269 h 5792804"/>
                <a:gd name="connsiteX2" fmla="*/ 2992967 w 3292063"/>
                <a:gd name="connsiteY2" fmla="*/ 837687 h 5792804"/>
                <a:gd name="connsiteX3" fmla="*/ 2980267 w 3292063"/>
                <a:gd name="connsiteY3" fmla="*/ 1015487 h 5792804"/>
                <a:gd name="connsiteX4" fmla="*/ 2954867 w 3292063"/>
                <a:gd name="connsiteY4" fmla="*/ 1091687 h 5792804"/>
                <a:gd name="connsiteX5" fmla="*/ 2815167 w 3292063"/>
                <a:gd name="connsiteY5" fmla="*/ 1155187 h 5792804"/>
                <a:gd name="connsiteX6" fmla="*/ 2764367 w 3292063"/>
                <a:gd name="connsiteY6" fmla="*/ 1320287 h 5792804"/>
                <a:gd name="connsiteX7" fmla="*/ 2675467 w 3292063"/>
                <a:gd name="connsiteY7" fmla="*/ 1536187 h 5792804"/>
                <a:gd name="connsiteX8" fmla="*/ 2599267 w 3292063"/>
                <a:gd name="connsiteY8" fmla="*/ 1574287 h 5792804"/>
                <a:gd name="connsiteX9" fmla="*/ 2548467 w 3292063"/>
                <a:gd name="connsiteY9" fmla="*/ 1637787 h 5792804"/>
                <a:gd name="connsiteX10" fmla="*/ 2548467 w 3292063"/>
                <a:gd name="connsiteY10" fmla="*/ 1790187 h 5792804"/>
                <a:gd name="connsiteX11" fmla="*/ 2472267 w 3292063"/>
                <a:gd name="connsiteY11" fmla="*/ 1853687 h 5792804"/>
                <a:gd name="connsiteX12" fmla="*/ 2383367 w 3292063"/>
                <a:gd name="connsiteY12" fmla="*/ 1764787 h 5792804"/>
                <a:gd name="connsiteX13" fmla="*/ 2396067 w 3292063"/>
                <a:gd name="connsiteY13" fmla="*/ 1663187 h 5792804"/>
                <a:gd name="connsiteX14" fmla="*/ 2269067 w 3292063"/>
                <a:gd name="connsiteY14" fmla="*/ 1510787 h 5792804"/>
                <a:gd name="connsiteX15" fmla="*/ 2142067 w 3292063"/>
                <a:gd name="connsiteY15" fmla="*/ 1675887 h 5792804"/>
                <a:gd name="connsiteX16" fmla="*/ 2142067 w 3292063"/>
                <a:gd name="connsiteY16" fmla="*/ 1790187 h 5792804"/>
                <a:gd name="connsiteX17" fmla="*/ 2040467 w 3292063"/>
                <a:gd name="connsiteY17" fmla="*/ 1828287 h 5792804"/>
                <a:gd name="connsiteX18" fmla="*/ 1900767 w 3292063"/>
                <a:gd name="connsiteY18" fmla="*/ 1955287 h 5792804"/>
                <a:gd name="connsiteX19" fmla="*/ 1824567 w 3292063"/>
                <a:gd name="connsiteY19" fmla="*/ 2120387 h 5792804"/>
                <a:gd name="connsiteX20" fmla="*/ 1761067 w 3292063"/>
                <a:gd name="connsiteY20" fmla="*/ 2171187 h 5792804"/>
                <a:gd name="connsiteX21" fmla="*/ 1621367 w 3292063"/>
                <a:gd name="connsiteY21" fmla="*/ 2133087 h 5792804"/>
                <a:gd name="connsiteX22" fmla="*/ 1545167 w 3292063"/>
                <a:gd name="connsiteY22" fmla="*/ 2209287 h 5792804"/>
                <a:gd name="connsiteX23" fmla="*/ 1367367 w 3292063"/>
                <a:gd name="connsiteY23" fmla="*/ 2463287 h 5792804"/>
                <a:gd name="connsiteX24" fmla="*/ 1240367 w 3292063"/>
                <a:gd name="connsiteY24" fmla="*/ 2653787 h 5792804"/>
                <a:gd name="connsiteX25" fmla="*/ 1227667 w 3292063"/>
                <a:gd name="connsiteY25" fmla="*/ 2717287 h 5792804"/>
                <a:gd name="connsiteX26" fmla="*/ 1303867 w 3292063"/>
                <a:gd name="connsiteY26" fmla="*/ 2780787 h 5792804"/>
                <a:gd name="connsiteX27" fmla="*/ 1253067 w 3292063"/>
                <a:gd name="connsiteY27" fmla="*/ 2844287 h 5792804"/>
                <a:gd name="connsiteX28" fmla="*/ 1202267 w 3292063"/>
                <a:gd name="connsiteY28" fmla="*/ 2971287 h 5792804"/>
                <a:gd name="connsiteX29" fmla="*/ 1176867 w 3292063"/>
                <a:gd name="connsiteY29" fmla="*/ 3199887 h 5792804"/>
                <a:gd name="connsiteX30" fmla="*/ 986367 w 3292063"/>
                <a:gd name="connsiteY30" fmla="*/ 3491987 h 5792804"/>
                <a:gd name="connsiteX31" fmla="*/ 948267 w 3292063"/>
                <a:gd name="connsiteY31" fmla="*/ 3669787 h 5792804"/>
                <a:gd name="connsiteX32" fmla="*/ 922867 w 3292063"/>
                <a:gd name="connsiteY32" fmla="*/ 3682487 h 5792804"/>
                <a:gd name="connsiteX33" fmla="*/ 910167 w 3292063"/>
                <a:gd name="connsiteY33" fmla="*/ 3784087 h 5792804"/>
                <a:gd name="connsiteX34" fmla="*/ 795867 w 3292063"/>
                <a:gd name="connsiteY34" fmla="*/ 3923787 h 5792804"/>
                <a:gd name="connsiteX35" fmla="*/ 770467 w 3292063"/>
                <a:gd name="connsiteY35" fmla="*/ 3961887 h 5792804"/>
                <a:gd name="connsiteX36" fmla="*/ 503767 w 3292063"/>
                <a:gd name="connsiteY36" fmla="*/ 4126987 h 5792804"/>
                <a:gd name="connsiteX37" fmla="*/ 427567 w 3292063"/>
                <a:gd name="connsiteY37" fmla="*/ 4228587 h 5792804"/>
                <a:gd name="connsiteX38" fmla="*/ 389467 w 3292063"/>
                <a:gd name="connsiteY38" fmla="*/ 4317487 h 5792804"/>
                <a:gd name="connsiteX39" fmla="*/ 224367 w 3292063"/>
                <a:gd name="connsiteY39" fmla="*/ 4317487 h 5792804"/>
                <a:gd name="connsiteX40" fmla="*/ 173567 w 3292063"/>
                <a:gd name="connsiteY40" fmla="*/ 4406387 h 5792804"/>
                <a:gd name="connsiteX41" fmla="*/ 173567 w 3292063"/>
                <a:gd name="connsiteY41" fmla="*/ 4507987 h 5792804"/>
                <a:gd name="connsiteX42" fmla="*/ 46567 w 3292063"/>
                <a:gd name="connsiteY42" fmla="*/ 4609587 h 5792804"/>
                <a:gd name="connsiteX43" fmla="*/ 8467 w 3292063"/>
                <a:gd name="connsiteY43" fmla="*/ 4825487 h 5792804"/>
                <a:gd name="connsiteX44" fmla="*/ 97367 w 3292063"/>
                <a:gd name="connsiteY44" fmla="*/ 5269987 h 5792804"/>
                <a:gd name="connsiteX45" fmla="*/ 211667 w 3292063"/>
                <a:gd name="connsiteY45" fmla="*/ 5473187 h 5792804"/>
                <a:gd name="connsiteX46" fmla="*/ 452967 w 3292063"/>
                <a:gd name="connsiteY46" fmla="*/ 5600187 h 5792804"/>
                <a:gd name="connsiteX47" fmla="*/ 529167 w 3292063"/>
                <a:gd name="connsiteY47" fmla="*/ 5777987 h 5792804"/>
                <a:gd name="connsiteX48" fmla="*/ 516467 w 3292063"/>
                <a:gd name="connsiteY48" fmla="*/ 5689087 h 5792804"/>
                <a:gd name="connsiteX49" fmla="*/ 643467 w 3292063"/>
                <a:gd name="connsiteY49" fmla="*/ 5739887 h 5792804"/>
                <a:gd name="connsiteX0" fmla="*/ 3107267 w 3307561"/>
                <a:gd name="connsiteY0" fmla="*/ 520187 h 5792804"/>
                <a:gd name="connsiteX1" fmla="*/ 3119967 w 3307561"/>
                <a:gd name="connsiteY1" fmla="*/ 528269 h 5792804"/>
                <a:gd name="connsiteX2" fmla="*/ 2992967 w 3307561"/>
                <a:gd name="connsiteY2" fmla="*/ 837687 h 5792804"/>
                <a:gd name="connsiteX3" fmla="*/ 2980267 w 3307561"/>
                <a:gd name="connsiteY3" fmla="*/ 1015487 h 5792804"/>
                <a:gd name="connsiteX4" fmla="*/ 2954867 w 3307561"/>
                <a:gd name="connsiteY4" fmla="*/ 1091687 h 5792804"/>
                <a:gd name="connsiteX5" fmla="*/ 2815167 w 3307561"/>
                <a:gd name="connsiteY5" fmla="*/ 1155187 h 5792804"/>
                <a:gd name="connsiteX6" fmla="*/ 2764367 w 3307561"/>
                <a:gd name="connsiteY6" fmla="*/ 1320287 h 5792804"/>
                <a:gd name="connsiteX7" fmla="*/ 2675467 w 3307561"/>
                <a:gd name="connsiteY7" fmla="*/ 1536187 h 5792804"/>
                <a:gd name="connsiteX8" fmla="*/ 2599267 w 3307561"/>
                <a:gd name="connsiteY8" fmla="*/ 1574287 h 5792804"/>
                <a:gd name="connsiteX9" fmla="*/ 2548467 w 3307561"/>
                <a:gd name="connsiteY9" fmla="*/ 1637787 h 5792804"/>
                <a:gd name="connsiteX10" fmla="*/ 2548467 w 3307561"/>
                <a:gd name="connsiteY10" fmla="*/ 1790187 h 5792804"/>
                <a:gd name="connsiteX11" fmla="*/ 2472267 w 3307561"/>
                <a:gd name="connsiteY11" fmla="*/ 1853687 h 5792804"/>
                <a:gd name="connsiteX12" fmla="*/ 2383367 w 3307561"/>
                <a:gd name="connsiteY12" fmla="*/ 1764787 h 5792804"/>
                <a:gd name="connsiteX13" fmla="*/ 2396067 w 3307561"/>
                <a:gd name="connsiteY13" fmla="*/ 1663187 h 5792804"/>
                <a:gd name="connsiteX14" fmla="*/ 2269067 w 3307561"/>
                <a:gd name="connsiteY14" fmla="*/ 1510787 h 5792804"/>
                <a:gd name="connsiteX15" fmla="*/ 2142067 w 3307561"/>
                <a:gd name="connsiteY15" fmla="*/ 1675887 h 5792804"/>
                <a:gd name="connsiteX16" fmla="*/ 2142067 w 3307561"/>
                <a:gd name="connsiteY16" fmla="*/ 1790187 h 5792804"/>
                <a:gd name="connsiteX17" fmla="*/ 2040467 w 3307561"/>
                <a:gd name="connsiteY17" fmla="*/ 1828287 h 5792804"/>
                <a:gd name="connsiteX18" fmla="*/ 1900767 w 3307561"/>
                <a:gd name="connsiteY18" fmla="*/ 1955287 h 5792804"/>
                <a:gd name="connsiteX19" fmla="*/ 1824567 w 3307561"/>
                <a:gd name="connsiteY19" fmla="*/ 2120387 h 5792804"/>
                <a:gd name="connsiteX20" fmla="*/ 1761067 w 3307561"/>
                <a:gd name="connsiteY20" fmla="*/ 2171187 h 5792804"/>
                <a:gd name="connsiteX21" fmla="*/ 1621367 w 3307561"/>
                <a:gd name="connsiteY21" fmla="*/ 2133087 h 5792804"/>
                <a:gd name="connsiteX22" fmla="*/ 1545167 w 3307561"/>
                <a:gd name="connsiteY22" fmla="*/ 2209287 h 5792804"/>
                <a:gd name="connsiteX23" fmla="*/ 1367367 w 3307561"/>
                <a:gd name="connsiteY23" fmla="*/ 2463287 h 5792804"/>
                <a:gd name="connsiteX24" fmla="*/ 1240367 w 3307561"/>
                <a:gd name="connsiteY24" fmla="*/ 2653787 h 5792804"/>
                <a:gd name="connsiteX25" fmla="*/ 1227667 w 3307561"/>
                <a:gd name="connsiteY25" fmla="*/ 2717287 h 5792804"/>
                <a:gd name="connsiteX26" fmla="*/ 1303867 w 3307561"/>
                <a:gd name="connsiteY26" fmla="*/ 2780787 h 5792804"/>
                <a:gd name="connsiteX27" fmla="*/ 1253067 w 3307561"/>
                <a:gd name="connsiteY27" fmla="*/ 2844287 h 5792804"/>
                <a:gd name="connsiteX28" fmla="*/ 1202267 w 3307561"/>
                <a:gd name="connsiteY28" fmla="*/ 2971287 h 5792804"/>
                <a:gd name="connsiteX29" fmla="*/ 1176867 w 3307561"/>
                <a:gd name="connsiteY29" fmla="*/ 3199887 h 5792804"/>
                <a:gd name="connsiteX30" fmla="*/ 986367 w 3307561"/>
                <a:gd name="connsiteY30" fmla="*/ 3491987 h 5792804"/>
                <a:gd name="connsiteX31" fmla="*/ 948267 w 3307561"/>
                <a:gd name="connsiteY31" fmla="*/ 3669787 h 5792804"/>
                <a:gd name="connsiteX32" fmla="*/ 922867 w 3307561"/>
                <a:gd name="connsiteY32" fmla="*/ 3682487 h 5792804"/>
                <a:gd name="connsiteX33" fmla="*/ 910167 w 3307561"/>
                <a:gd name="connsiteY33" fmla="*/ 3784087 h 5792804"/>
                <a:gd name="connsiteX34" fmla="*/ 795867 w 3307561"/>
                <a:gd name="connsiteY34" fmla="*/ 3923787 h 5792804"/>
                <a:gd name="connsiteX35" fmla="*/ 770467 w 3307561"/>
                <a:gd name="connsiteY35" fmla="*/ 3961887 h 5792804"/>
                <a:gd name="connsiteX36" fmla="*/ 503767 w 3307561"/>
                <a:gd name="connsiteY36" fmla="*/ 4126987 h 5792804"/>
                <a:gd name="connsiteX37" fmla="*/ 427567 w 3307561"/>
                <a:gd name="connsiteY37" fmla="*/ 4228587 h 5792804"/>
                <a:gd name="connsiteX38" fmla="*/ 389467 w 3307561"/>
                <a:gd name="connsiteY38" fmla="*/ 4317487 h 5792804"/>
                <a:gd name="connsiteX39" fmla="*/ 224367 w 3307561"/>
                <a:gd name="connsiteY39" fmla="*/ 4317487 h 5792804"/>
                <a:gd name="connsiteX40" fmla="*/ 173567 w 3307561"/>
                <a:gd name="connsiteY40" fmla="*/ 4406387 h 5792804"/>
                <a:gd name="connsiteX41" fmla="*/ 173567 w 3307561"/>
                <a:gd name="connsiteY41" fmla="*/ 4507987 h 5792804"/>
                <a:gd name="connsiteX42" fmla="*/ 46567 w 3307561"/>
                <a:gd name="connsiteY42" fmla="*/ 4609587 h 5792804"/>
                <a:gd name="connsiteX43" fmla="*/ 8467 w 3307561"/>
                <a:gd name="connsiteY43" fmla="*/ 4825487 h 5792804"/>
                <a:gd name="connsiteX44" fmla="*/ 97367 w 3307561"/>
                <a:gd name="connsiteY44" fmla="*/ 5269987 h 5792804"/>
                <a:gd name="connsiteX45" fmla="*/ 211667 w 3307561"/>
                <a:gd name="connsiteY45" fmla="*/ 5473187 h 5792804"/>
                <a:gd name="connsiteX46" fmla="*/ 452967 w 3307561"/>
                <a:gd name="connsiteY46" fmla="*/ 5600187 h 5792804"/>
                <a:gd name="connsiteX47" fmla="*/ 529167 w 3307561"/>
                <a:gd name="connsiteY47" fmla="*/ 5777987 h 5792804"/>
                <a:gd name="connsiteX48" fmla="*/ 516467 w 3307561"/>
                <a:gd name="connsiteY48" fmla="*/ 5689087 h 5792804"/>
                <a:gd name="connsiteX49" fmla="*/ 643467 w 3307561"/>
                <a:gd name="connsiteY49" fmla="*/ 5739887 h 5792804"/>
                <a:gd name="connsiteX0" fmla="*/ 3107267 w 3134784"/>
                <a:gd name="connsiteY0" fmla="*/ 520187 h 5792804"/>
                <a:gd name="connsiteX1" fmla="*/ 2129367 w 3134784"/>
                <a:gd name="connsiteY1" fmla="*/ 528269 h 5792804"/>
                <a:gd name="connsiteX2" fmla="*/ 2992967 w 3134784"/>
                <a:gd name="connsiteY2" fmla="*/ 837687 h 5792804"/>
                <a:gd name="connsiteX3" fmla="*/ 2980267 w 3134784"/>
                <a:gd name="connsiteY3" fmla="*/ 1015487 h 5792804"/>
                <a:gd name="connsiteX4" fmla="*/ 2954867 w 3134784"/>
                <a:gd name="connsiteY4" fmla="*/ 1091687 h 5792804"/>
                <a:gd name="connsiteX5" fmla="*/ 2815167 w 3134784"/>
                <a:gd name="connsiteY5" fmla="*/ 1155187 h 5792804"/>
                <a:gd name="connsiteX6" fmla="*/ 2764367 w 3134784"/>
                <a:gd name="connsiteY6" fmla="*/ 1320287 h 5792804"/>
                <a:gd name="connsiteX7" fmla="*/ 2675467 w 3134784"/>
                <a:gd name="connsiteY7" fmla="*/ 1536187 h 5792804"/>
                <a:gd name="connsiteX8" fmla="*/ 2599267 w 3134784"/>
                <a:gd name="connsiteY8" fmla="*/ 1574287 h 5792804"/>
                <a:gd name="connsiteX9" fmla="*/ 2548467 w 3134784"/>
                <a:gd name="connsiteY9" fmla="*/ 1637787 h 5792804"/>
                <a:gd name="connsiteX10" fmla="*/ 2548467 w 3134784"/>
                <a:gd name="connsiteY10" fmla="*/ 1790187 h 5792804"/>
                <a:gd name="connsiteX11" fmla="*/ 2472267 w 3134784"/>
                <a:gd name="connsiteY11" fmla="*/ 1853687 h 5792804"/>
                <a:gd name="connsiteX12" fmla="*/ 2383367 w 3134784"/>
                <a:gd name="connsiteY12" fmla="*/ 1764787 h 5792804"/>
                <a:gd name="connsiteX13" fmla="*/ 2396067 w 3134784"/>
                <a:gd name="connsiteY13" fmla="*/ 1663187 h 5792804"/>
                <a:gd name="connsiteX14" fmla="*/ 2269067 w 3134784"/>
                <a:gd name="connsiteY14" fmla="*/ 1510787 h 5792804"/>
                <a:gd name="connsiteX15" fmla="*/ 2142067 w 3134784"/>
                <a:gd name="connsiteY15" fmla="*/ 1675887 h 5792804"/>
                <a:gd name="connsiteX16" fmla="*/ 2142067 w 3134784"/>
                <a:gd name="connsiteY16" fmla="*/ 1790187 h 5792804"/>
                <a:gd name="connsiteX17" fmla="*/ 2040467 w 3134784"/>
                <a:gd name="connsiteY17" fmla="*/ 1828287 h 5792804"/>
                <a:gd name="connsiteX18" fmla="*/ 1900767 w 3134784"/>
                <a:gd name="connsiteY18" fmla="*/ 1955287 h 5792804"/>
                <a:gd name="connsiteX19" fmla="*/ 1824567 w 3134784"/>
                <a:gd name="connsiteY19" fmla="*/ 2120387 h 5792804"/>
                <a:gd name="connsiteX20" fmla="*/ 1761067 w 3134784"/>
                <a:gd name="connsiteY20" fmla="*/ 2171187 h 5792804"/>
                <a:gd name="connsiteX21" fmla="*/ 1621367 w 3134784"/>
                <a:gd name="connsiteY21" fmla="*/ 2133087 h 5792804"/>
                <a:gd name="connsiteX22" fmla="*/ 1545167 w 3134784"/>
                <a:gd name="connsiteY22" fmla="*/ 2209287 h 5792804"/>
                <a:gd name="connsiteX23" fmla="*/ 1367367 w 3134784"/>
                <a:gd name="connsiteY23" fmla="*/ 2463287 h 5792804"/>
                <a:gd name="connsiteX24" fmla="*/ 1240367 w 3134784"/>
                <a:gd name="connsiteY24" fmla="*/ 2653787 h 5792804"/>
                <a:gd name="connsiteX25" fmla="*/ 1227667 w 3134784"/>
                <a:gd name="connsiteY25" fmla="*/ 2717287 h 5792804"/>
                <a:gd name="connsiteX26" fmla="*/ 1303867 w 3134784"/>
                <a:gd name="connsiteY26" fmla="*/ 2780787 h 5792804"/>
                <a:gd name="connsiteX27" fmla="*/ 1253067 w 3134784"/>
                <a:gd name="connsiteY27" fmla="*/ 2844287 h 5792804"/>
                <a:gd name="connsiteX28" fmla="*/ 1202267 w 3134784"/>
                <a:gd name="connsiteY28" fmla="*/ 2971287 h 5792804"/>
                <a:gd name="connsiteX29" fmla="*/ 1176867 w 3134784"/>
                <a:gd name="connsiteY29" fmla="*/ 3199887 h 5792804"/>
                <a:gd name="connsiteX30" fmla="*/ 986367 w 3134784"/>
                <a:gd name="connsiteY30" fmla="*/ 3491987 h 5792804"/>
                <a:gd name="connsiteX31" fmla="*/ 948267 w 3134784"/>
                <a:gd name="connsiteY31" fmla="*/ 3669787 h 5792804"/>
                <a:gd name="connsiteX32" fmla="*/ 922867 w 3134784"/>
                <a:gd name="connsiteY32" fmla="*/ 3682487 h 5792804"/>
                <a:gd name="connsiteX33" fmla="*/ 910167 w 3134784"/>
                <a:gd name="connsiteY33" fmla="*/ 3784087 h 5792804"/>
                <a:gd name="connsiteX34" fmla="*/ 795867 w 3134784"/>
                <a:gd name="connsiteY34" fmla="*/ 3923787 h 5792804"/>
                <a:gd name="connsiteX35" fmla="*/ 770467 w 3134784"/>
                <a:gd name="connsiteY35" fmla="*/ 3961887 h 5792804"/>
                <a:gd name="connsiteX36" fmla="*/ 503767 w 3134784"/>
                <a:gd name="connsiteY36" fmla="*/ 4126987 h 5792804"/>
                <a:gd name="connsiteX37" fmla="*/ 427567 w 3134784"/>
                <a:gd name="connsiteY37" fmla="*/ 4228587 h 5792804"/>
                <a:gd name="connsiteX38" fmla="*/ 389467 w 3134784"/>
                <a:gd name="connsiteY38" fmla="*/ 4317487 h 5792804"/>
                <a:gd name="connsiteX39" fmla="*/ 224367 w 3134784"/>
                <a:gd name="connsiteY39" fmla="*/ 4317487 h 5792804"/>
                <a:gd name="connsiteX40" fmla="*/ 173567 w 3134784"/>
                <a:gd name="connsiteY40" fmla="*/ 4406387 h 5792804"/>
                <a:gd name="connsiteX41" fmla="*/ 173567 w 3134784"/>
                <a:gd name="connsiteY41" fmla="*/ 4507987 h 5792804"/>
                <a:gd name="connsiteX42" fmla="*/ 46567 w 3134784"/>
                <a:gd name="connsiteY42" fmla="*/ 4609587 h 5792804"/>
                <a:gd name="connsiteX43" fmla="*/ 8467 w 3134784"/>
                <a:gd name="connsiteY43" fmla="*/ 4825487 h 5792804"/>
                <a:gd name="connsiteX44" fmla="*/ 97367 w 3134784"/>
                <a:gd name="connsiteY44" fmla="*/ 5269987 h 5792804"/>
                <a:gd name="connsiteX45" fmla="*/ 211667 w 3134784"/>
                <a:gd name="connsiteY45" fmla="*/ 5473187 h 5792804"/>
                <a:gd name="connsiteX46" fmla="*/ 452967 w 3134784"/>
                <a:gd name="connsiteY46" fmla="*/ 5600187 h 5792804"/>
                <a:gd name="connsiteX47" fmla="*/ 529167 w 3134784"/>
                <a:gd name="connsiteY47" fmla="*/ 5777987 h 5792804"/>
                <a:gd name="connsiteX48" fmla="*/ 516467 w 3134784"/>
                <a:gd name="connsiteY48" fmla="*/ 5689087 h 5792804"/>
                <a:gd name="connsiteX49" fmla="*/ 643467 w 3134784"/>
                <a:gd name="connsiteY49" fmla="*/ 5739887 h 5792804"/>
                <a:gd name="connsiteX0" fmla="*/ 0 w 3304117"/>
                <a:gd name="connsiteY0" fmla="*/ 520187 h 5792804"/>
                <a:gd name="connsiteX1" fmla="*/ 2298700 w 3304117"/>
                <a:gd name="connsiteY1" fmla="*/ 528269 h 5792804"/>
                <a:gd name="connsiteX2" fmla="*/ 3162300 w 3304117"/>
                <a:gd name="connsiteY2" fmla="*/ 837687 h 5792804"/>
                <a:gd name="connsiteX3" fmla="*/ 3149600 w 3304117"/>
                <a:gd name="connsiteY3" fmla="*/ 1015487 h 5792804"/>
                <a:gd name="connsiteX4" fmla="*/ 3124200 w 3304117"/>
                <a:gd name="connsiteY4" fmla="*/ 1091687 h 5792804"/>
                <a:gd name="connsiteX5" fmla="*/ 2984500 w 3304117"/>
                <a:gd name="connsiteY5" fmla="*/ 1155187 h 5792804"/>
                <a:gd name="connsiteX6" fmla="*/ 2933700 w 3304117"/>
                <a:gd name="connsiteY6" fmla="*/ 1320287 h 5792804"/>
                <a:gd name="connsiteX7" fmla="*/ 2844800 w 3304117"/>
                <a:gd name="connsiteY7" fmla="*/ 1536187 h 5792804"/>
                <a:gd name="connsiteX8" fmla="*/ 2768600 w 3304117"/>
                <a:gd name="connsiteY8" fmla="*/ 1574287 h 5792804"/>
                <a:gd name="connsiteX9" fmla="*/ 2717800 w 3304117"/>
                <a:gd name="connsiteY9" fmla="*/ 1637787 h 5792804"/>
                <a:gd name="connsiteX10" fmla="*/ 2717800 w 3304117"/>
                <a:gd name="connsiteY10" fmla="*/ 1790187 h 5792804"/>
                <a:gd name="connsiteX11" fmla="*/ 2641600 w 3304117"/>
                <a:gd name="connsiteY11" fmla="*/ 1853687 h 5792804"/>
                <a:gd name="connsiteX12" fmla="*/ 2552700 w 3304117"/>
                <a:gd name="connsiteY12" fmla="*/ 1764787 h 5792804"/>
                <a:gd name="connsiteX13" fmla="*/ 2565400 w 3304117"/>
                <a:gd name="connsiteY13" fmla="*/ 1663187 h 5792804"/>
                <a:gd name="connsiteX14" fmla="*/ 2438400 w 3304117"/>
                <a:gd name="connsiteY14" fmla="*/ 1510787 h 5792804"/>
                <a:gd name="connsiteX15" fmla="*/ 2311400 w 3304117"/>
                <a:gd name="connsiteY15" fmla="*/ 1675887 h 5792804"/>
                <a:gd name="connsiteX16" fmla="*/ 2311400 w 3304117"/>
                <a:gd name="connsiteY16" fmla="*/ 1790187 h 5792804"/>
                <a:gd name="connsiteX17" fmla="*/ 2209800 w 3304117"/>
                <a:gd name="connsiteY17" fmla="*/ 1828287 h 5792804"/>
                <a:gd name="connsiteX18" fmla="*/ 2070100 w 3304117"/>
                <a:gd name="connsiteY18" fmla="*/ 1955287 h 5792804"/>
                <a:gd name="connsiteX19" fmla="*/ 1993900 w 3304117"/>
                <a:gd name="connsiteY19" fmla="*/ 2120387 h 5792804"/>
                <a:gd name="connsiteX20" fmla="*/ 1930400 w 3304117"/>
                <a:gd name="connsiteY20" fmla="*/ 2171187 h 5792804"/>
                <a:gd name="connsiteX21" fmla="*/ 1790700 w 3304117"/>
                <a:gd name="connsiteY21" fmla="*/ 2133087 h 5792804"/>
                <a:gd name="connsiteX22" fmla="*/ 1714500 w 3304117"/>
                <a:gd name="connsiteY22" fmla="*/ 2209287 h 5792804"/>
                <a:gd name="connsiteX23" fmla="*/ 1536700 w 3304117"/>
                <a:gd name="connsiteY23" fmla="*/ 2463287 h 5792804"/>
                <a:gd name="connsiteX24" fmla="*/ 1409700 w 3304117"/>
                <a:gd name="connsiteY24" fmla="*/ 2653787 h 5792804"/>
                <a:gd name="connsiteX25" fmla="*/ 1397000 w 3304117"/>
                <a:gd name="connsiteY25" fmla="*/ 2717287 h 5792804"/>
                <a:gd name="connsiteX26" fmla="*/ 1473200 w 3304117"/>
                <a:gd name="connsiteY26" fmla="*/ 2780787 h 5792804"/>
                <a:gd name="connsiteX27" fmla="*/ 1422400 w 3304117"/>
                <a:gd name="connsiteY27" fmla="*/ 2844287 h 5792804"/>
                <a:gd name="connsiteX28" fmla="*/ 1371600 w 3304117"/>
                <a:gd name="connsiteY28" fmla="*/ 2971287 h 5792804"/>
                <a:gd name="connsiteX29" fmla="*/ 1346200 w 3304117"/>
                <a:gd name="connsiteY29" fmla="*/ 3199887 h 5792804"/>
                <a:gd name="connsiteX30" fmla="*/ 1155700 w 3304117"/>
                <a:gd name="connsiteY30" fmla="*/ 3491987 h 5792804"/>
                <a:gd name="connsiteX31" fmla="*/ 1117600 w 3304117"/>
                <a:gd name="connsiteY31" fmla="*/ 3669787 h 5792804"/>
                <a:gd name="connsiteX32" fmla="*/ 1092200 w 3304117"/>
                <a:gd name="connsiteY32" fmla="*/ 3682487 h 5792804"/>
                <a:gd name="connsiteX33" fmla="*/ 1079500 w 3304117"/>
                <a:gd name="connsiteY33" fmla="*/ 3784087 h 5792804"/>
                <a:gd name="connsiteX34" fmla="*/ 965200 w 3304117"/>
                <a:gd name="connsiteY34" fmla="*/ 3923787 h 5792804"/>
                <a:gd name="connsiteX35" fmla="*/ 939800 w 3304117"/>
                <a:gd name="connsiteY35" fmla="*/ 3961887 h 5792804"/>
                <a:gd name="connsiteX36" fmla="*/ 673100 w 3304117"/>
                <a:gd name="connsiteY36" fmla="*/ 4126987 h 5792804"/>
                <a:gd name="connsiteX37" fmla="*/ 596900 w 3304117"/>
                <a:gd name="connsiteY37" fmla="*/ 4228587 h 5792804"/>
                <a:gd name="connsiteX38" fmla="*/ 558800 w 3304117"/>
                <a:gd name="connsiteY38" fmla="*/ 4317487 h 5792804"/>
                <a:gd name="connsiteX39" fmla="*/ 393700 w 3304117"/>
                <a:gd name="connsiteY39" fmla="*/ 4317487 h 5792804"/>
                <a:gd name="connsiteX40" fmla="*/ 342900 w 3304117"/>
                <a:gd name="connsiteY40" fmla="*/ 4406387 h 5792804"/>
                <a:gd name="connsiteX41" fmla="*/ 342900 w 3304117"/>
                <a:gd name="connsiteY41" fmla="*/ 4507987 h 5792804"/>
                <a:gd name="connsiteX42" fmla="*/ 215900 w 3304117"/>
                <a:gd name="connsiteY42" fmla="*/ 4609587 h 5792804"/>
                <a:gd name="connsiteX43" fmla="*/ 177800 w 3304117"/>
                <a:gd name="connsiteY43" fmla="*/ 4825487 h 5792804"/>
                <a:gd name="connsiteX44" fmla="*/ 266700 w 3304117"/>
                <a:gd name="connsiteY44" fmla="*/ 5269987 h 5792804"/>
                <a:gd name="connsiteX45" fmla="*/ 381000 w 3304117"/>
                <a:gd name="connsiteY45" fmla="*/ 5473187 h 5792804"/>
                <a:gd name="connsiteX46" fmla="*/ 622300 w 3304117"/>
                <a:gd name="connsiteY46" fmla="*/ 5600187 h 5792804"/>
                <a:gd name="connsiteX47" fmla="*/ 698500 w 3304117"/>
                <a:gd name="connsiteY47" fmla="*/ 5777987 h 5792804"/>
                <a:gd name="connsiteX48" fmla="*/ 685800 w 3304117"/>
                <a:gd name="connsiteY48" fmla="*/ 5689087 h 5792804"/>
                <a:gd name="connsiteX49" fmla="*/ 812800 w 3304117"/>
                <a:gd name="connsiteY49" fmla="*/ 5739887 h 5792804"/>
                <a:gd name="connsiteX0" fmla="*/ 0 w 3400694"/>
                <a:gd name="connsiteY0" fmla="*/ 520187 h 5792804"/>
                <a:gd name="connsiteX1" fmla="*/ 3213100 w 3400694"/>
                <a:gd name="connsiteY1" fmla="*/ 528269 h 5792804"/>
                <a:gd name="connsiteX2" fmla="*/ 3162300 w 3400694"/>
                <a:gd name="connsiteY2" fmla="*/ 837687 h 5792804"/>
                <a:gd name="connsiteX3" fmla="*/ 3149600 w 3400694"/>
                <a:gd name="connsiteY3" fmla="*/ 1015487 h 5792804"/>
                <a:gd name="connsiteX4" fmla="*/ 3124200 w 3400694"/>
                <a:gd name="connsiteY4" fmla="*/ 1091687 h 5792804"/>
                <a:gd name="connsiteX5" fmla="*/ 2984500 w 3400694"/>
                <a:gd name="connsiteY5" fmla="*/ 1155187 h 5792804"/>
                <a:gd name="connsiteX6" fmla="*/ 2933700 w 3400694"/>
                <a:gd name="connsiteY6" fmla="*/ 1320287 h 5792804"/>
                <a:gd name="connsiteX7" fmla="*/ 2844800 w 3400694"/>
                <a:gd name="connsiteY7" fmla="*/ 1536187 h 5792804"/>
                <a:gd name="connsiteX8" fmla="*/ 2768600 w 3400694"/>
                <a:gd name="connsiteY8" fmla="*/ 1574287 h 5792804"/>
                <a:gd name="connsiteX9" fmla="*/ 2717800 w 3400694"/>
                <a:gd name="connsiteY9" fmla="*/ 1637787 h 5792804"/>
                <a:gd name="connsiteX10" fmla="*/ 2717800 w 3400694"/>
                <a:gd name="connsiteY10" fmla="*/ 1790187 h 5792804"/>
                <a:gd name="connsiteX11" fmla="*/ 2641600 w 3400694"/>
                <a:gd name="connsiteY11" fmla="*/ 1853687 h 5792804"/>
                <a:gd name="connsiteX12" fmla="*/ 2552700 w 3400694"/>
                <a:gd name="connsiteY12" fmla="*/ 1764787 h 5792804"/>
                <a:gd name="connsiteX13" fmla="*/ 2565400 w 3400694"/>
                <a:gd name="connsiteY13" fmla="*/ 1663187 h 5792804"/>
                <a:gd name="connsiteX14" fmla="*/ 2438400 w 3400694"/>
                <a:gd name="connsiteY14" fmla="*/ 1510787 h 5792804"/>
                <a:gd name="connsiteX15" fmla="*/ 2311400 w 3400694"/>
                <a:gd name="connsiteY15" fmla="*/ 1675887 h 5792804"/>
                <a:gd name="connsiteX16" fmla="*/ 2311400 w 3400694"/>
                <a:gd name="connsiteY16" fmla="*/ 1790187 h 5792804"/>
                <a:gd name="connsiteX17" fmla="*/ 2209800 w 3400694"/>
                <a:gd name="connsiteY17" fmla="*/ 1828287 h 5792804"/>
                <a:gd name="connsiteX18" fmla="*/ 2070100 w 3400694"/>
                <a:gd name="connsiteY18" fmla="*/ 1955287 h 5792804"/>
                <a:gd name="connsiteX19" fmla="*/ 1993900 w 3400694"/>
                <a:gd name="connsiteY19" fmla="*/ 2120387 h 5792804"/>
                <a:gd name="connsiteX20" fmla="*/ 1930400 w 3400694"/>
                <a:gd name="connsiteY20" fmla="*/ 2171187 h 5792804"/>
                <a:gd name="connsiteX21" fmla="*/ 1790700 w 3400694"/>
                <a:gd name="connsiteY21" fmla="*/ 2133087 h 5792804"/>
                <a:gd name="connsiteX22" fmla="*/ 1714500 w 3400694"/>
                <a:gd name="connsiteY22" fmla="*/ 2209287 h 5792804"/>
                <a:gd name="connsiteX23" fmla="*/ 1536700 w 3400694"/>
                <a:gd name="connsiteY23" fmla="*/ 2463287 h 5792804"/>
                <a:gd name="connsiteX24" fmla="*/ 1409700 w 3400694"/>
                <a:gd name="connsiteY24" fmla="*/ 2653787 h 5792804"/>
                <a:gd name="connsiteX25" fmla="*/ 1397000 w 3400694"/>
                <a:gd name="connsiteY25" fmla="*/ 2717287 h 5792804"/>
                <a:gd name="connsiteX26" fmla="*/ 1473200 w 3400694"/>
                <a:gd name="connsiteY26" fmla="*/ 2780787 h 5792804"/>
                <a:gd name="connsiteX27" fmla="*/ 1422400 w 3400694"/>
                <a:gd name="connsiteY27" fmla="*/ 2844287 h 5792804"/>
                <a:gd name="connsiteX28" fmla="*/ 1371600 w 3400694"/>
                <a:gd name="connsiteY28" fmla="*/ 2971287 h 5792804"/>
                <a:gd name="connsiteX29" fmla="*/ 1346200 w 3400694"/>
                <a:gd name="connsiteY29" fmla="*/ 3199887 h 5792804"/>
                <a:gd name="connsiteX30" fmla="*/ 1155700 w 3400694"/>
                <a:gd name="connsiteY30" fmla="*/ 3491987 h 5792804"/>
                <a:gd name="connsiteX31" fmla="*/ 1117600 w 3400694"/>
                <a:gd name="connsiteY31" fmla="*/ 3669787 h 5792804"/>
                <a:gd name="connsiteX32" fmla="*/ 1092200 w 3400694"/>
                <a:gd name="connsiteY32" fmla="*/ 3682487 h 5792804"/>
                <a:gd name="connsiteX33" fmla="*/ 1079500 w 3400694"/>
                <a:gd name="connsiteY33" fmla="*/ 3784087 h 5792804"/>
                <a:gd name="connsiteX34" fmla="*/ 965200 w 3400694"/>
                <a:gd name="connsiteY34" fmla="*/ 3923787 h 5792804"/>
                <a:gd name="connsiteX35" fmla="*/ 939800 w 3400694"/>
                <a:gd name="connsiteY35" fmla="*/ 3961887 h 5792804"/>
                <a:gd name="connsiteX36" fmla="*/ 673100 w 3400694"/>
                <a:gd name="connsiteY36" fmla="*/ 4126987 h 5792804"/>
                <a:gd name="connsiteX37" fmla="*/ 596900 w 3400694"/>
                <a:gd name="connsiteY37" fmla="*/ 4228587 h 5792804"/>
                <a:gd name="connsiteX38" fmla="*/ 558800 w 3400694"/>
                <a:gd name="connsiteY38" fmla="*/ 4317487 h 5792804"/>
                <a:gd name="connsiteX39" fmla="*/ 393700 w 3400694"/>
                <a:gd name="connsiteY39" fmla="*/ 4317487 h 5792804"/>
                <a:gd name="connsiteX40" fmla="*/ 342900 w 3400694"/>
                <a:gd name="connsiteY40" fmla="*/ 4406387 h 5792804"/>
                <a:gd name="connsiteX41" fmla="*/ 342900 w 3400694"/>
                <a:gd name="connsiteY41" fmla="*/ 4507987 h 5792804"/>
                <a:gd name="connsiteX42" fmla="*/ 215900 w 3400694"/>
                <a:gd name="connsiteY42" fmla="*/ 4609587 h 5792804"/>
                <a:gd name="connsiteX43" fmla="*/ 177800 w 3400694"/>
                <a:gd name="connsiteY43" fmla="*/ 4825487 h 5792804"/>
                <a:gd name="connsiteX44" fmla="*/ 266700 w 3400694"/>
                <a:gd name="connsiteY44" fmla="*/ 5269987 h 5792804"/>
                <a:gd name="connsiteX45" fmla="*/ 381000 w 3400694"/>
                <a:gd name="connsiteY45" fmla="*/ 5473187 h 5792804"/>
                <a:gd name="connsiteX46" fmla="*/ 622300 w 3400694"/>
                <a:gd name="connsiteY46" fmla="*/ 5600187 h 5792804"/>
                <a:gd name="connsiteX47" fmla="*/ 698500 w 3400694"/>
                <a:gd name="connsiteY47" fmla="*/ 5777987 h 5792804"/>
                <a:gd name="connsiteX48" fmla="*/ 685800 w 3400694"/>
                <a:gd name="connsiteY48" fmla="*/ 5689087 h 5792804"/>
                <a:gd name="connsiteX49" fmla="*/ 812800 w 3400694"/>
                <a:gd name="connsiteY49" fmla="*/ 5739887 h 5792804"/>
                <a:gd name="connsiteX0" fmla="*/ 0 w 3385196"/>
                <a:gd name="connsiteY0" fmla="*/ 520187 h 5792804"/>
                <a:gd name="connsiteX1" fmla="*/ 3213100 w 3385196"/>
                <a:gd name="connsiteY1" fmla="*/ 528269 h 5792804"/>
                <a:gd name="connsiteX2" fmla="*/ 3162300 w 3385196"/>
                <a:gd name="connsiteY2" fmla="*/ 837687 h 5792804"/>
                <a:gd name="connsiteX3" fmla="*/ 3149600 w 3385196"/>
                <a:gd name="connsiteY3" fmla="*/ 1015487 h 5792804"/>
                <a:gd name="connsiteX4" fmla="*/ 3124200 w 3385196"/>
                <a:gd name="connsiteY4" fmla="*/ 1091687 h 5792804"/>
                <a:gd name="connsiteX5" fmla="*/ 2984500 w 3385196"/>
                <a:gd name="connsiteY5" fmla="*/ 1155187 h 5792804"/>
                <a:gd name="connsiteX6" fmla="*/ 2933700 w 3385196"/>
                <a:gd name="connsiteY6" fmla="*/ 1320287 h 5792804"/>
                <a:gd name="connsiteX7" fmla="*/ 2844800 w 3385196"/>
                <a:gd name="connsiteY7" fmla="*/ 1536187 h 5792804"/>
                <a:gd name="connsiteX8" fmla="*/ 2768600 w 3385196"/>
                <a:gd name="connsiteY8" fmla="*/ 1574287 h 5792804"/>
                <a:gd name="connsiteX9" fmla="*/ 2717800 w 3385196"/>
                <a:gd name="connsiteY9" fmla="*/ 1637787 h 5792804"/>
                <a:gd name="connsiteX10" fmla="*/ 2717800 w 3385196"/>
                <a:gd name="connsiteY10" fmla="*/ 1790187 h 5792804"/>
                <a:gd name="connsiteX11" fmla="*/ 2641600 w 3385196"/>
                <a:gd name="connsiteY11" fmla="*/ 1853687 h 5792804"/>
                <a:gd name="connsiteX12" fmla="*/ 2552700 w 3385196"/>
                <a:gd name="connsiteY12" fmla="*/ 1764787 h 5792804"/>
                <a:gd name="connsiteX13" fmla="*/ 2565400 w 3385196"/>
                <a:gd name="connsiteY13" fmla="*/ 1663187 h 5792804"/>
                <a:gd name="connsiteX14" fmla="*/ 2438400 w 3385196"/>
                <a:gd name="connsiteY14" fmla="*/ 1510787 h 5792804"/>
                <a:gd name="connsiteX15" fmla="*/ 2311400 w 3385196"/>
                <a:gd name="connsiteY15" fmla="*/ 1675887 h 5792804"/>
                <a:gd name="connsiteX16" fmla="*/ 2311400 w 3385196"/>
                <a:gd name="connsiteY16" fmla="*/ 1790187 h 5792804"/>
                <a:gd name="connsiteX17" fmla="*/ 2209800 w 3385196"/>
                <a:gd name="connsiteY17" fmla="*/ 1828287 h 5792804"/>
                <a:gd name="connsiteX18" fmla="*/ 2070100 w 3385196"/>
                <a:gd name="connsiteY18" fmla="*/ 1955287 h 5792804"/>
                <a:gd name="connsiteX19" fmla="*/ 1993900 w 3385196"/>
                <a:gd name="connsiteY19" fmla="*/ 2120387 h 5792804"/>
                <a:gd name="connsiteX20" fmla="*/ 1930400 w 3385196"/>
                <a:gd name="connsiteY20" fmla="*/ 2171187 h 5792804"/>
                <a:gd name="connsiteX21" fmla="*/ 1790700 w 3385196"/>
                <a:gd name="connsiteY21" fmla="*/ 2133087 h 5792804"/>
                <a:gd name="connsiteX22" fmla="*/ 1714500 w 3385196"/>
                <a:gd name="connsiteY22" fmla="*/ 2209287 h 5792804"/>
                <a:gd name="connsiteX23" fmla="*/ 1536700 w 3385196"/>
                <a:gd name="connsiteY23" fmla="*/ 2463287 h 5792804"/>
                <a:gd name="connsiteX24" fmla="*/ 1409700 w 3385196"/>
                <a:gd name="connsiteY24" fmla="*/ 2653787 h 5792804"/>
                <a:gd name="connsiteX25" fmla="*/ 1397000 w 3385196"/>
                <a:gd name="connsiteY25" fmla="*/ 2717287 h 5792804"/>
                <a:gd name="connsiteX26" fmla="*/ 1473200 w 3385196"/>
                <a:gd name="connsiteY26" fmla="*/ 2780787 h 5792804"/>
                <a:gd name="connsiteX27" fmla="*/ 1422400 w 3385196"/>
                <a:gd name="connsiteY27" fmla="*/ 2844287 h 5792804"/>
                <a:gd name="connsiteX28" fmla="*/ 1371600 w 3385196"/>
                <a:gd name="connsiteY28" fmla="*/ 2971287 h 5792804"/>
                <a:gd name="connsiteX29" fmla="*/ 1346200 w 3385196"/>
                <a:gd name="connsiteY29" fmla="*/ 3199887 h 5792804"/>
                <a:gd name="connsiteX30" fmla="*/ 1155700 w 3385196"/>
                <a:gd name="connsiteY30" fmla="*/ 3491987 h 5792804"/>
                <a:gd name="connsiteX31" fmla="*/ 1117600 w 3385196"/>
                <a:gd name="connsiteY31" fmla="*/ 3669787 h 5792804"/>
                <a:gd name="connsiteX32" fmla="*/ 1092200 w 3385196"/>
                <a:gd name="connsiteY32" fmla="*/ 3682487 h 5792804"/>
                <a:gd name="connsiteX33" fmla="*/ 1079500 w 3385196"/>
                <a:gd name="connsiteY33" fmla="*/ 3784087 h 5792804"/>
                <a:gd name="connsiteX34" fmla="*/ 965200 w 3385196"/>
                <a:gd name="connsiteY34" fmla="*/ 3923787 h 5792804"/>
                <a:gd name="connsiteX35" fmla="*/ 939800 w 3385196"/>
                <a:gd name="connsiteY35" fmla="*/ 3961887 h 5792804"/>
                <a:gd name="connsiteX36" fmla="*/ 673100 w 3385196"/>
                <a:gd name="connsiteY36" fmla="*/ 4126987 h 5792804"/>
                <a:gd name="connsiteX37" fmla="*/ 596900 w 3385196"/>
                <a:gd name="connsiteY37" fmla="*/ 4228587 h 5792804"/>
                <a:gd name="connsiteX38" fmla="*/ 558800 w 3385196"/>
                <a:gd name="connsiteY38" fmla="*/ 4317487 h 5792804"/>
                <a:gd name="connsiteX39" fmla="*/ 393700 w 3385196"/>
                <a:gd name="connsiteY39" fmla="*/ 4317487 h 5792804"/>
                <a:gd name="connsiteX40" fmla="*/ 342900 w 3385196"/>
                <a:gd name="connsiteY40" fmla="*/ 4406387 h 5792804"/>
                <a:gd name="connsiteX41" fmla="*/ 342900 w 3385196"/>
                <a:gd name="connsiteY41" fmla="*/ 4507987 h 5792804"/>
                <a:gd name="connsiteX42" fmla="*/ 215900 w 3385196"/>
                <a:gd name="connsiteY42" fmla="*/ 4609587 h 5792804"/>
                <a:gd name="connsiteX43" fmla="*/ 177800 w 3385196"/>
                <a:gd name="connsiteY43" fmla="*/ 4825487 h 5792804"/>
                <a:gd name="connsiteX44" fmla="*/ 266700 w 3385196"/>
                <a:gd name="connsiteY44" fmla="*/ 5269987 h 5792804"/>
                <a:gd name="connsiteX45" fmla="*/ 381000 w 3385196"/>
                <a:gd name="connsiteY45" fmla="*/ 5473187 h 5792804"/>
                <a:gd name="connsiteX46" fmla="*/ 622300 w 3385196"/>
                <a:gd name="connsiteY46" fmla="*/ 5600187 h 5792804"/>
                <a:gd name="connsiteX47" fmla="*/ 698500 w 3385196"/>
                <a:gd name="connsiteY47" fmla="*/ 5777987 h 5792804"/>
                <a:gd name="connsiteX48" fmla="*/ 685800 w 3385196"/>
                <a:gd name="connsiteY48" fmla="*/ 5689087 h 5792804"/>
                <a:gd name="connsiteX49" fmla="*/ 812800 w 3385196"/>
                <a:gd name="connsiteY49" fmla="*/ 5739887 h 5792804"/>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1346200 w 3236671"/>
                <a:gd name="connsiteY49" fmla="*/ 5219700 h 5272617"/>
                <a:gd name="connsiteX0" fmla="*/ 25400 w 3262071"/>
                <a:gd name="connsiteY0" fmla="*/ 0 h 5272617"/>
                <a:gd name="connsiteX1" fmla="*/ 3238500 w 3262071"/>
                <a:gd name="connsiteY1" fmla="*/ 8082 h 5272617"/>
                <a:gd name="connsiteX2" fmla="*/ 3187700 w 3262071"/>
                <a:gd name="connsiteY2" fmla="*/ 317500 h 5272617"/>
                <a:gd name="connsiteX3" fmla="*/ 3175000 w 3262071"/>
                <a:gd name="connsiteY3" fmla="*/ 495300 h 5272617"/>
                <a:gd name="connsiteX4" fmla="*/ 3149600 w 3262071"/>
                <a:gd name="connsiteY4" fmla="*/ 571500 h 5272617"/>
                <a:gd name="connsiteX5" fmla="*/ 3009900 w 3262071"/>
                <a:gd name="connsiteY5" fmla="*/ 635000 h 5272617"/>
                <a:gd name="connsiteX6" fmla="*/ 2959100 w 3262071"/>
                <a:gd name="connsiteY6" fmla="*/ 800100 h 5272617"/>
                <a:gd name="connsiteX7" fmla="*/ 2870200 w 3262071"/>
                <a:gd name="connsiteY7" fmla="*/ 1016000 h 5272617"/>
                <a:gd name="connsiteX8" fmla="*/ 2794000 w 3262071"/>
                <a:gd name="connsiteY8" fmla="*/ 1054100 h 5272617"/>
                <a:gd name="connsiteX9" fmla="*/ 2743200 w 3262071"/>
                <a:gd name="connsiteY9" fmla="*/ 1117600 h 5272617"/>
                <a:gd name="connsiteX10" fmla="*/ 2743200 w 3262071"/>
                <a:gd name="connsiteY10" fmla="*/ 1270000 h 5272617"/>
                <a:gd name="connsiteX11" fmla="*/ 2667000 w 3262071"/>
                <a:gd name="connsiteY11" fmla="*/ 1333500 h 5272617"/>
                <a:gd name="connsiteX12" fmla="*/ 2578100 w 3262071"/>
                <a:gd name="connsiteY12" fmla="*/ 1244600 h 5272617"/>
                <a:gd name="connsiteX13" fmla="*/ 2590800 w 3262071"/>
                <a:gd name="connsiteY13" fmla="*/ 1143000 h 5272617"/>
                <a:gd name="connsiteX14" fmla="*/ 2463800 w 3262071"/>
                <a:gd name="connsiteY14" fmla="*/ 990600 h 5272617"/>
                <a:gd name="connsiteX15" fmla="*/ 2336800 w 3262071"/>
                <a:gd name="connsiteY15" fmla="*/ 1155700 h 5272617"/>
                <a:gd name="connsiteX16" fmla="*/ 2336800 w 3262071"/>
                <a:gd name="connsiteY16" fmla="*/ 1270000 h 5272617"/>
                <a:gd name="connsiteX17" fmla="*/ 2235200 w 3262071"/>
                <a:gd name="connsiteY17" fmla="*/ 1308100 h 5272617"/>
                <a:gd name="connsiteX18" fmla="*/ 2095500 w 3262071"/>
                <a:gd name="connsiteY18" fmla="*/ 1435100 h 5272617"/>
                <a:gd name="connsiteX19" fmla="*/ 2019300 w 3262071"/>
                <a:gd name="connsiteY19" fmla="*/ 1600200 h 5272617"/>
                <a:gd name="connsiteX20" fmla="*/ 1955800 w 3262071"/>
                <a:gd name="connsiteY20" fmla="*/ 1651000 h 5272617"/>
                <a:gd name="connsiteX21" fmla="*/ 1816100 w 3262071"/>
                <a:gd name="connsiteY21" fmla="*/ 1612900 h 5272617"/>
                <a:gd name="connsiteX22" fmla="*/ 1739900 w 3262071"/>
                <a:gd name="connsiteY22" fmla="*/ 1689100 h 5272617"/>
                <a:gd name="connsiteX23" fmla="*/ 1562100 w 3262071"/>
                <a:gd name="connsiteY23" fmla="*/ 1943100 h 5272617"/>
                <a:gd name="connsiteX24" fmla="*/ 1435100 w 3262071"/>
                <a:gd name="connsiteY24" fmla="*/ 2133600 h 5272617"/>
                <a:gd name="connsiteX25" fmla="*/ 1422400 w 3262071"/>
                <a:gd name="connsiteY25" fmla="*/ 2197100 h 5272617"/>
                <a:gd name="connsiteX26" fmla="*/ 1498600 w 3262071"/>
                <a:gd name="connsiteY26" fmla="*/ 2260600 h 5272617"/>
                <a:gd name="connsiteX27" fmla="*/ 1447800 w 3262071"/>
                <a:gd name="connsiteY27" fmla="*/ 2324100 h 5272617"/>
                <a:gd name="connsiteX28" fmla="*/ 1397000 w 3262071"/>
                <a:gd name="connsiteY28" fmla="*/ 2451100 h 5272617"/>
                <a:gd name="connsiteX29" fmla="*/ 1371600 w 3262071"/>
                <a:gd name="connsiteY29" fmla="*/ 2679700 h 5272617"/>
                <a:gd name="connsiteX30" fmla="*/ 1181100 w 3262071"/>
                <a:gd name="connsiteY30" fmla="*/ 2971800 h 5272617"/>
                <a:gd name="connsiteX31" fmla="*/ 1143000 w 3262071"/>
                <a:gd name="connsiteY31" fmla="*/ 3149600 h 5272617"/>
                <a:gd name="connsiteX32" fmla="*/ 1117600 w 3262071"/>
                <a:gd name="connsiteY32" fmla="*/ 3162300 h 5272617"/>
                <a:gd name="connsiteX33" fmla="*/ 1104900 w 3262071"/>
                <a:gd name="connsiteY33" fmla="*/ 3263900 h 5272617"/>
                <a:gd name="connsiteX34" fmla="*/ 990600 w 3262071"/>
                <a:gd name="connsiteY34" fmla="*/ 3403600 h 5272617"/>
                <a:gd name="connsiteX35" fmla="*/ 965200 w 3262071"/>
                <a:gd name="connsiteY35" fmla="*/ 3441700 h 5272617"/>
                <a:gd name="connsiteX36" fmla="*/ 698500 w 3262071"/>
                <a:gd name="connsiteY36" fmla="*/ 3606800 h 5272617"/>
                <a:gd name="connsiteX37" fmla="*/ 622300 w 3262071"/>
                <a:gd name="connsiteY37" fmla="*/ 3708400 h 5272617"/>
                <a:gd name="connsiteX38" fmla="*/ 584200 w 3262071"/>
                <a:gd name="connsiteY38" fmla="*/ 3797300 h 5272617"/>
                <a:gd name="connsiteX39" fmla="*/ 419100 w 3262071"/>
                <a:gd name="connsiteY39" fmla="*/ 3797300 h 5272617"/>
                <a:gd name="connsiteX40" fmla="*/ 368300 w 3262071"/>
                <a:gd name="connsiteY40" fmla="*/ 3886200 h 5272617"/>
                <a:gd name="connsiteX41" fmla="*/ 368300 w 3262071"/>
                <a:gd name="connsiteY41" fmla="*/ 3987800 h 5272617"/>
                <a:gd name="connsiteX42" fmla="*/ 241300 w 3262071"/>
                <a:gd name="connsiteY42" fmla="*/ 4089400 h 5272617"/>
                <a:gd name="connsiteX43" fmla="*/ 203200 w 3262071"/>
                <a:gd name="connsiteY43" fmla="*/ 4305300 h 5272617"/>
                <a:gd name="connsiteX44" fmla="*/ 292100 w 3262071"/>
                <a:gd name="connsiteY44" fmla="*/ 4749800 h 5272617"/>
                <a:gd name="connsiteX45" fmla="*/ 406400 w 3262071"/>
                <a:gd name="connsiteY45" fmla="*/ 4953000 h 5272617"/>
                <a:gd name="connsiteX46" fmla="*/ 647700 w 3262071"/>
                <a:gd name="connsiteY46" fmla="*/ 5080000 h 5272617"/>
                <a:gd name="connsiteX47" fmla="*/ 723900 w 3262071"/>
                <a:gd name="connsiteY47" fmla="*/ 5257800 h 5272617"/>
                <a:gd name="connsiteX48" fmla="*/ 711200 w 3262071"/>
                <a:gd name="connsiteY48" fmla="*/ 5168900 h 5272617"/>
                <a:gd name="connsiteX49" fmla="*/ 0 w 3262071"/>
                <a:gd name="connsiteY49" fmla="*/ 5219700 h 5272617"/>
                <a:gd name="connsiteX0" fmla="*/ 25400 w 3262071"/>
                <a:gd name="connsiteY0" fmla="*/ 0 h 5284114"/>
                <a:gd name="connsiteX1" fmla="*/ 3238500 w 3262071"/>
                <a:gd name="connsiteY1" fmla="*/ 8082 h 5284114"/>
                <a:gd name="connsiteX2" fmla="*/ 3187700 w 3262071"/>
                <a:gd name="connsiteY2" fmla="*/ 317500 h 5284114"/>
                <a:gd name="connsiteX3" fmla="*/ 3175000 w 3262071"/>
                <a:gd name="connsiteY3" fmla="*/ 495300 h 5284114"/>
                <a:gd name="connsiteX4" fmla="*/ 3149600 w 3262071"/>
                <a:gd name="connsiteY4" fmla="*/ 571500 h 5284114"/>
                <a:gd name="connsiteX5" fmla="*/ 3009900 w 3262071"/>
                <a:gd name="connsiteY5" fmla="*/ 635000 h 5284114"/>
                <a:gd name="connsiteX6" fmla="*/ 2959100 w 3262071"/>
                <a:gd name="connsiteY6" fmla="*/ 800100 h 5284114"/>
                <a:gd name="connsiteX7" fmla="*/ 2870200 w 3262071"/>
                <a:gd name="connsiteY7" fmla="*/ 1016000 h 5284114"/>
                <a:gd name="connsiteX8" fmla="*/ 2794000 w 3262071"/>
                <a:gd name="connsiteY8" fmla="*/ 1054100 h 5284114"/>
                <a:gd name="connsiteX9" fmla="*/ 2743200 w 3262071"/>
                <a:gd name="connsiteY9" fmla="*/ 1117600 h 5284114"/>
                <a:gd name="connsiteX10" fmla="*/ 2743200 w 3262071"/>
                <a:gd name="connsiteY10" fmla="*/ 1270000 h 5284114"/>
                <a:gd name="connsiteX11" fmla="*/ 2667000 w 3262071"/>
                <a:gd name="connsiteY11" fmla="*/ 1333500 h 5284114"/>
                <a:gd name="connsiteX12" fmla="*/ 2578100 w 3262071"/>
                <a:gd name="connsiteY12" fmla="*/ 1244600 h 5284114"/>
                <a:gd name="connsiteX13" fmla="*/ 2590800 w 3262071"/>
                <a:gd name="connsiteY13" fmla="*/ 1143000 h 5284114"/>
                <a:gd name="connsiteX14" fmla="*/ 2463800 w 3262071"/>
                <a:gd name="connsiteY14" fmla="*/ 990600 h 5284114"/>
                <a:gd name="connsiteX15" fmla="*/ 2336800 w 3262071"/>
                <a:gd name="connsiteY15" fmla="*/ 1155700 h 5284114"/>
                <a:gd name="connsiteX16" fmla="*/ 2336800 w 3262071"/>
                <a:gd name="connsiteY16" fmla="*/ 1270000 h 5284114"/>
                <a:gd name="connsiteX17" fmla="*/ 2235200 w 3262071"/>
                <a:gd name="connsiteY17" fmla="*/ 1308100 h 5284114"/>
                <a:gd name="connsiteX18" fmla="*/ 2095500 w 3262071"/>
                <a:gd name="connsiteY18" fmla="*/ 1435100 h 5284114"/>
                <a:gd name="connsiteX19" fmla="*/ 2019300 w 3262071"/>
                <a:gd name="connsiteY19" fmla="*/ 1600200 h 5284114"/>
                <a:gd name="connsiteX20" fmla="*/ 1955800 w 3262071"/>
                <a:gd name="connsiteY20" fmla="*/ 1651000 h 5284114"/>
                <a:gd name="connsiteX21" fmla="*/ 1816100 w 3262071"/>
                <a:gd name="connsiteY21" fmla="*/ 1612900 h 5284114"/>
                <a:gd name="connsiteX22" fmla="*/ 1739900 w 3262071"/>
                <a:gd name="connsiteY22" fmla="*/ 1689100 h 5284114"/>
                <a:gd name="connsiteX23" fmla="*/ 1562100 w 3262071"/>
                <a:gd name="connsiteY23" fmla="*/ 1943100 h 5284114"/>
                <a:gd name="connsiteX24" fmla="*/ 1435100 w 3262071"/>
                <a:gd name="connsiteY24" fmla="*/ 2133600 h 5284114"/>
                <a:gd name="connsiteX25" fmla="*/ 1422400 w 3262071"/>
                <a:gd name="connsiteY25" fmla="*/ 2197100 h 5284114"/>
                <a:gd name="connsiteX26" fmla="*/ 1498600 w 3262071"/>
                <a:gd name="connsiteY26" fmla="*/ 2260600 h 5284114"/>
                <a:gd name="connsiteX27" fmla="*/ 1447800 w 3262071"/>
                <a:gd name="connsiteY27" fmla="*/ 2324100 h 5284114"/>
                <a:gd name="connsiteX28" fmla="*/ 1397000 w 3262071"/>
                <a:gd name="connsiteY28" fmla="*/ 2451100 h 5284114"/>
                <a:gd name="connsiteX29" fmla="*/ 1371600 w 3262071"/>
                <a:gd name="connsiteY29" fmla="*/ 2679700 h 5284114"/>
                <a:gd name="connsiteX30" fmla="*/ 1181100 w 3262071"/>
                <a:gd name="connsiteY30" fmla="*/ 2971800 h 5284114"/>
                <a:gd name="connsiteX31" fmla="*/ 1143000 w 3262071"/>
                <a:gd name="connsiteY31" fmla="*/ 3149600 h 5284114"/>
                <a:gd name="connsiteX32" fmla="*/ 1117600 w 3262071"/>
                <a:gd name="connsiteY32" fmla="*/ 3162300 h 5284114"/>
                <a:gd name="connsiteX33" fmla="*/ 1104900 w 3262071"/>
                <a:gd name="connsiteY33" fmla="*/ 3263900 h 5284114"/>
                <a:gd name="connsiteX34" fmla="*/ 990600 w 3262071"/>
                <a:gd name="connsiteY34" fmla="*/ 3403600 h 5284114"/>
                <a:gd name="connsiteX35" fmla="*/ 965200 w 3262071"/>
                <a:gd name="connsiteY35" fmla="*/ 3441700 h 5284114"/>
                <a:gd name="connsiteX36" fmla="*/ 698500 w 3262071"/>
                <a:gd name="connsiteY36" fmla="*/ 3606800 h 5284114"/>
                <a:gd name="connsiteX37" fmla="*/ 622300 w 3262071"/>
                <a:gd name="connsiteY37" fmla="*/ 3708400 h 5284114"/>
                <a:gd name="connsiteX38" fmla="*/ 584200 w 3262071"/>
                <a:gd name="connsiteY38" fmla="*/ 3797300 h 5284114"/>
                <a:gd name="connsiteX39" fmla="*/ 419100 w 3262071"/>
                <a:gd name="connsiteY39" fmla="*/ 3797300 h 5284114"/>
                <a:gd name="connsiteX40" fmla="*/ 368300 w 3262071"/>
                <a:gd name="connsiteY40" fmla="*/ 3886200 h 5284114"/>
                <a:gd name="connsiteX41" fmla="*/ 368300 w 3262071"/>
                <a:gd name="connsiteY41" fmla="*/ 3987800 h 5284114"/>
                <a:gd name="connsiteX42" fmla="*/ 241300 w 3262071"/>
                <a:gd name="connsiteY42" fmla="*/ 4089400 h 5284114"/>
                <a:gd name="connsiteX43" fmla="*/ 203200 w 3262071"/>
                <a:gd name="connsiteY43" fmla="*/ 4305300 h 5284114"/>
                <a:gd name="connsiteX44" fmla="*/ 292100 w 3262071"/>
                <a:gd name="connsiteY44" fmla="*/ 4749800 h 5284114"/>
                <a:gd name="connsiteX45" fmla="*/ 406400 w 3262071"/>
                <a:gd name="connsiteY45" fmla="*/ 4953000 h 5284114"/>
                <a:gd name="connsiteX46" fmla="*/ 647700 w 3262071"/>
                <a:gd name="connsiteY46" fmla="*/ 5080000 h 5284114"/>
                <a:gd name="connsiteX47" fmla="*/ 723900 w 3262071"/>
                <a:gd name="connsiteY47" fmla="*/ 5257800 h 5284114"/>
                <a:gd name="connsiteX48" fmla="*/ 711200 w 3262071"/>
                <a:gd name="connsiteY48" fmla="*/ 5168900 h 5284114"/>
                <a:gd name="connsiteX49" fmla="*/ 0 w 3262071"/>
                <a:gd name="connsiteY49" fmla="*/ 5219700 h 5284114"/>
                <a:gd name="connsiteX0" fmla="*/ 25400 w 3262071"/>
                <a:gd name="connsiteY0" fmla="*/ 0 h 5410683"/>
                <a:gd name="connsiteX1" fmla="*/ 3238500 w 3262071"/>
                <a:gd name="connsiteY1" fmla="*/ 8082 h 5410683"/>
                <a:gd name="connsiteX2" fmla="*/ 3187700 w 3262071"/>
                <a:gd name="connsiteY2" fmla="*/ 317500 h 5410683"/>
                <a:gd name="connsiteX3" fmla="*/ 3175000 w 3262071"/>
                <a:gd name="connsiteY3" fmla="*/ 495300 h 5410683"/>
                <a:gd name="connsiteX4" fmla="*/ 3149600 w 3262071"/>
                <a:gd name="connsiteY4" fmla="*/ 571500 h 5410683"/>
                <a:gd name="connsiteX5" fmla="*/ 3009900 w 3262071"/>
                <a:gd name="connsiteY5" fmla="*/ 635000 h 5410683"/>
                <a:gd name="connsiteX6" fmla="*/ 2959100 w 3262071"/>
                <a:gd name="connsiteY6" fmla="*/ 800100 h 5410683"/>
                <a:gd name="connsiteX7" fmla="*/ 2870200 w 3262071"/>
                <a:gd name="connsiteY7" fmla="*/ 1016000 h 5410683"/>
                <a:gd name="connsiteX8" fmla="*/ 2794000 w 3262071"/>
                <a:gd name="connsiteY8" fmla="*/ 1054100 h 5410683"/>
                <a:gd name="connsiteX9" fmla="*/ 2743200 w 3262071"/>
                <a:gd name="connsiteY9" fmla="*/ 1117600 h 5410683"/>
                <a:gd name="connsiteX10" fmla="*/ 2743200 w 3262071"/>
                <a:gd name="connsiteY10" fmla="*/ 1270000 h 5410683"/>
                <a:gd name="connsiteX11" fmla="*/ 2667000 w 3262071"/>
                <a:gd name="connsiteY11" fmla="*/ 1333500 h 5410683"/>
                <a:gd name="connsiteX12" fmla="*/ 2578100 w 3262071"/>
                <a:gd name="connsiteY12" fmla="*/ 1244600 h 5410683"/>
                <a:gd name="connsiteX13" fmla="*/ 2590800 w 3262071"/>
                <a:gd name="connsiteY13" fmla="*/ 1143000 h 5410683"/>
                <a:gd name="connsiteX14" fmla="*/ 2463800 w 3262071"/>
                <a:gd name="connsiteY14" fmla="*/ 990600 h 5410683"/>
                <a:gd name="connsiteX15" fmla="*/ 2336800 w 3262071"/>
                <a:gd name="connsiteY15" fmla="*/ 1155700 h 5410683"/>
                <a:gd name="connsiteX16" fmla="*/ 2336800 w 3262071"/>
                <a:gd name="connsiteY16" fmla="*/ 1270000 h 5410683"/>
                <a:gd name="connsiteX17" fmla="*/ 2235200 w 3262071"/>
                <a:gd name="connsiteY17" fmla="*/ 1308100 h 5410683"/>
                <a:gd name="connsiteX18" fmla="*/ 2095500 w 3262071"/>
                <a:gd name="connsiteY18" fmla="*/ 1435100 h 5410683"/>
                <a:gd name="connsiteX19" fmla="*/ 2019300 w 3262071"/>
                <a:gd name="connsiteY19" fmla="*/ 1600200 h 5410683"/>
                <a:gd name="connsiteX20" fmla="*/ 1955800 w 3262071"/>
                <a:gd name="connsiteY20" fmla="*/ 1651000 h 5410683"/>
                <a:gd name="connsiteX21" fmla="*/ 1816100 w 3262071"/>
                <a:gd name="connsiteY21" fmla="*/ 1612900 h 5410683"/>
                <a:gd name="connsiteX22" fmla="*/ 1739900 w 3262071"/>
                <a:gd name="connsiteY22" fmla="*/ 1689100 h 5410683"/>
                <a:gd name="connsiteX23" fmla="*/ 1562100 w 3262071"/>
                <a:gd name="connsiteY23" fmla="*/ 1943100 h 5410683"/>
                <a:gd name="connsiteX24" fmla="*/ 1435100 w 3262071"/>
                <a:gd name="connsiteY24" fmla="*/ 2133600 h 5410683"/>
                <a:gd name="connsiteX25" fmla="*/ 1422400 w 3262071"/>
                <a:gd name="connsiteY25" fmla="*/ 2197100 h 5410683"/>
                <a:gd name="connsiteX26" fmla="*/ 1498600 w 3262071"/>
                <a:gd name="connsiteY26" fmla="*/ 2260600 h 5410683"/>
                <a:gd name="connsiteX27" fmla="*/ 1447800 w 3262071"/>
                <a:gd name="connsiteY27" fmla="*/ 2324100 h 5410683"/>
                <a:gd name="connsiteX28" fmla="*/ 1397000 w 3262071"/>
                <a:gd name="connsiteY28" fmla="*/ 2451100 h 5410683"/>
                <a:gd name="connsiteX29" fmla="*/ 1371600 w 3262071"/>
                <a:gd name="connsiteY29" fmla="*/ 2679700 h 5410683"/>
                <a:gd name="connsiteX30" fmla="*/ 1181100 w 3262071"/>
                <a:gd name="connsiteY30" fmla="*/ 2971800 h 5410683"/>
                <a:gd name="connsiteX31" fmla="*/ 1143000 w 3262071"/>
                <a:gd name="connsiteY31" fmla="*/ 3149600 h 5410683"/>
                <a:gd name="connsiteX32" fmla="*/ 1117600 w 3262071"/>
                <a:gd name="connsiteY32" fmla="*/ 3162300 h 5410683"/>
                <a:gd name="connsiteX33" fmla="*/ 1104900 w 3262071"/>
                <a:gd name="connsiteY33" fmla="*/ 3263900 h 5410683"/>
                <a:gd name="connsiteX34" fmla="*/ 990600 w 3262071"/>
                <a:gd name="connsiteY34" fmla="*/ 3403600 h 5410683"/>
                <a:gd name="connsiteX35" fmla="*/ 965200 w 3262071"/>
                <a:gd name="connsiteY35" fmla="*/ 3441700 h 5410683"/>
                <a:gd name="connsiteX36" fmla="*/ 698500 w 3262071"/>
                <a:gd name="connsiteY36" fmla="*/ 3606800 h 5410683"/>
                <a:gd name="connsiteX37" fmla="*/ 622300 w 3262071"/>
                <a:gd name="connsiteY37" fmla="*/ 3708400 h 5410683"/>
                <a:gd name="connsiteX38" fmla="*/ 584200 w 3262071"/>
                <a:gd name="connsiteY38" fmla="*/ 3797300 h 5410683"/>
                <a:gd name="connsiteX39" fmla="*/ 419100 w 3262071"/>
                <a:gd name="connsiteY39" fmla="*/ 3797300 h 5410683"/>
                <a:gd name="connsiteX40" fmla="*/ 368300 w 3262071"/>
                <a:gd name="connsiteY40" fmla="*/ 3886200 h 5410683"/>
                <a:gd name="connsiteX41" fmla="*/ 368300 w 3262071"/>
                <a:gd name="connsiteY41" fmla="*/ 3987800 h 5410683"/>
                <a:gd name="connsiteX42" fmla="*/ 241300 w 3262071"/>
                <a:gd name="connsiteY42" fmla="*/ 4089400 h 5410683"/>
                <a:gd name="connsiteX43" fmla="*/ 203200 w 3262071"/>
                <a:gd name="connsiteY43" fmla="*/ 4305300 h 5410683"/>
                <a:gd name="connsiteX44" fmla="*/ 292100 w 3262071"/>
                <a:gd name="connsiteY44" fmla="*/ 4749800 h 5410683"/>
                <a:gd name="connsiteX45" fmla="*/ 406400 w 3262071"/>
                <a:gd name="connsiteY45" fmla="*/ 4953000 h 5410683"/>
                <a:gd name="connsiteX46" fmla="*/ 647700 w 3262071"/>
                <a:gd name="connsiteY46" fmla="*/ 5080000 h 5410683"/>
                <a:gd name="connsiteX47" fmla="*/ 723900 w 3262071"/>
                <a:gd name="connsiteY47" fmla="*/ 5257800 h 5410683"/>
                <a:gd name="connsiteX48" fmla="*/ 711200 w 3262071"/>
                <a:gd name="connsiteY48" fmla="*/ 5168900 h 5410683"/>
                <a:gd name="connsiteX49" fmla="*/ 0 w 3262071"/>
                <a:gd name="connsiteY49" fmla="*/ 5219700 h 54106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49" fmla="*/ 25400 w 3262071"/>
                <a:gd name="connsiteY49" fmla="*/ 0 h 5281083"/>
                <a:gd name="connsiteX0" fmla="*/ 25400 w 3481917"/>
                <a:gd name="connsiteY0" fmla="*/ 0 h 5281083"/>
                <a:gd name="connsiteX1" fmla="*/ 1409700 w 3481917"/>
                <a:gd name="connsiteY1" fmla="*/ 389082 h 5281083"/>
                <a:gd name="connsiteX2" fmla="*/ 3187700 w 3481917"/>
                <a:gd name="connsiteY2" fmla="*/ 317500 h 5281083"/>
                <a:gd name="connsiteX3" fmla="*/ 3175000 w 3481917"/>
                <a:gd name="connsiteY3" fmla="*/ 495300 h 5281083"/>
                <a:gd name="connsiteX4" fmla="*/ 3149600 w 3481917"/>
                <a:gd name="connsiteY4" fmla="*/ 571500 h 5281083"/>
                <a:gd name="connsiteX5" fmla="*/ 3009900 w 3481917"/>
                <a:gd name="connsiteY5" fmla="*/ 635000 h 5281083"/>
                <a:gd name="connsiteX6" fmla="*/ 2959100 w 3481917"/>
                <a:gd name="connsiteY6" fmla="*/ 800100 h 5281083"/>
                <a:gd name="connsiteX7" fmla="*/ 2870200 w 3481917"/>
                <a:gd name="connsiteY7" fmla="*/ 1016000 h 5281083"/>
                <a:gd name="connsiteX8" fmla="*/ 2794000 w 3481917"/>
                <a:gd name="connsiteY8" fmla="*/ 1054100 h 5281083"/>
                <a:gd name="connsiteX9" fmla="*/ 2743200 w 3481917"/>
                <a:gd name="connsiteY9" fmla="*/ 1117600 h 5281083"/>
                <a:gd name="connsiteX10" fmla="*/ 2743200 w 3481917"/>
                <a:gd name="connsiteY10" fmla="*/ 1270000 h 5281083"/>
                <a:gd name="connsiteX11" fmla="*/ 2667000 w 3481917"/>
                <a:gd name="connsiteY11" fmla="*/ 1333500 h 5281083"/>
                <a:gd name="connsiteX12" fmla="*/ 2578100 w 3481917"/>
                <a:gd name="connsiteY12" fmla="*/ 1244600 h 5281083"/>
                <a:gd name="connsiteX13" fmla="*/ 2590800 w 3481917"/>
                <a:gd name="connsiteY13" fmla="*/ 1143000 h 5281083"/>
                <a:gd name="connsiteX14" fmla="*/ 2463800 w 3481917"/>
                <a:gd name="connsiteY14" fmla="*/ 990600 h 5281083"/>
                <a:gd name="connsiteX15" fmla="*/ 2336800 w 3481917"/>
                <a:gd name="connsiteY15" fmla="*/ 1155700 h 5281083"/>
                <a:gd name="connsiteX16" fmla="*/ 2336800 w 3481917"/>
                <a:gd name="connsiteY16" fmla="*/ 1270000 h 5281083"/>
                <a:gd name="connsiteX17" fmla="*/ 2235200 w 3481917"/>
                <a:gd name="connsiteY17" fmla="*/ 1308100 h 5281083"/>
                <a:gd name="connsiteX18" fmla="*/ 2095500 w 3481917"/>
                <a:gd name="connsiteY18" fmla="*/ 1435100 h 5281083"/>
                <a:gd name="connsiteX19" fmla="*/ 2019300 w 3481917"/>
                <a:gd name="connsiteY19" fmla="*/ 1600200 h 5281083"/>
                <a:gd name="connsiteX20" fmla="*/ 1955800 w 3481917"/>
                <a:gd name="connsiteY20" fmla="*/ 1651000 h 5281083"/>
                <a:gd name="connsiteX21" fmla="*/ 1816100 w 3481917"/>
                <a:gd name="connsiteY21" fmla="*/ 1612900 h 5281083"/>
                <a:gd name="connsiteX22" fmla="*/ 1739900 w 3481917"/>
                <a:gd name="connsiteY22" fmla="*/ 1689100 h 5281083"/>
                <a:gd name="connsiteX23" fmla="*/ 1562100 w 3481917"/>
                <a:gd name="connsiteY23" fmla="*/ 1943100 h 5281083"/>
                <a:gd name="connsiteX24" fmla="*/ 1435100 w 3481917"/>
                <a:gd name="connsiteY24" fmla="*/ 2133600 h 5281083"/>
                <a:gd name="connsiteX25" fmla="*/ 1422400 w 3481917"/>
                <a:gd name="connsiteY25" fmla="*/ 2197100 h 5281083"/>
                <a:gd name="connsiteX26" fmla="*/ 1498600 w 3481917"/>
                <a:gd name="connsiteY26" fmla="*/ 2260600 h 5281083"/>
                <a:gd name="connsiteX27" fmla="*/ 1447800 w 3481917"/>
                <a:gd name="connsiteY27" fmla="*/ 2324100 h 5281083"/>
                <a:gd name="connsiteX28" fmla="*/ 1397000 w 3481917"/>
                <a:gd name="connsiteY28" fmla="*/ 2451100 h 5281083"/>
                <a:gd name="connsiteX29" fmla="*/ 1371600 w 3481917"/>
                <a:gd name="connsiteY29" fmla="*/ 2679700 h 5281083"/>
                <a:gd name="connsiteX30" fmla="*/ 1181100 w 3481917"/>
                <a:gd name="connsiteY30" fmla="*/ 2971800 h 5281083"/>
                <a:gd name="connsiteX31" fmla="*/ 1143000 w 3481917"/>
                <a:gd name="connsiteY31" fmla="*/ 3149600 h 5281083"/>
                <a:gd name="connsiteX32" fmla="*/ 1117600 w 3481917"/>
                <a:gd name="connsiteY32" fmla="*/ 3162300 h 5281083"/>
                <a:gd name="connsiteX33" fmla="*/ 1104900 w 3481917"/>
                <a:gd name="connsiteY33" fmla="*/ 3263900 h 5281083"/>
                <a:gd name="connsiteX34" fmla="*/ 990600 w 3481917"/>
                <a:gd name="connsiteY34" fmla="*/ 3403600 h 5281083"/>
                <a:gd name="connsiteX35" fmla="*/ 965200 w 3481917"/>
                <a:gd name="connsiteY35" fmla="*/ 3441700 h 5281083"/>
                <a:gd name="connsiteX36" fmla="*/ 698500 w 3481917"/>
                <a:gd name="connsiteY36" fmla="*/ 3606800 h 5281083"/>
                <a:gd name="connsiteX37" fmla="*/ 622300 w 3481917"/>
                <a:gd name="connsiteY37" fmla="*/ 3708400 h 5281083"/>
                <a:gd name="connsiteX38" fmla="*/ 584200 w 3481917"/>
                <a:gd name="connsiteY38" fmla="*/ 3797300 h 5281083"/>
                <a:gd name="connsiteX39" fmla="*/ 419100 w 3481917"/>
                <a:gd name="connsiteY39" fmla="*/ 3797300 h 5281083"/>
                <a:gd name="connsiteX40" fmla="*/ 368300 w 3481917"/>
                <a:gd name="connsiteY40" fmla="*/ 3886200 h 5281083"/>
                <a:gd name="connsiteX41" fmla="*/ 368300 w 3481917"/>
                <a:gd name="connsiteY41" fmla="*/ 3987800 h 5281083"/>
                <a:gd name="connsiteX42" fmla="*/ 241300 w 3481917"/>
                <a:gd name="connsiteY42" fmla="*/ 4089400 h 5281083"/>
                <a:gd name="connsiteX43" fmla="*/ 203200 w 3481917"/>
                <a:gd name="connsiteY43" fmla="*/ 4305300 h 5281083"/>
                <a:gd name="connsiteX44" fmla="*/ 292100 w 3481917"/>
                <a:gd name="connsiteY44" fmla="*/ 4749800 h 5281083"/>
                <a:gd name="connsiteX45" fmla="*/ 406400 w 3481917"/>
                <a:gd name="connsiteY45" fmla="*/ 4953000 h 5281083"/>
                <a:gd name="connsiteX46" fmla="*/ 647700 w 3481917"/>
                <a:gd name="connsiteY46" fmla="*/ 5080000 h 5281083"/>
                <a:gd name="connsiteX47" fmla="*/ 723900 w 3481917"/>
                <a:gd name="connsiteY47" fmla="*/ 5257800 h 5281083"/>
                <a:gd name="connsiteX48" fmla="*/ 0 w 3481917"/>
                <a:gd name="connsiteY48" fmla="*/ 5219700 h 5281083"/>
                <a:gd name="connsiteX49" fmla="*/ 25400 w 3481917"/>
                <a:gd name="connsiteY49" fmla="*/ 0 h 5281083"/>
                <a:gd name="connsiteX0" fmla="*/ 25400 w 3481917"/>
                <a:gd name="connsiteY0" fmla="*/ 814917 h 6096000"/>
                <a:gd name="connsiteX1" fmla="*/ 914401 w 3481917"/>
                <a:gd name="connsiteY1" fmla="*/ 11451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39448 h 5320531"/>
                <a:gd name="connsiteX1" fmla="*/ 2590801 w 3481917"/>
                <a:gd name="connsiteY1" fmla="*/ 64847 h 5320531"/>
                <a:gd name="connsiteX2" fmla="*/ 1409700 w 3481917"/>
                <a:gd name="connsiteY2" fmla="*/ 428530 h 5320531"/>
                <a:gd name="connsiteX3" fmla="*/ 3187700 w 3481917"/>
                <a:gd name="connsiteY3" fmla="*/ 356948 h 5320531"/>
                <a:gd name="connsiteX4" fmla="*/ 3175000 w 3481917"/>
                <a:gd name="connsiteY4" fmla="*/ 534748 h 5320531"/>
                <a:gd name="connsiteX5" fmla="*/ 3149600 w 3481917"/>
                <a:gd name="connsiteY5" fmla="*/ 610948 h 5320531"/>
                <a:gd name="connsiteX6" fmla="*/ 3009900 w 3481917"/>
                <a:gd name="connsiteY6" fmla="*/ 674448 h 5320531"/>
                <a:gd name="connsiteX7" fmla="*/ 2959100 w 3481917"/>
                <a:gd name="connsiteY7" fmla="*/ 839548 h 5320531"/>
                <a:gd name="connsiteX8" fmla="*/ 2870200 w 3481917"/>
                <a:gd name="connsiteY8" fmla="*/ 1055448 h 5320531"/>
                <a:gd name="connsiteX9" fmla="*/ 2794000 w 3481917"/>
                <a:gd name="connsiteY9" fmla="*/ 1093548 h 5320531"/>
                <a:gd name="connsiteX10" fmla="*/ 2743200 w 3481917"/>
                <a:gd name="connsiteY10" fmla="*/ 1157048 h 5320531"/>
                <a:gd name="connsiteX11" fmla="*/ 2743200 w 3481917"/>
                <a:gd name="connsiteY11" fmla="*/ 1309448 h 5320531"/>
                <a:gd name="connsiteX12" fmla="*/ 2667000 w 3481917"/>
                <a:gd name="connsiteY12" fmla="*/ 1372948 h 5320531"/>
                <a:gd name="connsiteX13" fmla="*/ 2578100 w 3481917"/>
                <a:gd name="connsiteY13" fmla="*/ 1284048 h 5320531"/>
                <a:gd name="connsiteX14" fmla="*/ 2590800 w 3481917"/>
                <a:gd name="connsiteY14" fmla="*/ 1182448 h 5320531"/>
                <a:gd name="connsiteX15" fmla="*/ 2463800 w 3481917"/>
                <a:gd name="connsiteY15" fmla="*/ 1030048 h 5320531"/>
                <a:gd name="connsiteX16" fmla="*/ 2336800 w 3481917"/>
                <a:gd name="connsiteY16" fmla="*/ 1195148 h 5320531"/>
                <a:gd name="connsiteX17" fmla="*/ 2336800 w 3481917"/>
                <a:gd name="connsiteY17" fmla="*/ 1309448 h 5320531"/>
                <a:gd name="connsiteX18" fmla="*/ 2235200 w 3481917"/>
                <a:gd name="connsiteY18" fmla="*/ 1347548 h 5320531"/>
                <a:gd name="connsiteX19" fmla="*/ 2095500 w 3481917"/>
                <a:gd name="connsiteY19" fmla="*/ 1474548 h 5320531"/>
                <a:gd name="connsiteX20" fmla="*/ 2019300 w 3481917"/>
                <a:gd name="connsiteY20" fmla="*/ 1639648 h 5320531"/>
                <a:gd name="connsiteX21" fmla="*/ 1955800 w 3481917"/>
                <a:gd name="connsiteY21" fmla="*/ 1690448 h 5320531"/>
                <a:gd name="connsiteX22" fmla="*/ 1816100 w 3481917"/>
                <a:gd name="connsiteY22" fmla="*/ 1652348 h 5320531"/>
                <a:gd name="connsiteX23" fmla="*/ 1739900 w 3481917"/>
                <a:gd name="connsiteY23" fmla="*/ 1728548 h 5320531"/>
                <a:gd name="connsiteX24" fmla="*/ 1562100 w 3481917"/>
                <a:gd name="connsiteY24" fmla="*/ 1982548 h 5320531"/>
                <a:gd name="connsiteX25" fmla="*/ 1435100 w 3481917"/>
                <a:gd name="connsiteY25" fmla="*/ 2173048 h 5320531"/>
                <a:gd name="connsiteX26" fmla="*/ 1422400 w 3481917"/>
                <a:gd name="connsiteY26" fmla="*/ 2236548 h 5320531"/>
                <a:gd name="connsiteX27" fmla="*/ 1498600 w 3481917"/>
                <a:gd name="connsiteY27" fmla="*/ 2300048 h 5320531"/>
                <a:gd name="connsiteX28" fmla="*/ 1447800 w 3481917"/>
                <a:gd name="connsiteY28" fmla="*/ 2363548 h 5320531"/>
                <a:gd name="connsiteX29" fmla="*/ 1397000 w 3481917"/>
                <a:gd name="connsiteY29" fmla="*/ 2490548 h 5320531"/>
                <a:gd name="connsiteX30" fmla="*/ 1371600 w 3481917"/>
                <a:gd name="connsiteY30" fmla="*/ 2719148 h 5320531"/>
                <a:gd name="connsiteX31" fmla="*/ 1181100 w 3481917"/>
                <a:gd name="connsiteY31" fmla="*/ 3011248 h 5320531"/>
                <a:gd name="connsiteX32" fmla="*/ 1143000 w 3481917"/>
                <a:gd name="connsiteY32" fmla="*/ 3189048 h 5320531"/>
                <a:gd name="connsiteX33" fmla="*/ 1117600 w 3481917"/>
                <a:gd name="connsiteY33" fmla="*/ 3201748 h 5320531"/>
                <a:gd name="connsiteX34" fmla="*/ 1104900 w 3481917"/>
                <a:gd name="connsiteY34" fmla="*/ 3303348 h 5320531"/>
                <a:gd name="connsiteX35" fmla="*/ 990600 w 3481917"/>
                <a:gd name="connsiteY35" fmla="*/ 3443048 h 5320531"/>
                <a:gd name="connsiteX36" fmla="*/ 965200 w 3481917"/>
                <a:gd name="connsiteY36" fmla="*/ 3481148 h 5320531"/>
                <a:gd name="connsiteX37" fmla="*/ 698500 w 3481917"/>
                <a:gd name="connsiteY37" fmla="*/ 3646248 h 5320531"/>
                <a:gd name="connsiteX38" fmla="*/ 622300 w 3481917"/>
                <a:gd name="connsiteY38" fmla="*/ 3747848 h 5320531"/>
                <a:gd name="connsiteX39" fmla="*/ 584200 w 3481917"/>
                <a:gd name="connsiteY39" fmla="*/ 3836748 h 5320531"/>
                <a:gd name="connsiteX40" fmla="*/ 419100 w 3481917"/>
                <a:gd name="connsiteY40" fmla="*/ 3836748 h 5320531"/>
                <a:gd name="connsiteX41" fmla="*/ 368300 w 3481917"/>
                <a:gd name="connsiteY41" fmla="*/ 3925648 h 5320531"/>
                <a:gd name="connsiteX42" fmla="*/ 368300 w 3481917"/>
                <a:gd name="connsiteY42" fmla="*/ 4027248 h 5320531"/>
                <a:gd name="connsiteX43" fmla="*/ 241300 w 3481917"/>
                <a:gd name="connsiteY43" fmla="*/ 4128848 h 5320531"/>
                <a:gd name="connsiteX44" fmla="*/ 203200 w 3481917"/>
                <a:gd name="connsiteY44" fmla="*/ 4344748 h 5320531"/>
                <a:gd name="connsiteX45" fmla="*/ 292100 w 3481917"/>
                <a:gd name="connsiteY45" fmla="*/ 4789248 h 5320531"/>
                <a:gd name="connsiteX46" fmla="*/ 406400 w 3481917"/>
                <a:gd name="connsiteY46" fmla="*/ 4992448 h 5320531"/>
                <a:gd name="connsiteX47" fmla="*/ 647700 w 3481917"/>
                <a:gd name="connsiteY47" fmla="*/ 5119448 h 5320531"/>
                <a:gd name="connsiteX48" fmla="*/ 723900 w 3481917"/>
                <a:gd name="connsiteY48" fmla="*/ 5297248 h 5320531"/>
                <a:gd name="connsiteX49" fmla="*/ 0 w 3481917"/>
                <a:gd name="connsiteY49" fmla="*/ 5259148 h 5320531"/>
                <a:gd name="connsiteX50" fmla="*/ 25400 w 3481917"/>
                <a:gd name="connsiteY50" fmla="*/ 39448 h 5320531"/>
                <a:gd name="connsiteX0" fmla="*/ 25400 w 3481917"/>
                <a:gd name="connsiteY0" fmla="*/ 39448 h 5320531"/>
                <a:gd name="connsiteX1" fmla="*/ 2590801 w 3481917"/>
                <a:gd name="connsiteY1" fmla="*/ 64847 h 5320531"/>
                <a:gd name="connsiteX2" fmla="*/ 16313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917"/>
                <a:gd name="connsiteY0" fmla="*/ 39448 h 5320531"/>
                <a:gd name="connsiteX1" fmla="*/ 2590801 w 3481917"/>
                <a:gd name="connsiteY1" fmla="*/ 64847 h 5320531"/>
                <a:gd name="connsiteX2" fmla="*/ 19361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64406"/>
                <a:gd name="connsiteY0" fmla="*/ 39448 h 5320531"/>
                <a:gd name="connsiteX1" fmla="*/ 2590801 w 3464406"/>
                <a:gd name="connsiteY1" fmla="*/ 64847 h 5320531"/>
                <a:gd name="connsiteX2" fmla="*/ 1936174 w 3464406"/>
                <a:gd name="connsiteY2" fmla="*/ 348865 h 5320531"/>
                <a:gd name="connsiteX3" fmla="*/ 1409700 w 3464406"/>
                <a:gd name="connsiteY3" fmla="*/ 428530 h 5320531"/>
                <a:gd name="connsiteX4" fmla="*/ 1413165 w 3464406"/>
                <a:gd name="connsiteY4" fmla="*/ 442383 h 5320531"/>
                <a:gd name="connsiteX5" fmla="*/ 3175000 w 3464406"/>
                <a:gd name="connsiteY5" fmla="*/ 534748 h 5320531"/>
                <a:gd name="connsiteX6" fmla="*/ 3149600 w 3464406"/>
                <a:gd name="connsiteY6" fmla="*/ 610948 h 5320531"/>
                <a:gd name="connsiteX7" fmla="*/ 3009900 w 3464406"/>
                <a:gd name="connsiteY7" fmla="*/ 674448 h 5320531"/>
                <a:gd name="connsiteX8" fmla="*/ 2959100 w 3464406"/>
                <a:gd name="connsiteY8" fmla="*/ 839548 h 5320531"/>
                <a:gd name="connsiteX9" fmla="*/ 2870200 w 3464406"/>
                <a:gd name="connsiteY9" fmla="*/ 1055448 h 5320531"/>
                <a:gd name="connsiteX10" fmla="*/ 2794000 w 3464406"/>
                <a:gd name="connsiteY10" fmla="*/ 1093548 h 5320531"/>
                <a:gd name="connsiteX11" fmla="*/ 2743200 w 3464406"/>
                <a:gd name="connsiteY11" fmla="*/ 1157048 h 5320531"/>
                <a:gd name="connsiteX12" fmla="*/ 2743200 w 3464406"/>
                <a:gd name="connsiteY12" fmla="*/ 1309448 h 5320531"/>
                <a:gd name="connsiteX13" fmla="*/ 2667000 w 3464406"/>
                <a:gd name="connsiteY13" fmla="*/ 1372948 h 5320531"/>
                <a:gd name="connsiteX14" fmla="*/ 2578100 w 3464406"/>
                <a:gd name="connsiteY14" fmla="*/ 1284048 h 5320531"/>
                <a:gd name="connsiteX15" fmla="*/ 2590800 w 3464406"/>
                <a:gd name="connsiteY15" fmla="*/ 1182448 h 5320531"/>
                <a:gd name="connsiteX16" fmla="*/ 2463800 w 3464406"/>
                <a:gd name="connsiteY16" fmla="*/ 1030048 h 5320531"/>
                <a:gd name="connsiteX17" fmla="*/ 2336800 w 3464406"/>
                <a:gd name="connsiteY17" fmla="*/ 1195148 h 5320531"/>
                <a:gd name="connsiteX18" fmla="*/ 2336800 w 3464406"/>
                <a:gd name="connsiteY18" fmla="*/ 1309448 h 5320531"/>
                <a:gd name="connsiteX19" fmla="*/ 2235200 w 3464406"/>
                <a:gd name="connsiteY19" fmla="*/ 1347548 h 5320531"/>
                <a:gd name="connsiteX20" fmla="*/ 2095500 w 3464406"/>
                <a:gd name="connsiteY20" fmla="*/ 1474548 h 5320531"/>
                <a:gd name="connsiteX21" fmla="*/ 2019300 w 3464406"/>
                <a:gd name="connsiteY21" fmla="*/ 1639648 h 5320531"/>
                <a:gd name="connsiteX22" fmla="*/ 1955800 w 3464406"/>
                <a:gd name="connsiteY22" fmla="*/ 1690448 h 5320531"/>
                <a:gd name="connsiteX23" fmla="*/ 1816100 w 3464406"/>
                <a:gd name="connsiteY23" fmla="*/ 1652348 h 5320531"/>
                <a:gd name="connsiteX24" fmla="*/ 1739900 w 3464406"/>
                <a:gd name="connsiteY24" fmla="*/ 1728548 h 5320531"/>
                <a:gd name="connsiteX25" fmla="*/ 1562100 w 3464406"/>
                <a:gd name="connsiteY25" fmla="*/ 1982548 h 5320531"/>
                <a:gd name="connsiteX26" fmla="*/ 1435100 w 3464406"/>
                <a:gd name="connsiteY26" fmla="*/ 2173048 h 5320531"/>
                <a:gd name="connsiteX27" fmla="*/ 1422400 w 3464406"/>
                <a:gd name="connsiteY27" fmla="*/ 2236548 h 5320531"/>
                <a:gd name="connsiteX28" fmla="*/ 1498600 w 3464406"/>
                <a:gd name="connsiteY28" fmla="*/ 2300048 h 5320531"/>
                <a:gd name="connsiteX29" fmla="*/ 1447800 w 3464406"/>
                <a:gd name="connsiteY29" fmla="*/ 2363548 h 5320531"/>
                <a:gd name="connsiteX30" fmla="*/ 1397000 w 3464406"/>
                <a:gd name="connsiteY30" fmla="*/ 2490548 h 5320531"/>
                <a:gd name="connsiteX31" fmla="*/ 1371600 w 3464406"/>
                <a:gd name="connsiteY31" fmla="*/ 2719148 h 5320531"/>
                <a:gd name="connsiteX32" fmla="*/ 1181100 w 3464406"/>
                <a:gd name="connsiteY32" fmla="*/ 3011248 h 5320531"/>
                <a:gd name="connsiteX33" fmla="*/ 1143000 w 3464406"/>
                <a:gd name="connsiteY33" fmla="*/ 3189048 h 5320531"/>
                <a:gd name="connsiteX34" fmla="*/ 1117600 w 3464406"/>
                <a:gd name="connsiteY34" fmla="*/ 3201748 h 5320531"/>
                <a:gd name="connsiteX35" fmla="*/ 1104900 w 3464406"/>
                <a:gd name="connsiteY35" fmla="*/ 3303348 h 5320531"/>
                <a:gd name="connsiteX36" fmla="*/ 990600 w 3464406"/>
                <a:gd name="connsiteY36" fmla="*/ 3443048 h 5320531"/>
                <a:gd name="connsiteX37" fmla="*/ 965200 w 3464406"/>
                <a:gd name="connsiteY37" fmla="*/ 3481148 h 5320531"/>
                <a:gd name="connsiteX38" fmla="*/ 698500 w 3464406"/>
                <a:gd name="connsiteY38" fmla="*/ 3646248 h 5320531"/>
                <a:gd name="connsiteX39" fmla="*/ 622300 w 3464406"/>
                <a:gd name="connsiteY39" fmla="*/ 3747848 h 5320531"/>
                <a:gd name="connsiteX40" fmla="*/ 584200 w 3464406"/>
                <a:gd name="connsiteY40" fmla="*/ 3836748 h 5320531"/>
                <a:gd name="connsiteX41" fmla="*/ 419100 w 3464406"/>
                <a:gd name="connsiteY41" fmla="*/ 3836748 h 5320531"/>
                <a:gd name="connsiteX42" fmla="*/ 368300 w 3464406"/>
                <a:gd name="connsiteY42" fmla="*/ 3925648 h 5320531"/>
                <a:gd name="connsiteX43" fmla="*/ 368300 w 3464406"/>
                <a:gd name="connsiteY43" fmla="*/ 4027248 h 5320531"/>
                <a:gd name="connsiteX44" fmla="*/ 241300 w 3464406"/>
                <a:gd name="connsiteY44" fmla="*/ 4128848 h 5320531"/>
                <a:gd name="connsiteX45" fmla="*/ 203200 w 3464406"/>
                <a:gd name="connsiteY45" fmla="*/ 4344748 h 5320531"/>
                <a:gd name="connsiteX46" fmla="*/ 292100 w 3464406"/>
                <a:gd name="connsiteY46" fmla="*/ 4789248 h 5320531"/>
                <a:gd name="connsiteX47" fmla="*/ 406400 w 3464406"/>
                <a:gd name="connsiteY47" fmla="*/ 4992448 h 5320531"/>
                <a:gd name="connsiteX48" fmla="*/ 647700 w 3464406"/>
                <a:gd name="connsiteY48" fmla="*/ 5119448 h 5320531"/>
                <a:gd name="connsiteX49" fmla="*/ 723900 w 3464406"/>
                <a:gd name="connsiteY49" fmla="*/ 5297248 h 5320531"/>
                <a:gd name="connsiteX50" fmla="*/ 0 w 3464406"/>
                <a:gd name="connsiteY50" fmla="*/ 5259148 h 5320531"/>
                <a:gd name="connsiteX51" fmla="*/ 25400 w 3464406"/>
                <a:gd name="connsiteY51" fmla="*/ 39448 h 5320531"/>
                <a:gd name="connsiteX0" fmla="*/ 25400 w 3441123"/>
                <a:gd name="connsiteY0" fmla="*/ 39448 h 5320531"/>
                <a:gd name="connsiteX1" fmla="*/ 2590801 w 3441123"/>
                <a:gd name="connsiteY1" fmla="*/ 64847 h 5320531"/>
                <a:gd name="connsiteX2" fmla="*/ 1936174 w 3441123"/>
                <a:gd name="connsiteY2" fmla="*/ 348865 h 5320531"/>
                <a:gd name="connsiteX3" fmla="*/ 1409700 w 3441123"/>
                <a:gd name="connsiteY3" fmla="*/ 428530 h 5320531"/>
                <a:gd name="connsiteX4" fmla="*/ 1413165 w 3441123"/>
                <a:gd name="connsiteY4" fmla="*/ 442383 h 5320531"/>
                <a:gd name="connsiteX5" fmla="*/ 3175000 w 3441123"/>
                <a:gd name="connsiteY5" fmla="*/ 534748 h 5320531"/>
                <a:gd name="connsiteX6" fmla="*/ 3009900 w 3441123"/>
                <a:gd name="connsiteY6" fmla="*/ 674448 h 5320531"/>
                <a:gd name="connsiteX7" fmla="*/ 2959100 w 3441123"/>
                <a:gd name="connsiteY7" fmla="*/ 839548 h 5320531"/>
                <a:gd name="connsiteX8" fmla="*/ 2870200 w 3441123"/>
                <a:gd name="connsiteY8" fmla="*/ 1055448 h 5320531"/>
                <a:gd name="connsiteX9" fmla="*/ 2794000 w 3441123"/>
                <a:gd name="connsiteY9" fmla="*/ 1093548 h 5320531"/>
                <a:gd name="connsiteX10" fmla="*/ 2743200 w 3441123"/>
                <a:gd name="connsiteY10" fmla="*/ 1157048 h 5320531"/>
                <a:gd name="connsiteX11" fmla="*/ 2743200 w 3441123"/>
                <a:gd name="connsiteY11" fmla="*/ 1309448 h 5320531"/>
                <a:gd name="connsiteX12" fmla="*/ 2667000 w 3441123"/>
                <a:gd name="connsiteY12" fmla="*/ 1372948 h 5320531"/>
                <a:gd name="connsiteX13" fmla="*/ 2578100 w 3441123"/>
                <a:gd name="connsiteY13" fmla="*/ 1284048 h 5320531"/>
                <a:gd name="connsiteX14" fmla="*/ 2590800 w 3441123"/>
                <a:gd name="connsiteY14" fmla="*/ 1182448 h 5320531"/>
                <a:gd name="connsiteX15" fmla="*/ 2463800 w 3441123"/>
                <a:gd name="connsiteY15" fmla="*/ 1030048 h 5320531"/>
                <a:gd name="connsiteX16" fmla="*/ 2336800 w 3441123"/>
                <a:gd name="connsiteY16" fmla="*/ 1195148 h 5320531"/>
                <a:gd name="connsiteX17" fmla="*/ 2336800 w 3441123"/>
                <a:gd name="connsiteY17" fmla="*/ 1309448 h 5320531"/>
                <a:gd name="connsiteX18" fmla="*/ 2235200 w 3441123"/>
                <a:gd name="connsiteY18" fmla="*/ 1347548 h 5320531"/>
                <a:gd name="connsiteX19" fmla="*/ 2095500 w 3441123"/>
                <a:gd name="connsiteY19" fmla="*/ 1474548 h 5320531"/>
                <a:gd name="connsiteX20" fmla="*/ 2019300 w 3441123"/>
                <a:gd name="connsiteY20" fmla="*/ 1639648 h 5320531"/>
                <a:gd name="connsiteX21" fmla="*/ 1955800 w 3441123"/>
                <a:gd name="connsiteY21" fmla="*/ 1690448 h 5320531"/>
                <a:gd name="connsiteX22" fmla="*/ 1816100 w 3441123"/>
                <a:gd name="connsiteY22" fmla="*/ 1652348 h 5320531"/>
                <a:gd name="connsiteX23" fmla="*/ 1739900 w 3441123"/>
                <a:gd name="connsiteY23" fmla="*/ 1728548 h 5320531"/>
                <a:gd name="connsiteX24" fmla="*/ 1562100 w 3441123"/>
                <a:gd name="connsiteY24" fmla="*/ 1982548 h 5320531"/>
                <a:gd name="connsiteX25" fmla="*/ 1435100 w 3441123"/>
                <a:gd name="connsiteY25" fmla="*/ 2173048 h 5320531"/>
                <a:gd name="connsiteX26" fmla="*/ 1422400 w 3441123"/>
                <a:gd name="connsiteY26" fmla="*/ 2236548 h 5320531"/>
                <a:gd name="connsiteX27" fmla="*/ 1498600 w 3441123"/>
                <a:gd name="connsiteY27" fmla="*/ 2300048 h 5320531"/>
                <a:gd name="connsiteX28" fmla="*/ 1447800 w 3441123"/>
                <a:gd name="connsiteY28" fmla="*/ 2363548 h 5320531"/>
                <a:gd name="connsiteX29" fmla="*/ 1397000 w 3441123"/>
                <a:gd name="connsiteY29" fmla="*/ 2490548 h 5320531"/>
                <a:gd name="connsiteX30" fmla="*/ 1371600 w 3441123"/>
                <a:gd name="connsiteY30" fmla="*/ 2719148 h 5320531"/>
                <a:gd name="connsiteX31" fmla="*/ 1181100 w 3441123"/>
                <a:gd name="connsiteY31" fmla="*/ 3011248 h 5320531"/>
                <a:gd name="connsiteX32" fmla="*/ 1143000 w 3441123"/>
                <a:gd name="connsiteY32" fmla="*/ 3189048 h 5320531"/>
                <a:gd name="connsiteX33" fmla="*/ 1117600 w 3441123"/>
                <a:gd name="connsiteY33" fmla="*/ 3201748 h 5320531"/>
                <a:gd name="connsiteX34" fmla="*/ 1104900 w 3441123"/>
                <a:gd name="connsiteY34" fmla="*/ 3303348 h 5320531"/>
                <a:gd name="connsiteX35" fmla="*/ 990600 w 3441123"/>
                <a:gd name="connsiteY35" fmla="*/ 3443048 h 5320531"/>
                <a:gd name="connsiteX36" fmla="*/ 965200 w 3441123"/>
                <a:gd name="connsiteY36" fmla="*/ 3481148 h 5320531"/>
                <a:gd name="connsiteX37" fmla="*/ 698500 w 3441123"/>
                <a:gd name="connsiteY37" fmla="*/ 3646248 h 5320531"/>
                <a:gd name="connsiteX38" fmla="*/ 622300 w 3441123"/>
                <a:gd name="connsiteY38" fmla="*/ 3747848 h 5320531"/>
                <a:gd name="connsiteX39" fmla="*/ 584200 w 3441123"/>
                <a:gd name="connsiteY39" fmla="*/ 3836748 h 5320531"/>
                <a:gd name="connsiteX40" fmla="*/ 419100 w 3441123"/>
                <a:gd name="connsiteY40" fmla="*/ 3836748 h 5320531"/>
                <a:gd name="connsiteX41" fmla="*/ 368300 w 3441123"/>
                <a:gd name="connsiteY41" fmla="*/ 3925648 h 5320531"/>
                <a:gd name="connsiteX42" fmla="*/ 368300 w 3441123"/>
                <a:gd name="connsiteY42" fmla="*/ 4027248 h 5320531"/>
                <a:gd name="connsiteX43" fmla="*/ 241300 w 3441123"/>
                <a:gd name="connsiteY43" fmla="*/ 4128848 h 5320531"/>
                <a:gd name="connsiteX44" fmla="*/ 203200 w 3441123"/>
                <a:gd name="connsiteY44" fmla="*/ 4344748 h 5320531"/>
                <a:gd name="connsiteX45" fmla="*/ 292100 w 3441123"/>
                <a:gd name="connsiteY45" fmla="*/ 4789248 h 5320531"/>
                <a:gd name="connsiteX46" fmla="*/ 406400 w 3441123"/>
                <a:gd name="connsiteY46" fmla="*/ 4992448 h 5320531"/>
                <a:gd name="connsiteX47" fmla="*/ 647700 w 3441123"/>
                <a:gd name="connsiteY47" fmla="*/ 5119448 h 5320531"/>
                <a:gd name="connsiteX48" fmla="*/ 723900 w 3441123"/>
                <a:gd name="connsiteY48" fmla="*/ 5297248 h 5320531"/>
                <a:gd name="connsiteX49" fmla="*/ 0 w 3441123"/>
                <a:gd name="connsiteY49" fmla="*/ 5259148 h 5320531"/>
                <a:gd name="connsiteX50" fmla="*/ 25400 w 3441123"/>
                <a:gd name="connsiteY50" fmla="*/ 39448 h 5320531"/>
                <a:gd name="connsiteX0" fmla="*/ 25400 w 3009900"/>
                <a:gd name="connsiteY0" fmla="*/ 39448 h 5320531"/>
                <a:gd name="connsiteX1" fmla="*/ 2590801 w 3009900"/>
                <a:gd name="connsiteY1" fmla="*/ 64847 h 5320531"/>
                <a:gd name="connsiteX2" fmla="*/ 1936174 w 3009900"/>
                <a:gd name="connsiteY2" fmla="*/ 348865 h 5320531"/>
                <a:gd name="connsiteX3" fmla="*/ 1409700 w 3009900"/>
                <a:gd name="connsiteY3" fmla="*/ 428530 h 5320531"/>
                <a:gd name="connsiteX4" fmla="*/ 1413165 w 3009900"/>
                <a:gd name="connsiteY4" fmla="*/ 442383 h 5320531"/>
                <a:gd name="connsiteX5" fmla="*/ 3009900 w 3009900"/>
                <a:gd name="connsiteY5" fmla="*/ 674448 h 5320531"/>
                <a:gd name="connsiteX6" fmla="*/ 2959100 w 3009900"/>
                <a:gd name="connsiteY6" fmla="*/ 839548 h 5320531"/>
                <a:gd name="connsiteX7" fmla="*/ 2870200 w 3009900"/>
                <a:gd name="connsiteY7" fmla="*/ 1055448 h 5320531"/>
                <a:gd name="connsiteX8" fmla="*/ 2794000 w 3009900"/>
                <a:gd name="connsiteY8" fmla="*/ 1093548 h 5320531"/>
                <a:gd name="connsiteX9" fmla="*/ 2743200 w 3009900"/>
                <a:gd name="connsiteY9" fmla="*/ 1157048 h 5320531"/>
                <a:gd name="connsiteX10" fmla="*/ 2743200 w 3009900"/>
                <a:gd name="connsiteY10" fmla="*/ 1309448 h 5320531"/>
                <a:gd name="connsiteX11" fmla="*/ 2667000 w 3009900"/>
                <a:gd name="connsiteY11" fmla="*/ 1372948 h 5320531"/>
                <a:gd name="connsiteX12" fmla="*/ 2578100 w 3009900"/>
                <a:gd name="connsiteY12" fmla="*/ 1284048 h 5320531"/>
                <a:gd name="connsiteX13" fmla="*/ 2590800 w 3009900"/>
                <a:gd name="connsiteY13" fmla="*/ 1182448 h 5320531"/>
                <a:gd name="connsiteX14" fmla="*/ 2463800 w 3009900"/>
                <a:gd name="connsiteY14" fmla="*/ 1030048 h 5320531"/>
                <a:gd name="connsiteX15" fmla="*/ 2336800 w 3009900"/>
                <a:gd name="connsiteY15" fmla="*/ 1195148 h 5320531"/>
                <a:gd name="connsiteX16" fmla="*/ 2336800 w 3009900"/>
                <a:gd name="connsiteY16" fmla="*/ 1309448 h 5320531"/>
                <a:gd name="connsiteX17" fmla="*/ 2235200 w 3009900"/>
                <a:gd name="connsiteY17" fmla="*/ 1347548 h 5320531"/>
                <a:gd name="connsiteX18" fmla="*/ 2095500 w 3009900"/>
                <a:gd name="connsiteY18" fmla="*/ 1474548 h 5320531"/>
                <a:gd name="connsiteX19" fmla="*/ 2019300 w 3009900"/>
                <a:gd name="connsiteY19" fmla="*/ 1639648 h 5320531"/>
                <a:gd name="connsiteX20" fmla="*/ 1955800 w 3009900"/>
                <a:gd name="connsiteY20" fmla="*/ 1690448 h 5320531"/>
                <a:gd name="connsiteX21" fmla="*/ 1816100 w 3009900"/>
                <a:gd name="connsiteY21" fmla="*/ 1652348 h 5320531"/>
                <a:gd name="connsiteX22" fmla="*/ 1739900 w 3009900"/>
                <a:gd name="connsiteY22" fmla="*/ 1728548 h 5320531"/>
                <a:gd name="connsiteX23" fmla="*/ 1562100 w 3009900"/>
                <a:gd name="connsiteY23" fmla="*/ 1982548 h 5320531"/>
                <a:gd name="connsiteX24" fmla="*/ 1435100 w 3009900"/>
                <a:gd name="connsiteY24" fmla="*/ 2173048 h 5320531"/>
                <a:gd name="connsiteX25" fmla="*/ 1422400 w 3009900"/>
                <a:gd name="connsiteY25" fmla="*/ 2236548 h 5320531"/>
                <a:gd name="connsiteX26" fmla="*/ 1498600 w 3009900"/>
                <a:gd name="connsiteY26" fmla="*/ 2300048 h 5320531"/>
                <a:gd name="connsiteX27" fmla="*/ 1447800 w 3009900"/>
                <a:gd name="connsiteY27" fmla="*/ 2363548 h 5320531"/>
                <a:gd name="connsiteX28" fmla="*/ 1397000 w 3009900"/>
                <a:gd name="connsiteY28" fmla="*/ 2490548 h 5320531"/>
                <a:gd name="connsiteX29" fmla="*/ 1371600 w 3009900"/>
                <a:gd name="connsiteY29" fmla="*/ 2719148 h 5320531"/>
                <a:gd name="connsiteX30" fmla="*/ 1181100 w 3009900"/>
                <a:gd name="connsiteY30" fmla="*/ 3011248 h 5320531"/>
                <a:gd name="connsiteX31" fmla="*/ 1143000 w 3009900"/>
                <a:gd name="connsiteY31" fmla="*/ 3189048 h 5320531"/>
                <a:gd name="connsiteX32" fmla="*/ 1117600 w 3009900"/>
                <a:gd name="connsiteY32" fmla="*/ 3201748 h 5320531"/>
                <a:gd name="connsiteX33" fmla="*/ 1104900 w 3009900"/>
                <a:gd name="connsiteY33" fmla="*/ 3303348 h 5320531"/>
                <a:gd name="connsiteX34" fmla="*/ 990600 w 3009900"/>
                <a:gd name="connsiteY34" fmla="*/ 3443048 h 5320531"/>
                <a:gd name="connsiteX35" fmla="*/ 965200 w 3009900"/>
                <a:gd name="connsiteY35" fmla="*/ 3481148 h 5320531"/>
                <a:gd name="connsiteX36" fmla="*/ 698500 w 3009900"/>
                <a:gd name="connsiteY36" fmla="*/ 3646248 h 5320531"/>
                <a:gd name="connsiteX37" fmla="*/ 622300 w 3009900"/>
                <a:gd name="connsiteY37" fmla="*/ 3747848 h 5320531"/>
                <a:gd name="connsiteX38" fmla="*/ 584200 w 3009900"/>
                <a:gd name="connsiteY38" fmla="*/ 3836748 h 5320531"/>
                <a:gd name="connsiteX39" fmla="*/ 419100 w 3009900"/>
                <a:gd name="connsiteY39" fmla="*/ 3836748 h 5320531"/>
                <a:gd name="connsiteX40" fmla="*/ 368300 w 3009900"/>
                <a:gd name="connsiteY40" fmla="*/ 3925648 h 5320531"/>
                <a:gd name="connsiteX41" fmla="*/ 368300 w 3009900"/>
                <a:gd name="connsiteY41" fmla="*/ 4027248 h 5320531"/>
                <a:gd name="connsiteX42" fmla="*/ 241300 w 3009900"/>
                <a:gd name="connsiteY42" fmla="*/ 4128848 h 5320531"/>
                <a:gd name="connsiteX43" fmla="*/ 203200 w 3009900"/>
                <a:gd name="connsiteY43" fmla="*/ 4344748 h 5320531"/>
                <a:gd name="connsiteX44" fmla="*/ 292100 w 3009900"/>
                <a:gd name="connsiteY44" fmla="*/ 4789248 h 5320531"/>
                <a:gd name="connsiteX45" fmla="*/ 406400 w 3009900"/>
                <a:gd name="connsiteY45" fmla="*/ 4992448 h 5320531"/>
                <a:gd name="connsiteX46" fmla="*/ 647700 w 3009900"/>
                <a:gd name="connsiteY46" fmla="*/ 5119448 h 5320531"/>
                <a:gd name="connsiteX47" fmla="*/ 723900 w 3009900"/>
                <a:gd name="connsiteY47" fmla="*/ 5297248 h 5320531"/>
                <a:gd name="connsiteX48" fmla="*/ 0 w 3009900"/>
                <a:gd name="connsiteY48" fmla="*/ 5259148 h 5320531"/>
                <a:gd name="connsiteX49" fmla="*/ 25400 w 3009900"/>
                <a:gd name="connsiteY49" fmla="*/ 39448 h 5320531"/>
                <a:gd name="connsiteX0" fmla="*/ 25400 w 2959100"/>
                <a:gd name="connsiteY0" fmla="*/ 39448 h 5320531"/>
                <a:gd name="connsiteX1" fmla="*/ 2590801 w 2959100"/>
                <a:gd name="connsiteY1" fmla="*/ 64847 h 5320531"/>
                <a:gd name="connsiteX2" fmla="*/ 1936174 w 2959100"/>
                <a:gd name="connsiteY2" fmla="*/ 348865 h 5320531"/>
                <a:gd name="connsiteX3" fmla="*/ 1409700 w 2959100"/>
                <a:gd name="connsiteY3" fmla="*/ 428530 h 5320531"/>
                <a:gd name="connsiteX4" fmla="*/ 1413165 w 2959100"/>
                <a:gd name="connsiteY4" fmla="*/ 442383 h 5320531"/>
                <a:gd name="connsiteX5" fmla="*/ 2959100 w 2959100"/>
                <a:gd name="connsiteY5" fmla="*/ 839548 h 5320531"/>
                <a:gd name="connsiteX6" fmla="*/ 2870200 w 2959100"/>
                <a:gd name="connsiteY6" fmla="*/ 1055448 h 5320531"/>
                <a:gd name="connsiteX7" fmla="*/ 2794000 w 2959100"/>
                <a:gd name="connsiteY7" fmla="*/ 1093548 h 5320531"/>
                <a:gd name="connsiteX8" fmla="*/ 2743200 w 2959100"/>
                <a:gd name="connsiteY8" fmla="*/ 1157048 h 5320531"/>
                <a:gd name="connsiteX9" fmla="*/ 2743200 w 2959100"/>
                <a:gd name="connsiteY9" fmla="*/ 1309448 h 5320531"/>
                <a:gd name="connsiteX10" fmla="*/ 2667000 w 2959100"/>
                <a:gd name="connsiteY10" fmla="*/ 1372948 h 5320531"/>
                <a:gd name="connsiteX11" fmla="*/ 2578100 w 2959100"/>
                <a:gd name="connsiteY11" fmla="*/ 1284048 h 5320531"/>
                <a:gd name="connsiteX12" fmla="*/ 2590800 w 2959100"/>
                <a:gd name="connsiteY12" fmla="*/ 1182448 h 5320531"/>
                <a:gd name="connsiteX13" fmla="*/ 2463800 w 2959100"/>
                <a:gd name="connsiteY13" fmla="*/ 1030048 h 5320531"/>
                <a:gd name="connsiteX14" fmla="*/ 2336800 w 2959100"/>
                <a:gd name="connsiteY14" fmla="*/ 1195148 h 5320531"/>
                <a:gd name="connsiteX15" fmla="*/ 2336800 w 2959100"/>
                <a:gd name="connsiteY15" fmla="*/ 1309448 h 5320531"/>
                <a:gd name="connsiteX16" fmla="*/ 2235200 w 2959100"/>
                <a:gd name="connsiteY16" fmla="*/ 1347548 h 5320531"/>
                <a:gd name="connsiteX17" fmla="*/ 2095500 w 2959100"/>
                <a:gd name="connsiteY17" fmla="*/ 1474548 h 5320531"/>
                <a:gd name="connsiteX18" fmla="*/ 2019300 w 2959100"/>
                <a:gd name="connsiteY18" fmla="*/ 1639648 h 5320531"/>
                <a:gd name="connsiteX19" fmla="*/ 1955800 w 2959100"/>
                <a:gd name="connsiteY19" fmla="*/ 1690448 h 5320531"/>
                <a:gd name="connsiteX20" fmla="*/ 1816100 w 2959100"/>
                <a:gd name="connsiteY20" fmla="*/ 1652348 h 5320531"/>
                <a:gd name="connsiteX21" fmla="*/ 1739900 w 2959100"/>
                <a:gd name="connsiteY21" fmla="*/ 1728548 h 5320531"/>
                <a:gd name="connsiteX22" fmla="*/ 1562100 w 2959100"/>
                <a:gd name="connsiteY22" fmla="*/ 1982548 h 5320531"/>
                <a:gd name="connsiteX23" fmla="*/ 1435100 w 2959100"/>
                <a:gd name="connsiteY23" fmla="*/ 2173048 h 5320531"/>
                <a:gd name="connsiteX24" fmla="*/ 1422400 w 2959100"/>
                <a:gd name="connsiteY24" fmla="*/ 2236548 h 5320531"/>
                <a:gd name="connsiteX25" fmla="*/ 1498600 w 2959100"/>
                <a:gd name="connsiteY25" fmla="*/ 2300048 h 5320531"/>
                <a:gd name="connsiteX26" fmla="*/ 1447800 w 2959100"/>
                <a:gd name="connsiteY26" fmla="*/ 2363548 h 5320531"/>
                <a:gd name="connsiteX27" fmla="*/ 1397000 w 2959100"/>
                <a:gd name="connsiteY27" fmla="*/ 2490548 h 5320531"/>
                <a:gd name="connsiteX28" fmla="*/ 1371600 w 2959100"/>
                <a:gd name="connsiteY28" fmla="*/ 2719148 h 5320531"/>
                <a:gd name="connsiteX29" fmla="*/ 1181100 w 2959100"/>
                <a:gd name="connsiteY29" fmla="*/ 3011248 h 5320531"/>
                <a:gd name="connsiteX30" fmla="*/ 1143000 w 2959100"/>
                <a:gd name="connsiteY30" fmla="*/ 3189048 h 5320531"/>
                <a:gd name="connsiteX31" fmla="*/ 1117600 w 2959100"/>
                <a:gd name="connsiteY31" fmla="*/ 3201748 h 5320531"/>
                <a:gd name="connsiteX32" fmla="*/ 1104900 w 2959100"/>
                <a:gd name="connsiteY32" fmla="*/ 3303348 h 5320531"/>
                <a:gd name="connsiteX33" fmla="*/ 990600 w 2959100"/>
                <a:gd name="connsiteY33" fmla="*/ 3443048 h 5320531"/>
                <a:gd name="connsiteX34" fmla="*/ 965200 w 2959100"/>
                <a:gd name="connsiteY34" fmla="*/ 3481148 h 5320531"/>
                <a:gd name="connsiteX35" fmla="*/ 698500 w 2959100"/>
                <a:gd name="connsiteY35" fmla="*/ 3646248 h 5320531"/>
                <a:gd name="connsiteX36" fmla="*/ 622300 w 2959100"/>
                <a:gd name="connsiteY36" fmla="*/ 3747848 h 5320531"/>
                <a:gd name="connsiteX37" fmla="*/ 584200 w 2959100"/>
                <a:gd name="connsiteY37" fmla="*/ 3836748 h 5320531"/>
                <a:gd name="connsiteX38" fmla="*/ 419100 w 2959100"/>
                <a:gd name="connsiteY38" fmla="*/ 3836748 h 5320531"/>
                <a:gd name="connsiteX39" fmla="*/ 368300 w 2959100"/>
                <a:gd name="connsiteY39" fmla="*/ 3925648 h 5320531"/>
                <a:gd name="connsiteX40" fmla="*/ 368300 w 2959100"/>
                <a:gd name="connsiteY40" fmla="*/ 4027248 h 5320531"/>
                <a:gd name="connsiteX41" fmla="*/ 241300 w 2959100"/>
                <a:gd name="connsiteY41" fmla="*/ 4128848 h 5320531"/>
                <a:gd name="connsiteX42" fmla="*/ 203200 w 2959100"/>
                <a:gd name="connsiteY42" fmla="*/ 4344748 h 5320531"/>
                <a:gd name="connsiteX43" fmla="*/ 292100 w 2959100"/>
                <a:gd name="connsiteY43" fmla="*/ 4789248 h 5320531"/>
                <a:gd name="connsiteX44" fmla="*/ 406400 w 2959100"/>
                <a:gd name="connsiteY44" fmla="*/ 4992448 h 5320531"/>
                <a:gd name="connsiteX45" fmla="*/ 647700 w 2959100"/>
                <a:gd name="connsiteY45" fmla="*/ 5119448 h 5320531"/>
                <a:gd name="connsiteX46" fmla="*/ 723900 w 2959100"/>
                <a:gd name="connsiteY46" fmla="*/ 5297248 h 5320531"/>
                <a:gd name="connsiteX47" fmla="*/ 0 w 2959100"/>
                <a:gd name="connsiteY47" fmla="*/ 5259148 h 5320531"/>
                <a:gd name="connsiteX48" fmla="*/ 25400 w 2959100"/>
                <a:gd name="connsiteY48" fmla="*/ 39448 h 5320531"/>
                <a:gd name="connsiteX0" fmla="*/ 25400 w 2870200"/>
                <a:gd name="connsiteY0" fmla="*/ 39448 h 5320531"/>
                <a:gd name="connsiteX1" fmla="*/ 2590801 w 2870200"/>
                <a:gd name="connsiteY1" fmla="*/ 64847 h 5320531"/>
                <a:gd name="connsiteX2" fmla="*/ 1936174 w 2870200"/>
                <a:gd name="connsiteY2" fmla="*/ 348865 h 5320531"/>
                <a:gd name="connsiteX3" fmla="*/ 1409700 w 2870200"/>
                <a:gd name="connsiteY3" fmla="*/ 428530 h 5320531"/>
                <a:gd name="connsiteX4" fmla="*/ 1413165 w 2870200"/>
                <a:gd name="connsiteY4" fmla="*/ 442383 h 5320531"/>
                <a:gd name="connsiteX5" fmla="*/ 2870200 w 2870200"/>
                <a:gd name="connsiteY5" fmla="*/ 1055448 h 5320531"/>
                <a:gd name="connsiteX6" fmla="*/ 2794000 w 2870200"/>
                <a:gd name="connsiteY6" fmla="*/ 1093548 h 5320531"/>
                <a:gd name="connsiteX7" fmla="*/ 2743200 w 2870200"/>
                <a:gd name="connsiteY7" fmla="*/ 1157048 h 5320531"/>
                <a:gd name="connsiteX8" fmla="*/ 2743200 w 2870200"/>
                <a:gd name="connsiteY8" fmla="*/ 1309448 h 5320531"/>
                <a:gd name="connsiteX9" fmla="*/ 2667000 w 2870200"/>
                <a:gd name="connsiteY9" fmla="*/ 1372948 h 5320531"/>
                <a:gd name="connsiteX10" fmla="*/ 2578100 w 2870200"/>
                <a:gd name="connsiteY10" fmla="*/ 1284048 h 5320531"/>
                <a:gd name="connsiteX11" fmla="*/ 2590800 w 2870200"/>
                <a:gd name="connsiteY11" fmla="*/ 1182448 h 5320531"/>
                <a:gd name="connsiteX12" fmla="*/ 2463800 w 2870200"/>
                <a:gd name="connsiteY12" fmla="*/ 1030048 h 5320531"/>
                <a:gd name="connsiteX13" fmla="*/ 2336800 w 2870200"/>
                <a:gd name="connsiteY13" fmla="*/ 1195148 h 5320531"/>
                <a:gd name="connsiteX14" fmla="*/ 2336800 w 2870200"/>
                <a:gd name="connsiteY14" fmla="*/ 1309448 h 5320531"/>
                <a:gd name="connsiteX15" fmla="*/ 2235200 w 2870200"/>
                <a:gd name="connsiteY15" fmla="*/ 1347548 h 5320531"/>
                <a:gd name="connsiteX16" fmla="*/ 2095500 w 2870200"/>
                <a:gd name="connsiteY16" fmla="*/ 1474548 h 5320531"/>
                <a:gd name="connsiteX17" fmla="*/ 2019300 w 2870200"/>
                <a:gd name="connsiteY17" fmla="*/ 1639648 h 5320531"/>
                <a:gd name="connsiteX18" fmla="*/ 1955800 w 2870200"/>
                <a:gd name="connsiteY18" fmla="*/ 1690448 h 5320531"/>
                <a:gd name="connsiteX19" fmla="*/ 1816100 w 2870200"/>
                <a:gd name="connsiteY19" fmla="*/ 1652348 h 5320531"/>
                <a:gd name="connsiteX20" fmla="*/ 1739900 w 2870200"/>
                <a:gd name="connsiteY20" fmla="*/ 1728548 h 5320531"/>
                <a:gd name="connsiteX21" fmla="*/ 1562100 w 2870200"/>
                <a:gd name="connsiteY21" fmla="*/ 1982548 h 5320531"/>
                <a:gd name="connsiteX22" fmla="*/ 1435100 w 2870200"/>
                <a:gd name="connsiteY22" fmla="*/ 2173048 h 5320531"/>
                <a:gd name="connsiteX23" fmla="*/ 1422400 w 2870200"/>
                <a:gd name="connsiteY23" fmla="*/ 2236548 h 5320531"/>
                <a:gd name="connsiteX24" fmla="*/ 1498600 w 2870200"/>
                <a:gd name="connsiteY24" fmla="*/ 2300048 h 5320531"/>
                <a:gd name="connsiteX25" fmla="*/ 1447800 w 2870200"/>
                <a:gd name="connsiteY25" fmla="*/ 2363548 h 5320531"/>
                <a:gd name="connsiteX26" fmla="*/ 1397000 w 2870200"/>
                <a:gd name="connsiteY26" fmla="*/ 2490548 h 5320531"/>
                <a:gd name="connsiteX27" fmla="*/ 1371600 w 2870200"/>
                <a:gd name="connsiteY27" fmla="*/ 2719148 h 5320531"/>
                <a:gd name="connsiteX28" fmla="*/ 1181100 w 2870200"/>
                <a:gd name="connsiteY28" fmla="*/ 3011248 h 5320531"/>
                <a:gd name="connsiteX29" fmla="*/ 1143000 w 2870200"/>
                <a:gd name="connsiteY29" fmla="*/ 3189048 h 5320531"/>
                <a:gd name="connsiteX30" fmla="*/ 1117600 w 2870200"/>
                <a:gd name="connsiteY30" fmla="*/ 3201748 h 5320531"/>
                <a:gd name="connsiteX31" fmla="*/ 1104900 w 2870200"/>
                <a:gd name="connsiteY31" fmla="*/ 3303348 h 5320531"/>
                <a:gd name="connsiteX32" fmla="*/ 990600 w 2870200"/>
                <a:gd name="connsiteY32" fmla="*/ 3443048 h 5320531"/>
                <a:gd name="connsiteX33" fmla="*/ 965200 w 2870200"/>
                <a:gd name="connsiteY33" fmla="*/ 3481148 h 5320531"/>
                <a:gd name="connsiteX34" fmla="*/ 698500 w 2870200"/>
                <a:gd name="connsiteY34" fmla="*/ 3646248 h 5320531"/>
                <a:gd name="connsiteX35" fmla="*/ 622300 w 2870200"/>
                <a:gd name="connsiteY35" fmla="*/ 3747848 h 5320531"/>
                <a:gd name="connsiteX36" fmla="*/ 584200 w 2870200"/>
                <a:gd name="connsiteY36" fmla="*/ 3836748 h 5320531"/>
                <a:gd name="connsiteX37" fmla="*/ 419100 w 2870200"/>
                <a:gd name="connsiteY37" fmla="*/ 3836748 h 5320531"/>
                <a:gd name="connsiteX38" fmla="*/ 368300 w 2870200"/>
                <a:gd name="connsiteY38" fmla="*/ 3925648 h 5320531"/>
                <a:gd name="connsiteX39" fmla="*/ 368300 w 2870200"/>
                <a:gd name="connsiteY39" fmla="*/ 4027248 h 5320531"/>
                <a:gd name="connsiteX40" fmla="*/ 241300 w 2870200"/>
                <a:gd name="connsiteY40" fmla="*/ 4128848 h 5320531"/>
                <a:gd name="connsiteX41" fmla="*/ 203200 w 2870200"/>
                <a:gd name="connsiteY41" fmla="*/ 4344748 h 5320531"/>
                <a:gd name="connsiteX42" fmla="*/ 292100 w 2870200"/>
                <a:gd name="connsiteY42" fmla="*/ 4789248 h 5320531"/>
                <a:gd name="connsiteX43" fmla="*/ 406400 w 2870200"/>
                <a:gd name="connsiteY43" fmla="*/ 4992448 h 5320531"/>
                <a:gd name="connsiteX44" fmla="*/ 647700 w 2870200"/>
                <a:gd name="connsiteY44" fmla="*/ 5119448 h 5320531"/>
                <a:gd name="connsiteX45" fmla="*/ 723900 w 2870200"/>
                <a:gd name="connsiteY45" fmla="*/ 5297248 h 5320531"/>
                <a:gd name="connsiteX46" fmla="*/ 0 w 2870200"/>
                <a:gd name="connsiteY46" fmla="*/ 5259148 h 5320531"/>
                <a:gd name="connsiteX47" fmla="*/ 25400 w 2870200"/>
                <a:gd name="connsiteY47"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94000 w 2858463"/>
                <a:gd name="connsiteY5" fmla="*/ 1093548 h 5320531"/>
                <a:gd name="connsiteX6" fmla="*/ 2743200 w 2858463"/>
                <a:gd name="connsiteY6" fmla="*/ 1157048 h 5320531"/>
                <a:gd name="connsiteX7" fmla="*/ 2743200 w 2858463"/>
                <a:gd name="connsiteY7" fmla="*/ 1309448 h 5320531"/>
                <a:gd name="connsiteX8" fmla="*/ 2667000 w 2858463"/>
                <a:gd name="connsiteY8" fmla="*/ 1372948 h 5320531"/>
                <a:gd name="connsiteX9" fmla="*/ 2578100 w 2858463"/>
                <a:gd name="connsiteY9" fmla="*/ 1284048 h 5320531"/>
                <a:gd name="connsiteX10" fmla="*/ 2590800 w 2858463"/>
                <a:gd name="connsiteY10" fmla="*/ 1182448 h 5320531"/>
                <a:gd name="connsiteX11" fmla="*/ 2463800 w 2858463"/>
                <a:gd name="connsiteY11" fmla="*/ 1030048 h 5320531"/>
                <a:gd name="connsiteX12" fmla="*/ 2336800 w 2858463"/>
                <a:gd name="connsiteY12" fmla="*/ 1195148 h 5320531"/>
                <a:gd name="connsiteX13" fmla="*/ 2336800 w 2858463"/>
                <a:gd name="connsiteY13" fmla="*/ 1309448 h 5320531"/>
                <a:gd name="connsiteX14" fmla="*/ 2235200 w 2858463"/>
                <a:gd name="connsiteY14" fmla="*/ 1347548 h 5320531"/>
                <a:gd name="connsiteX15" fmla="*/ 2095500 w 2858463"/>
                <a:gd name="connsiteY15" fmla="*/ 1474548 h 5320531"/>
                <a:gd name="connsiteX16" fmla="*/ 2019300 w 2858463"/>
                <a:gd name="connsiteY16" fmla="*/ 1639648 h 5320531"/>
                <a:gd name="connsiteX17" fmla="*/ 1955800 w 2858463"/>
                <a:gd name="connsiteY17" fmla="*/ 1690448 h 5320531"/>
                <a:gd name="connsiteX18" fmla="*/ 1816100 w 2858463"/>
                <a:gd name="connsiteY18" fmla="*/ 1652348 h 5320531"/>
                <a:gd name="connsiteX19" fmla="*/ 1739900 w 2858463"/>
                <a:gd name="connsiteY19" fmla="*/ 1728548 h 5320531"/>
                <a:gd name="connsiteX20" fmla="*/ 1562100 w 2858463"/>
                <a:gd name="connsiteY20" fmla="*/ 1982548 h 5320531"/>
                <a:gd name="connsiteX21" fmla="*/ 1435100 w 2858463"/>
                <a:gd name="connsiteY21" fmla="*/ 2173048 h 5320531"/>
                <a:gd name="connsiteX22" fmla="*/ 1422400 w 2858463"/>
                <a:gd name="connsiteY22" fmla="*/ 2236548 h 5320531"/>
                <a:gd name="connsiteX23" fmla="*/ 1498600 w 2858463"/>
                <a:gd name="connsiteY23" fmla="*/ 2300048 h 5320531"/>
                <a:gd name="connsiteX24" fmla="*/ 1447800 w 2858463"/>
                <a:gd name="connsiteY24" fmla="*/ 2363548 h 5320531"/>
                <a:gd name="connsiteX25" fmla="*/ 1397000 w 2858463"/>
                <a:gd name="connsiteY25" fmla="*/ 2490548 h 5320531"/>
                <a:gd name="connsiteX26" fmla="*/ 1371600 w 2858463"/>
                <a:gd name="connsiteY26" fmla="*/ 2719148 h 5320531"/>
                <a:gd name="connsiteX27" fmla="*/ 1181100 w 2858463"/>
                <a:gd name="connsiteY27" fmla="*/ 3011248 h 5320531"/>
                <a:gd name="connsiteX28" fmla="*/ 1143000 w 2858463"/>
                <a:gd name="connsiteY28" fmla="*/ 3189048 h 5320531"/>
                <a:gd name="connsiteX29" fmla="*/ 1117600 w 2858463"/>
                <a:gd name="connsiteY29" fmla="*/ 3201748 h 5320531"/>
                <a:gd name="connsiteX30" fmla="*/ 1104900 w 2858463"/>
                <a:gd name="connsiteY30" fmla="*/ 3303348 h 5320531"/>
                <a:gd name="connsiteX31" fmla="*/ 990600 w 2858463"/>
                <a:gd name="connsiteY31" fmla="*/ 3443048 h 5320531"/>
                <a:gd name="connsiteX32" fmla="*/ 965200 w 2858463"/>
                <a:gd name="connsiteY32" fmla="*/ 3481148 h 5320531"/>
                <a:gd name="connsiteX33" fmla="*/ 698500 w 2858463"/>
                <a:gd name="connsiteY33" fmla="*/ 3646248 h 5320531"/>
                <a:gd name="connsiteX34" fmla="*/ 622300 w 2858463"/>
                <a:gd name="connsiteY34" fmla="*/ 3747848 h 5320531"/>
                <a:gd name="connsiteX35" fmla="*/ 584200 w 2858463"/>
                <a:gd name="connsiteY35" fmla="*/ 3836748 h 5320531"/>
                <a:gd name="connsiteX36" fmla="*/ 419100 w 2858463"/>
                <a:gd name="connsiteY36" fmla="*/ 3836748 h 5320531"/>
                <a:gd name="connsiteX37" fmla="*/ 368300 w 2858463"/>
                <a:gd name="connsiteY37" fmla="*/ 3925648 h 5320531"/>
                <a:gd name="connsiteX38" fmla="*/ 368300 w 2858463"/>
                <a:gd name="connsiteY38" fmla="*/ 4027248 h 5320531"/>
                <a:gd name="connsiteX39" fmla="*/ 241300 w 2858463"/>
                <a:gd name="connsiteY39" fmla="*/ 4128848 h 5320531"/>
                <a:gd name="connsiteX40" fmla="*/ 203200 w 2858463"/>
                <a:gd name="connsiteY40" fmla="*/ 4344748 h 5320531"/>
                <a:gd name="connsiteX41" fmla="*/ 292100 w 2858463"/>
                <a:gd name="connsiteY41" fmla="*/ 4789248 h 5320531"/>
                <a:gd name="connsiteX42" fmla="*/ 406400 w 2858463"/>
                <a:gd name="connsiteY42" fmla="*/ 4992448 h 5320531"/>
                <a:gd name="connsiteX43" fmla="*/ 647700 w 2858463"/>
                <a:gd name="connsiteY43" fmla="*/ 5119448 h 5320531"/>
                <a:gd name="connsiteX44" fmla="*/ 723900 w 2858463"/>
                <a:gd name="connsiteY44" fmla="*/ 5297248 h 5320531"/>
                <a:gd name="connsiteX45" fmla="*/ 0 w 2858463"/>
                <a:gd name="connsiteY45" fmla="*/ 5259148 h 5320531"/>
                <a:gd name="connsiteX46" fmla="*/ 25400 w 2858463"/>
                <a:gd name="connsiteY46"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157048 h 5320531"/>
                <a:gd name="connsiteX6" fmla="*/ 2743200 w 2858463"/>
                <a:gd name="connsiteY6" fmla="*/ 1309448 h 5320531"/>
                <a:gd name="connsiteX7" fmla="*/ 2667000 w 2858463"/>
                <a:gd name="connsiteY7" fmla="*/ 1372948 h 5320531"/>
                <a:gd name="connsiteX8" fmla="*/ 2578100 w 2858463"/>
                <a:gd name="connsiteY8" fmla="*/ 1284048 h 5320531"/>
                <a:gd name="connsiteX9" fmla="*/ 2590800 w 2858463"/>
                <a:gd name="connsiteY9" fmla="*/ 1182448 h 5320531"/>
                <a:gd name="connsiteX10" fmla="*/ 2463800 w 2858463"/>
                <a:gd name="connsiteY10" fmla="*/ 1030048 h 5320531"/>
                <a:gd name="connsiteX11" fmla="*/ 2336800 w 2858463"/>
                <a:gd name="connsiteY11" fmla="*/ 1195148 h 5320531"/>
                <a:gd name="connsiteX12" fmla="*/ 2336800 w 2858463"/>
                <a:gd name="connsiteY12" fmla="*/ 1309448 h 5320531"/>
                <a:gd name="connsiteX13" fmla="*/ 2235200 w 2858463"/>
                <a:gd name="connsiteY13" fmla="*/ 1347548 h 5320531"/>
                <a:gd name="connsiteX14" fmla="*/ 2095500 w 2858463"/>
                <a:gd name="connsiteY14" fmla="*/ 1474548 h 5320531"/>
                <a:gd name="connsiteX15" fmla="*/ 2019300 w 2858463"/>
                <a:gd name="connsiteY15" fmla="*/ 1639648 h 5320531"/>
                <a:gd name="connsiteX16" fmla="*/ 1955800 w 2858463"/>
                <a:gd name="connsiteY16" fmla="*/ 1690448 h 5320531"/>
                <a:gd name="connsiteX17" fmla="*/ 1816100 w 2858463"/>
                <a:gd name="connsiteY17" fmla="*/ 1652348 h 5320531"/>
                <a:gd name="connsiteX18" fmla="*/ 1739900 w 2858463"/>
                <a:gd name="connsiteY18" fmla="*/ 1728548 h 5320531"/>
                <a:gd name="connsiteX19" fmla="*/ 1562100 w 2858463"/>
                <a:gd name="connsiteY19" fmla="*/ 1982548 h 5320531"/>
                <a:gd name="connsiteX20" fmla="*/ 1435100 w 2858463"/>
                <a:gd name="connsiteY20" fmla="*/ 2173048 h 5320531"/>
                <a:gd name="connsiteX21" fmla="*/ 1422400 w 2858463"/>
                <a:gd name="connsiteY21" fmla="*/ 2236548 h 5320531"/>
                <a:gd name="connsiteX22" fmla="*/ 1498600 w 2858463"/>
                <a:gd name="connsiteY22" fmla="*/ 2300048 h 5320531"/>
                <a:gd name="connsiteX23" fmla="*/ 1447800 w 2858463"/>
                <a:gd name="connsiteY23" fmla="*/ 2363548 h 5320531"/>
                <a:gd name="connsiteX24" fmla="*/ 1397000 w 2858463"/>
                <a:gd name="connsiteY24" fmla="*/ 2490548 h 5320531"/>
                <a:gd name="connsiteX25" fmla="*/ 1371600 w 2858463"/>
                <a:gd name="connsiteY25" fmla="*/ 2719148 h 5320531"/>
                <a:gd name="connsiteX26" fmla="*/ 1181100 w 2858463"/>
                <a:gd name="connsiteY26" fmla="*/ 3011248 h 5320531"/>
                <a:gd name="connsiteX27" fmla="*/ 1143000 w 2858463"/>
                <a:gd name="connsiteY27" fmla="*/ 3189048 h 5320531"/>
                <a:gd name="connsiteX28" fmla="*/ 1117600 w 2858463"/>
                <a:gd name="connsiteY28" fmla="*/ 3201748 h 5320531"/>
                <a:gd name="connsiteX29" fmla="*/ 1104900 w 2858463"/>
                <a:gd name="connsiteY29" fmla="*/ 3303348 h 5320531"/>
                <a:gd name="connsiteX30" fmla="*/ 990600 w 2858463"/>
                <a:gd name="connsiteY30" fmla="*/ 3443048 h 5320531"/>
                <a:gd name="connsiteX31" fmla="*/ 965200 w 2858463"/>
                <a:gd name="connsiteY31" fmla="*/ 3481148 h 5320531"/>
                <a:gd name="connsiteX32" fmla="*/ 698500 w 2858463"/>
                <a:gd name="connsiteY32" fmla="*/ 3646248 h 5320531"/>
                <a:gd name="connsiteX33" fmla="*/ 622300 w 2858463"/>
                <a:gd name="connsiteY33" fmla="*/ 3747848 h 5320531"/>
                <a:gd name="connsiteX34" fmla="*/ 584200 w 2858463"/>
                <a:gd name="connsiteY34" fmla="*/ 3836748 h 5320531"/>
                <a:gd name="connsiteX35" fmla="*/ 419100 w 2858463"/>
                <a:gd name="connsiteY35" fmla="*/ 3836748 h 5320531"/>
                <a:gd name="connsiteX36" fmla="*/ 368300 w 2858463"/>
                <a:gd name="connsiteY36" fmla="*/ 3925648 h 5320531"/>
                <a:gd name="connsiteX37" fmla="*/ 368300 w 2858463"/>
                <a:gd name="connsiteY37" fmla="*/ 4027248 h 5320531"/>
                <a:gd name="connsiteX38" fmla="*/ 241300 w 2858463"/>
                <a:gd name="connsiteY38" fmla="*/ 4128848 h 5320531"/>
                <a:gd name="connsiteX39" fmla="*/ 203200 w 2858463"/>
                <a:gd name="connsiteY39" fmla="*/ 4344748 h 5320531"/>
                <a:gd name="connsiteX40" fmla="*/ 292100 w 2858463"/>
                <a:gd name="connsiteY40" fmla="*/ 4789248 h 5320531"/>
                <a:gd name="connsiteX41" fmla="*/ 406400 w 2858463"/>
                <a:gd name="connsiteY41" fmla="*/ 4992448 h 5320531"/>
                <a:gd name="connsiteX42" fmla="*/ 647700 w 2858463"/>
                <a:gd name="connsiteY42" fmla="*/ 5119448 h 5320531"/>
                <a:gd name="connsiteX43" fmla="*/ 723900 w 2858463"/>
                <a:gd name="connsiteY43" fmla="*/ 5297248 h 5320531"/>
                <a:gd name="connsiteX44" fmla="*/ 0 w 2858463"/>
                <a:gd name="connsiteY44" fmla="*/ 5259148 h 5320531"/>
                <a:gd name="connsiteX45" fmla="*/ 25400 w 2858463"/>
                <a:gd name="connsiteY45"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309448 h 5320531"/>
                <a:gd name="connsiteX6" fmla="*/ 2667000 w 2858463"/>
                <a:gd name="connsiteY6" fmla="*/ 1372948 h 5320531"/>
                <a:gd name="connsiteX7" fmla="*/ 2578100 w 2858463"/>
                <a:gd name="connsiteY7" fmla="*/ 1284048 h 5320531"/>
                <a:gd name="connsiteX8" fmla="*/ 2590800 w 2858463"/>
                <a:gd name="connsiteY8" fmla="*/ 1182448 h 5320531"/>
                <a:gd name="connsiteX9" fmla="*/ 2463800 w 2858463"/>
                <a:gd name="connsiteY9" fmla="*/ 1030048 h 5320531"/>
                <a:gd name="connsiteX10" fmla="*/ 2336800 w 2858463"/>
                <a:gd name="connsiteY10" fmla="*/ 1195148 h 5320531"/>
                <a:gd name="connsiteX11" fmla="*/ 2336800 w 2858463"/>
                <a:gd name="connsiteY11" fmla="*/ 1309448 h 5320531"/>
                <a:gd name="connsiteX12" fmla="*/ 2235200 w 2858463"/>
                <a:gd name="connsiteY12" fmla="*/ 1347548 h 5320531"/>
                <a:gd name="connsiteX13" fmla="*/ 2095500 w 2858463"/>
                <a:gd name="connsiteY13" fmla="*/ 1474548 h 5320531"/>
                <a:gd name="connsiteX14" fmla="*/ 2019300 w 2858463"/>
                <a:gd name="connsiteY14" fmla="*/ 1639648 h 5320531"/>
                <a:gd name="connsiteX15" fmla="*/ 1955800 w 2858463"/>
                <a:gd name="connsiteY15" fmla="*/ 1690448 h 5320531"/>
                <a:gd name="connsiteX16" fmla="*/ 1816100 w 2858463"/>
                <a:gd name="connsiteY16" fmla="*/ 1652348 h 5320531"/>
                <a:gd name="connsiteX17" fmla="*/ 1739900 w 2858463"/>
                <a:gd name="connsiteY17" fmla="*/ 1728548 h 5320531"/>
                <a:gd name="connsiteX18" fmla="*/ 1562100 w 2858463"/>
                <a:gd name="connsiteY18" fmla="*/ 1982548 h 5320531"/>
                <a:gd name="connsiteX19" fmla="*/ 1435100 w 2858463"/>
                <a:gd name="connsiteY19" fmla="*/ 2173048 h 5320531"/>
                <a:gd name="connsiteX20" fmla="*/ 1422400 w 2858463"/>
                <a:gd name="connsiteY20" fmla="*/ 2236548 h 5320531"/>
                <a:gd name="connsiteX21" fmla="*/ 1498600 w 2858463"/>
                <a:gd name="connsiteY21" fmla="*/ 2300048 h 5320531"/>
                <a:gd name="connsiteX22" fmla="*/ 1447800 w 2858463"/>
                <a:gd name="connsiteY22" fmla="*/ 2363548 h 5320531"/>
                <a:gd name="connsiteX23" fmla="*/ 1397000 w 2858463"/>
                <a:gd name="connsiteY23" fmla="*/ 2490548 h 5320531"/>
                <a:gd name="connsiteX24" fmla="*/ 1371600 w 2858463"/>
                <a:gd name="connsiteY24" fmla="*/ 2719148 h 5320531"/>
                <a:gd name="connsiteX25" fmla="*/ 1181100 w 2858463"/>
                <a:gd name="connsiteY25" fmla="*/ 3011248 h 5320531"/>
                <a:gd name="connsiteX26" fmla="*/ 1143000 w 2858463"/>
                <a:gd name="connsiteY26" fmla="*/ 3189048 h 5320531"/>
                <a:gd name="connsiteX27" fmla="*/ 1117600 w 2858463"/>
                <a:gd name="connsiteY27" fmla="*/ 3201748 h 5320531"/>
                <a:gd name="connsiteX28" fmla="*/ 1104900 w 2858463"/>
                <a:gd name="connsiteY28" fmla="*/ 3303348 h 5320531"/>
                <a:gd name="connsiteX29" fmla="*/ 990600 w 2858463"/>
                <a:gd name="connsiteY29" fmla="*/ 3443048 h 5320531"/>
                <a:gd name="connsiteX30" fmla="*/ 965200 w 2858463"/>
                <a:gd name="connsiteY30" fmla="*/ 3481148 h 5320531"/>
                <a:gd name="connsiteX31" fmla="*/ 698500 w 2858463"/>
                <a:gd name="connsiteY31" fmla="*/ 3646248 h 5320531"/>
                <a:gd name="connsiteX32" fmla="*/ 622300 w 2858463"/>
                <a:gd name="connsiteY32" fmla="*/ 3747848 h 5320531"/>
                <a:gd name="connsiteX33" fmla="*/ 584200 w 2858463"/>
                <a:gd name="connsiteY33" fmla="*/ 3836748 h 5320531"/>
                <a:gd name="connsiteX34" fmla="*/ 419100 w 2858463"/>
                <a:gd name="connsiteY34" fmla="*/ 3836748 h 5320531"/>
                <a:gd name="connsiteX35" fmla="*/ 368300 w 2858463"/>
                <a:gd name="connsiteY35" fmla="*/ 3925648 h 5320531"/>
                <a:gd name="connsiteX36" fmla="*/ 368300 w 2858463"/>
                <a:gd name="connsiteY36" fmla="*/ 4027248 h 5320531"/>
                <a:gd name="connsiteX37" fmla="*/ 241300 w 2858463"/>
                <a:gd name="connsiteY37" fmla="*/ 4128848 h 5320531"/>
                <a:gd name="connsiteX38" fmla="*/ 203200 w 2858463"/>
                <a:gd name="connsiteY38" fmla="*/ 4344748 h 5320531"/>
                <a:gd name="connsiteX39" fmla="*/ 292100 w 2858463"/>
                <a:gd name="connsiteY39" fmla="*/ 4789248 h 5320531"/>
                <a:gd name="connsiteX40" fmla="*/ 406400 w 2858463"/>
                <a:gd name="connsiteY40" fmla="*/ 4992448 h 5320531"/>
                <a:gd name="connsiteX41" fmla="*/ 647700 w 2858463"/>
                <a:gd name="connsiteY41" fmla="*/ 5119448 h 5320531"/>
                <a:gd name="connsiteX42" fmla="*/ 723900 w 2858463"/>
                <a:gd name="connsiteY42" fmla="*/ 5297248 h 5320531"/>
                <a:gd name="connsiteX43" fmla="*/ 0 w 2858463"/>
                <a:gd name="connsiteY43" fmla="*/ 5259148 h 5320531"/>
                <a:gd name="connsiteX44" fmla="*/ 25400 w 2858463"/>
                <a:gd name="connsiteY44"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67000 w 2858463"/>
                <a:gd name="connsiteY5" fmla="*/ 1372948 h 5320531"/>
                <a:gd name="connsiteX6" fmla="*/ 2578100 w 2858463"/>
                <a:gd name="connsiteY6" fmla="*/ 1284048 h 5320531"/>
                <a:gd name="connsiteX7" fmla="*/ 2590800 w 2858463"/>
                <a:gd name="connsiteY7" fmla="*/ 1182448 h 5320531"/>
                <a:gd name="connsiteX8" fmla="*/ 2463800 w 2858463"/>
                <a:gd name="connsiteY8" fmla="*/ 1030048 h 5320531"/>
                <a:gd name="connsiteX9" fmla="*/ 2336800 w 2858463"/>
                <a:gd name="connsiteY9" fmla="*/ 1195148 h 5320531"/>
                <a:gd name="connsiteX10" fmla="*/ 2336800 w 2858463"/>
                <a:gd name="connsiteY10" fmla="*/ 1309448 h 5320531"/>
                <a:gd name="connsiteX11" fmla="*/ 2235200 w 2858463"/>
                <a:gd name="connsiteY11" fmla="*/ 1347548 h 5320531"/>
                <a:gd name="connsiteX12" fmla="*/ 2095500 w 2858463"/>
                <a:gd name="connsiteY12" fmla="*/ 1474548 h 5320531"/>
                <a:gd name="connsiteX13" fmla="*/ 2019300 w 2858463"/>
                <a:gd name="connsiteY13" fmla="*/ 1639648 h 5320531"/>
                <a:gd name="connsiteX14" fmla="*/ 1955800 w 2858463"/>
                <a:gd name="connsiteY14" fmla="*/ 1690448 h 5320531"/>
                <a:gd name="connsiteX15" fmla="*/ 1816100 w 2858463"/>
                <a:gd name="connsiteY15" fmla="*/ 1652348 h 5320531"/>
                <a:gd name="connsiteX16" fmla="*/ 1739900 w 2858463"/>
                <a:gd name="connsiteY16" fmla="*/ 1728548 h 5320531"/>
                <a:gd name="connsiteX17" fmla="*/ 1562100 w 2858463"/>
                <a:gd name="connsiteY17" fmla="*/ 1982548 h 5320531"/>
                <a:gd name="connsiteX18" fmla="*/ 1435100 w 2858463"/>
                <a:gd name="connsiteY18" fmla="*/ 2173048 h 5320531"/>
                <a:gd name="connsiteX19" fmla="*/ 1422400 w 2858463"/>
                <a:gd name="connsiteY19" fmla="*/ 2236548 h 5320531"/>
                <a:gd name="connsiteX20" fmla="*/ 1498600 w 2858463"/>
                <a:gd name="connsiteY20" fmla="*/ 2300048 h 5320531"/>
                <a:gd name="connsiteX21" fmla="*/ 1447800 w 2858463"/>
                <a:gd name="connsiteY21" fmla="*/ 2363548 h 5320531"/>
                <a:gd name="connsiteX22" fmla="*/ 1397000 w 2858463"/>
                <a:gd name="connsiteY22" fmla="*/ 2490548 h 5320531"/>
                <a:gd name="connsiteX23" fmla="*/ 1371600 w 2858463"/>
                <a:gd name="connsiteY23" fmla="*/ 2719148 h 5320531"/>
                <a:gd name="connsiteX24" fmla="*/ 1181100 w 2858463"/>
                <a:gd name="connsiteY24" fmla="*/ 3011248 h 5320531"/>
                <a:gd name="connsiteX25" fmla="*/ 1143000 w 2858463"/>
                <a:gd name="connsiteY25" fmla="*/ 3189048 h 5320531"/>
                <a:gd name="connsiteX26" fmla="*/ 1117600 w 2858463"/>
                <a:gd name="connsiteY26" fmla="*/ 3201748 h 5320531"/>
                <a:gd name="connsiteX27" fmla="*/ 1104900 w 2858463"/>
                <a:gd name="connsiteY27" fmla="*/ 3303348 h 5320531"/>
                <a:gd name="connsiteX28" fmla="*/ 990600 w 2858463"/>
                <a:gd name="connsiteY28" fmla="*/ 3443048 h 5320531"/>
                <a:gd name="connsiteX29" fmla="*/ 965200 w 2858463"/>
                <a:gd name="connsiteY29" fmla="*/ 3481148 h 5320531"/>
                <a:gd name="connsiteX30" fmla="*/ 698500 w 2858463"/>
                <a:gd name="connsiteY30" fmla="*/ 3646248 h 5320531"/>
                <a:gd name="connsiteX31" fmla="*/ 622300 w 2858463"/>
                <a:gd name="connsiteY31" fmla="*/ 3747848 h 5320531"/>
                <a:gd name="connsiteX32" fmla="*/ 584200 w 2858463"/>
                <a:gd name="connsiteY32" fmla="*/ 3836748 h 5320531"/>
                <a:gd name="connsiteX33" fmla="*/ 419100 w 2858463"/>
                <a:gd name="connsiteY33" fmla="*/ 3836748 h 5320531"/>
                <a:gd name="connsiteX34" fmla="*/ 368300 w 2858463"/>
                <a:gd name="connsiteY34" fmla="*/ 3925648 h 5320531"/>
                <a:gd name="connsiteX35" fmla="*/ 368300 w 2858463"/>
                <a:gd name="connsiteY35" fmla="*/ 4027248 h 5320531"/>
                <a:gd name="connsiteX36" fmla="*/ 241300 w 2858463"/>
                <a:gd name="connsiteY36" fmla="*/ 4128848 h 5320531"/>
                <a:gd name="connsiteX37" fmla="*/ 203200 w 2858463"/>
                <a:gd name="connsiteY37" fmla="*/ 4344748 h 5320531"/>
                <a:gd name="connsiteX38" fmla="*/ 292100 w 2858463"/>
                <a:gd name="connsiteY38" fmla="*/ 4789248 h 5320531"/>
                <a:gd name="connsiteX39" fmla="*/ 406400 w 2858463"/>
                <a:gd name="connsiteY39" fmla="*/ 4992448 h 5320531"/>
                <a:gd name="connsiteX40" fmla="*/ 647700 w 2858463"/>
                <a:gd name="connsiteY40" fmla="*/ 5119448 h 5320531"/>
                <a:gd name="connsiteX41" fmla="*/ 723900 w 2858463"/>
                <a:gd name="connsiteY41" fmla="*/ 5297248 h 5320531"/>
                <a:gd name="connsiteX42" fmla="*/ 0 w 2858463"/>
                <a:gd name="connsiteY42" fmla="*/ 5259148 h 5320531"/>
                <a:gd name="connsiteX43" fmla="*/ 25400 w 2858463"/>
                <a:gd name="connsiteY43"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78100 w 2858463"/>
                <a:gd name="connsiteY5" fmla="*/ 1284048 h 5320531"/>
                <a:gd name="connsiteX6" fmla="*/ 2590800 w 2858463"/>
                <a:gd name="connsiteY6" fmla="*/ 1182448 h 5320531"/>
                <a:gd name="connsiteX7" fmla="*/ 2463800 w 2858463"/>
                <a:gd name="connsiteY7" fmla="*/ 1030048 h 5320531"/>
                <a:gd name="connsiteX8" fmla="*/ 2336800 w 2858463"/>
                <a:gd name="connsiteY8" fmla="*/ 1195148 h 5320531"/>
                <a:gd name="connsiteX9" fmla="*/ 2336800 w 2858463"/>
                <a:gd name="connsiteY9" fmla="*/ 1309448 h 5320531"/>
                <a:gd name="connsiteX10" fmla="*/ 2235200 w 2858463"/>
                <a:gd name="connsiteY10" fmla="*/ 1347548 h 5320531"/>
                <a:gd name="connsiteX11" fmla="*/ 2095500 w 2858463"/>
                <a:gd name="connsiteY11" fmla="*/ 1474548 h 5320531"/>
                <a:gd name="connsiteX12" fmla="*/ 2019300 w 2858463"/>
                <a:gd name="connsiteY12" fmla="*/ 1639648 h 5320531"/>
                <a:gd name="connsiteX13" fmla="*/ 1955800 w 2858463"/>
                <a:gd name="connsiteY13" fmla="*/ 1690448 h 5320531"/>
                <a:gd name="connsiteX14" fmla="*/ 1816100 w 2858463"/>
                <a:gd name="connsiteY14" fmla="*/ 1652348 h 5320531"/>
                <a:gd name="connsiteX15" fmla="*/ 1739900 w 2858463"/>
                <a:gd name="connsiteY15" fmla="*/ 1728548 h 5320531"/>
                <a:gd name="connsiteX16" fmla="*/ 1562100 w 2858463"/>
                <a:gd name="connsiteY16" fmla="*/ 1982548 h 5320531"/>
                <a:gd name="connsiteX17" fmla="*/ 1435100 w 2858463"/>
                <a:gd name="connsiteY17" fmla="*/ 2173048 h 5320531"/>
                <a:gd name="connsiteX18" fmla="*/ 1422400 w 2858463"/>
                <a:gd name="connsiteY18" fmla="*/ 2236548 h 5320531"/>
                <a:gd name="connsiteX19" fmla="*/ 1498600 w 2858463"/>
                <a:gd name="connsiteY19" fmla="*/ 2300048 h 5320531"/>
                <a:gd name="connsiteX20" fmla="*/ 1447800 w 2858463"/>
                <a:gd name="connsiteY20" fmla="*/ 2363548 h 5320531"/>
                <a:gd name="connsiteX21" fmla="*/ 1397000 w 2858463"/>
                <a:gd name="connsiteY21" fmla="*/ 2490548 h 5320531"/>
                <a:gd name="connsiteX22" fmla="*/ 1371600 w 2858463"/>
                <a:gd name="connsiteY22" fmla="*/ 2719148 h 5320531"/>
                <a:gd name="connsiteX23" fmla="*/ 1181100 w 2858463"/>
                <a:gd name="connsiteY23" fmla="*/ 3011248 h 5320531"/>
                <a:gd name="connsiteX24" fmla="*/ 1143000 w 2858463"/>
                <a:gd name="connsiteY24" fmla="*/ 3189048 h 5320531"/>
                <a:gd name="connsiteX25" fmla="*/ 1117600 w 2858463"/>
                <a:gd name="connsiteY25" fmla="*/ 3201748 h 5320531"/>
                <a:gd name="connsiteX26" fmla="*/ 1104900 w 2858463"/>
                <a:gd name="connsiteY26" fmla="*/ 3303348 h 5320531"/>
                <a:gd name="connsiteX27" fmla="*/ 990600 w 2858463"/>
                <a:gd name="connsiteY27" fmla="*/ 3443048 h 5320531"/>
                <a:gd name="connsiteX28" fmla="*/ 965200 w 2858463"/>
                <a:gd name="connsiteY28" fmla="*/ 3481148 h 5320531"/>
                <a:gd name="connsiteX29" fmla="*/ 698500 w 2858463"/>
                <a:gd name="connsiteY29" fmla="*/ 3646248 h 5320531"/>
                <a:gd name="connsiteX30" fmla="*/ 622300 w 2858463"/>
                <a:gd name="connsiteY30" fmla="*/ 3747848 h 5320531"/>
                <a:gd name="connsiteX31" fmla="*/ 584200 w 2858463"/>
                <a:gd name="connsiteY31" fmla="*/ 3836748 h 5320531"/>
                <a:gd name="connsiteX32" fmla="*/ 419100 w 2858463"/>
                <a:gd name="connsiteY32" fmla="*/ 3836748 h 5320531"/>
                <a:gd name="connsiteX33" fmla="*/ 368300 w 2858463"/>
                <a:gd name="connsiteY33" fmla="*/ 3925648 h 5320531"/>
                <a:gd name="connsiteX34" fmla="*/ 368300 w 2858463"/>
                <a:gd name="connsiteY34" fmla="*/ 4027248 h 5320531"/>
                <a:gd name="connsiteX35" fmla="*/ 241300 w 2858463"/>
                <a:gd name="connsiteY35" fmla="*/ 4128848 h 5320531"/>
                <a:gd name="connsiteX36" fmla="*/ 203200 w 2858463"/>
                <a:gd name="connsiteY36" fmla="*/ 4344748 h 5320531"/>
                <a:gd name="connsiteX37" fmla="*/ 292100 w 2858463"/>
                <a:gd name="connsiteY37" fmla="*/ 4789248 h 5320531"/>
                <a:gd name="connsiteX38" fmla="*/ 406400 w 2858463"/>
                <a:gd name="connsiteY38" fmla="*/ 4992448 h 5320531"/>
                <a:gd name="connsiteX39" fmla="*/ 647700 w 2858463"/>
                <a:gd name="connsiteY39" fmla="*/ 5119448 h 5320531"/>
                <a:gd name="connsiteX40" fmla="*/ 723900 w 2858463"/>
                <a:gd name="connsiteY40" fmla="*/ 5297248 h 5320531"/>
                <a:gd name="connsiteX41" fmla="*/ 0 w 2858463"/>
                <a:gd name="connsiteY41" fmla="*/ 5259148 h 5320531"/>
                <a:gd name="connsiteX42" fmla="*/ 25400 w 2858463"/>
                <a:gd name="connsiteY42"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90800 w 2858463"/>
                <a:gd name="connsiteY5" fmla="*/ 1182448 h 5320531"/>
                <a:gd name="connsiteX6" fmla="*/ 2463800 w 2858463"/>
                <a:gd name="connsiteY6" fmla="*/ 1030048 h 5320531"/>
                <a:gd name="connsiteX7" fmla="*/ 2336800 w 2858463"/>
                <a:gd name="connsiteY7" fmla="*/ 1195148 h 5320531"/>
                <a:gd name="connsiteX8" fmla="*/ 2336800 w 2858463"/>
                <a:gd name="connsiteY8" fmla="*/ 1309448 h 5320531"/>
                <a:gd name="connsiteX9" fmla="*/ 2235200 w 2858463"/>
                <a:gd name="connsiteY9" fmla="*/ 1347548 h 5320531"/>
                <a:gd name="connsiteX10" fmla="*/ 2095500 w 2858463"/>
                <a:gd name="connsiteY10" fmla="*/ 1474548 h 5320531"/>
                <a:gd name="connsiteX11" fmla="*/ 2019300 w 2858463"/>
                <a:gd name="connsiteY11" fmla="*/ 1639648 h 5320531"/>
                <a:gd name="connsiteX12" fmla="*/ 1955800 w 2858463"/>
                <a:gd name="connsiteY12" fmla="*/ 1690448 h 5320531"/>
                <a:gd name="connsiteX13" fmla="*/ 1816100 w 2858463"/>
                <a:gd name="connsiteY13" fmla="*/ 1652348 h 5320531"/>
                <a:gd name="connsiteX14" fmla="*/ 1739900 w 2858463"/>
                <a:gd name="connsiteY14" fmla="*/ 1728548 h 5320531"/>
                <a:gd name="connsiteX15" fmla="*/ 1562100 w 2858463"/>
                <a:gd name="connsiteY15" fmla="*/ 1982548 h 5320531"/>
                <a:gd name="connsiteX16" fmla="*/ 1435100 w 2858463"/>
                <a:gd name="connsiteY16" fmla="*/ 2173048 h 5320531"/>
                <a:gd name="connsiteX17" fmla="*/ 1422400 w 2858463"/>
                <a:gd name="connsiteY17" fmla="*/ 2236548 h 5320531"/>
                <a:gd name="connsiteX18" fmla="*/ 1498600 w 2858463"/>
                <a:gd name="connsiteY18" fmla="*/ 2300048 h 5320531"/>
                <a:gd name="connsiteX19" fmla="*/ 1447800 w 2858463"/>
                <a:gd name="connsiteY19" fmla="*/ 2363548 h 5320531"/>
                <a:gd name="connsiteX20" fmla="*/ 1397000 w 2858463"/>
                <a:gd name="connsiteY20" fmla="*/ 2490548 h 5320531"/>
                <a:gd name="connsiteX21" fmla="*/ 1371600 w 2858463"/>
                <a:gd name="connsiteY21" fmla="*/ 2719148 h 5320531"/>
                <a:gd name="connsiteX22" fmla="*/ 1181100 w 2858463"/>
                <a:gd name="connsiteY22" fmla="*/ 3011248 h 5320531"/>
                <a:gd name="connsiteX23" fmla="*/ 1143000 w 2858463"/>
                <a:gd name="connsiteY23" fmla="*/ 3189048 h 5320531"/>
                <a:gd name="connsiteX24" fmla="*/ 1117600 w 2858463"/>
                <a:gd name="connsiteY24" fmla="*/ 3201748 h 5320531"/>
                <a:gd name="connsiteX25" fmla="*/ 1104900 w 2858463"/>
                <a:gd name="connsiteY25" fmla="*/ 3303348 h 5320531"/>
                <a:gd name="connsiteX26" fmla="*/ 990600 w 2858463"/>
                <a:gd name="connsiteY26" fmla="*/ 3443048 h 5320531"/>
                <a:gd name="connsiteX27" fmla="*/ 965200 w 2858463"/>
                <a:gd name="connsiteY27" fmla="*/ 3481148 h 5320531"/>
                <a:gd name="connsiteX28" fmla="*/ 698500 w 2858463"/>
                <a:gd name="connsiteY28" fmla="*/ 3646248 h 5320531"/>
                <a:gd name="connsiteX29" fmla="*/ 622300 w 2858463"/>
                <a:gd name="connsiteY29" fmla="*/ 3747848 h 5320531"/>
                <a:gd name="connsiteX30" fmla="*/ 584200 w 2858463"/>
                <a:gd name="connsiteY30" fmla="*/ 3836748 h 5320531"/>
                <a:gd name="connsiteX31" fmla="*/ 419100 w 2858463"/>
                <a:gd name="connsiteY31" fmla="*/ 3836748 h 5320531"/>
                <a:gd name="connsiteX32" fmla="*/ 368300 w 2858463"/>
                <a:gd name="connsiteY32" fmla="*/ 3925648 h 5320531"/>
                <a:gd name="connsiteX33" fmla="*/ 368300 w 2858463"/>
                <a:gd name="connsiteY33" fmla="*/ 4027248 h 5320531"/>
                <a:gd name="connsiteX34" fmla="*/ 241300 w 2858463"/>
                <a:gd name="connsiteY34" fmla="*/ 4128848 h 5320531"/>
                <a:gd name="connsiteX35" fmla="*/ 203200 w 2858463"/>
                <a:gd name="connsiteY35" fmla="*/ 4344748 h 5320531"/>
                <a:gd name="connsiteX36" fmla="*/ 292100 w 2858463"/>
                <a:gd name="connsiteY36" fmla="*/ 4789248 h 5320531"/>
                <a:gd name="connsiteX37" fmla="*/ 406400 w 2858463"/>
                <a:gd name="connsiteY37" fmla="*/ 4992448 h 5320531"/>
                <a:gd name="connsiteX38" fmla="*/ 647700 w 2858463"/>
                <a:gd name="connsiteY38" fmla="*/ 5119448 h 5320531"/>
                <a:gd name="connsiteX39" fmla="*/ 723900 w 2858463"/>
                <a:gd name="connsiteY39" fmla="*/ 5297248 h 5320531"/>
                <a:gd name="connsiteX40" fmla="*/ 0 w 2858463"/>
                <a:gd name="connsiteY40" fmla="*/ 5259148 h 5320531"/>
                <a:gd name="connsiteX41" fmla="*/ 25400 w 2858463"/>
                <a:gd name="connsiteY41"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463800 w 2858463"/>
                <a:gd name="connsiteY5" fmla="*/ 10300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57048 h 5320531"/>
                <a:gd name="connsiteX7" fmla="*/ 2235200 w 2858463"/>
                <a:gd name="connsiteY7" fmla="*/ 1347548 h 5320531"/>
                <a:gd name="connsiteX8" fmla="*/ 2095500 w 2858463"/>
                <a:gd name="connsiteY8" fmla="*/ 1474548 h 5320531"/>
                <a:gd name="connsiteX9" fmla="*/ 2019300 w 2858463"/>
                <a:gd name="connsiteY9" fmla="*/ 1639648 h 5320531"/>
                <a:gd name="connsiteX10" fmla="*/ 1955800 w 2858463"/>
                <a:gd name="connsiteY10" fmla="*/ 1690448 h 5320531"/>
                <a:gd name="connsiteX11" fmla="*/ 1816100 w 2858463"/>
                <a:gd name="connsiteY11" fmla="*/ 1652348 h 5320531"/>
                <a:gd name="connsiteX12" fmla="*/ 1739900 w 2858463"/>
                <a:gd name="connsiteY12" fmla="*/ 1728548 h 5320531"/>
                <a:gd name="connsiteX13" fmla="*/ 1562100 w 2858463"/>
                <a:gd name="connsiteY13" fmla="*/ 1982548 h 5320531"/>
                <a:gd name="connsiteX14" fmla="*/ 1435100 w 2858463"/>
                <a:gd name="connsiteY14" fmla="*/ 2173048 h 5320531"/>
                <a:gd name="connsiteX15" fmla="*/ 1422400 w 2858463"/>
                <a:gd name="connsiteY15" fmla="*/ 2236548 h 5320531"/>
                <a:gd name="connsiteX16" fmla="*/ 1498600 w 2858463"/>
                <a:gd name="connsiteY16" fmla="*/ 2300048 h 5320531"/>
                <a:gd name="connsiteX17" fmla="*/ 1447800 w 2858463"/>
                <a:gd name="connsiteY17" fmla="*/ 2363548 h 5320531"/>
                <a:gd name="connsiteX18" fmla="*/ 1397000 w 2858463"/>
                <a:gd name="connsiteY18" fmla="*/ 2490548 h 5320531"/>
                <a:gd name="connsiteX19" fmla="*/ 1371600 w 2858463"/>
                <a:gd name="connsiteY19" fmla="*/ 2719148 h 5320531"/>
                <a:gd name="connsiteX20" fmla="*/ 1181100 w 2858463"/>
                <a:gd name="connsiteY20" fmla="*/ 3011248 h 5320531"/>
                <a:gd name="connsiteX21" fmla="*/ 1143000 w 2858463"/>
                <a:gd name="connsiteY21" fmla="*/ 3189048 h 5320531"/>
                <a:gd name="connsiteX22" fmla="*/ 1117600 w 2858463"/>
                <a:gd name="connsiteY22" fmla="*/ 3201748 h 5320531"/>
                <a:gd name="connsiteX23" fmla="*/ 1104900 w 2858463"/>
                <a:gd name="connsiteY23" fmla="*/ 3303348 h 5320531"/>
                <a:gd name="connsiteX24" fmla="*/ 990600 w 2858463"/>
                <a:gd name="connsiteY24" fmla="*/ 3443048 h 5320531"/>
                <a:gd name="connsiteX25" fmla="*/ 965200 w 2858463"/>
                <a:gd name="connsiteY25" fmla="*/ 3481148 h 5320531"/>
                <a:gd name="connsiteX26" fmla="*/ 698500 w 2858463"/>
                <a:gd name="connsiteY26" fmla="*/ 3646248 h 5320531"/>
                <a:gd name="connsiteX27" fmla="*/ 622300 w 2858463"/>
                <a:gd name="connsiteY27" fmla="*/ 3747848 h 5320531"/>
                <a:gd name="connsiteX28" fmla="*/ 584200 w 2858463"/>
                <a:gd name="connsiteY28" fmla="*/ 3836748 h 5320531"/>
                <a:gd name="connsiteX29" fmla="*/ 419100 w 2858463"/>
                <a:gd name="connsiteY29" fmla="*/ 3836748 h 5320531"/>
                <a:gd name="connsiteX30" fmla="*/ 368300 w 2858463"/>
                <a:gd name="connsiteY30" fmla="*/ 3925648 h 5320531"/>
                <a:gd name="connsiteX31" fmla="*/ 368300 w 2858463"/>
                <a:gd name="connsiteY31" fmla="*/ 4027248 h 5320531"/>
                <a:gd name="connsiteX32" fmla="*/ 241300 w 2858463"/>
                <a:gd name="connsiteY32" fmla="*/ 4128848 h 5320531"/>
                <a:gd name="connsiteX33" fmla="*/ 203200 w 2858463"/>
                <a:gd name="connsiteY33" fmla="*/ 4344748 h 5320531"/>
                <a:gd name="connsiteX34" fmla="*/ 292100 w 2858463"/>
                <a:gd name="connsiteY34" fmla="*/ 4789248 h 5320531"/>
                <a:gd name="connsiteX35" fmla="*/ 406400 w 2858463"/>
                <a:gd name="connsiteY35" fmla="*/ 4992448 h 5320531"/>
                <a:gd name="connsiteX36" fmla="*/ 647700 w 2858463"/>
                <a:gd name="connsiteY36" fmla="*/ 5119448 h 5320531"/>
                <a:gd name="connsiteX37" fmla="*/ 723900 w 2858463"/>
                <a:gd name="connsiteY37" fmla="*/ 5297248 h 5320531"/>
                <a:gd name="connsiteX38" fmla="*/ 0 w 2858463"/>
                <a:gd name="connsiteY38" fmla="*/ 5259148 h 5320531"/>
                <a:gd name="connsiteX39" fmla="*/ 25400 w 2858463"/>
                <a:gd name="connsiteY39" fmla="*/ 39448 h 53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463" h="5320531">
                  <a:moveTo>
                    <a:pt x="25400" y="39448"/>
                  </a:moveTo>
                  <a:cubicBezTo>
                    <a:pt x="1012536" y="386"/>
                    <a:pt x="1581755" y="0"/>
                    <a:pt x="2590801" y="64847"/>
                  </a:cubicBezTo>
                  <a:cubicBezTo>
                    <a:pt x="2858463" y="116416"/>
                    <a:pt x="2133024" y="288251"/>
                    <a:pt x="1936174" y="348865"/>
                  </a:cubicBezTo>
                  <a:cubicBezTo>
                    <a:pt x="1739324" y="409479"/>
                    <a:pt x="1496868" y="412944"/>
                    <a:pt x="1409700" y="428530"/>
                  </a:cubicBezTo>
                  <a:cubicBezTo>
                    <a:pt x="1322532" y="444116"/>
                    <a:pt x="1750677" y="395431"/>
                    <a:pt x="1413165" y="442383"/>
                  </a:cubicBezTo>
                  <a:lnTo>
                    <a:pt x="2616200" y="1182448"/>
                  </a:lnTo>
                  <a:lnTo>
                    <a:pt x="2336800" y="1157048"/>
                  </a:lnTo>
                  <a:cubicBezTo>
                    <a:pt x="2226349" y="1281739"/>
                    <a:pt x="2275417" y="1294631"/>
                    <a:pt x="2235200" y="1347548"/>
                  </a:cubicBezTo>
                  <a:cubicBezTo>
                    <a:pt x="2194983" y="1400465"/>
                    <a:pt x="2131483" y="1425865"/>
                    <a:pt x="2095500" y="1474548"/>
                  </a:cubicBezTo>
                  <a:cubicBezTo>
                    <a:pt x="2059517" y="1523231"/>
                    <a:pt x="2042583" y="1603665"/>
                    <a:pt x="2019300" y="1639648"/>
                  </a:cubicBezTo>
                  <a:cubicBezTo>
                    <a:pt x="1996017" y="1675631"/>
                    <a:pt x="1989667" y="1688331"/>
                    <a:pt x="1955800" y="1690448"/>
                  </a:cubicBezTo>
                  <a:cubicBezTo>
                    <a:pt x="1921933" y="1692565"/>
                    <a:pt x="1852083" y="1645998"/>
                    <a:pt x="1816100" y="1652348"/>
                  </a:cubicBezTo>
                  <a:cubicBezTo>
                    <a:pt x="1780117" y="1658698"/>
                    <a:pt x="1782233" y="1673515"/>
                    <a:pt x="1739900" y="1728548"/>
                  </a:cubicBezTo>
                  <a:cubicBezTo>
                    <a:pt x="1697567" y="1783581"/>
                    <a:pt x="1612900" y="1908465"/>
                    <a:pt x="1562100" y="1982548"/>
                  </a:cubicBezTo>
                  <a:cubicBezTo>
                    <a:pt x="1511300" y="2056631"/>
                    <a:pt x="1458383" y="2130715"/>
                    <a:pt x="1435100" y="2173048"/>
                  </a:cubicBezTo>
                  <a:cubicBezTo>
                    <a:pt x="1411817" y="2215381"/>
                    <a:pt x="1411817" y="2215381"/>
                    <a:pt x="1422400" y="2236548"/>
                  </a:cubicBezTo>
                  <a:cubicBezTo>
                    <a:pt x="1432983" y="2257715"/>
                    <a:pt x="1494367" y="2278881"/>
                    <a:pt x="1498600" y="2300048"/>
                  </a:cubicBezTo>
                  <a:cubicBezTo>
                    <a:pt x="1502833" y="2321215"/>
                    <a:pt x="1464733" y="2331798"/>
                    <a:pt x="1447800" y="2363548"/>
                  </a:cubicBezTo>
                  <a:cubicBezTo>
                    <a:pt x="1430867" y="2395298"/>
                    <a:pt x="1409700" y="2431281"/>
                    <a:pt x="1397000" y="2490548"/>
                  </a:cubicBezTo>
                  <a:cubicBezTo>
                    <a:pt x="1384300" y="2549815"/>
                    <a:pt x="1407583" y="2632365"/>
                    <a:pt x="1371600" y="2719148"/>
                  </a:cubicBezTo>
                  <a:cubicBezTo>
                    <a:pt x="1335617" y="2805931"/>
                    <a:pt x="1219200" y="2932931"/>
                    <a:pt x="1181100" y="3011248"/>
                  </a:cubicBezTo>
                  <a:cubicBezTo>
                    <a:pt x="1143000" y="3089565"/>
                    <a:pt x="1153583" y="3157298"/>
                    <a:pt x="1143000" y="3189048"/>
                  </a:cubicBezTo>
                  <a:cubicBezTo>
                    <a:pt x="1132417" y="3220798"/>
                    <a:pt x="1123950" y="3182698"/>
                    <a:pt x="1117600" y="3201748"/>
                  </a:cubicBezTo>
                  <a:cubicBezTo>
                    <a:pt x="1111250" y="3220798"/>
                    <a:pt x="1126067" y="3263131"/>
                    <a:pt x="1104900" y="3303348"/>
                  </a:cubicBezTo>
                  <a:cubicBezTo>
                    <a:pt x="1083733" y="3343565"/>
                    <a:pt x="1013883" y="3413415"/>
                    <a:pt x="990600" y="3443048"/>
                  </a:cubicBezTo>
                  <a:cubicBezTo>
                    <a:pt x="967317" y="3472681"/>
                    <a:pt x="1013883" y="3447281"/>
                    <a:pt x="965200" y="3481148"/>
                  </a:cubicBezTo>
                  <a:cubicBezTo>
                    <a:pt x="916517" y="3515015"/>
                    <a:pt x="755650" y="3601798"/>
                    <a:pt x="698500" y="3646248"/>
                  </a:cubicBezTo>
                  <a:cubicBezTo>
                    <a:pt x="641350" y="3690698"/>
                    <a:pt x="641350" y="3716098"/>
                    <a:pt x="622300" y="3747848"/>
                  </a:cubicBezTo>
                  <a:cubicBezTo>
                    <a:pt x="603250" y="3779598"/>
                    <a:pt x="618067" y="3821931"/>
                    <a:pt x="584200" y="3836748"/>
                  </a:cubicBezTo>
                  <a:cubicBezTo>
                    <a:pt x="550333" y="3851565"/>
                    <a:pt x="455083" y="3821931"/>
                    <a:pt x="419100" y="3836748"/>
                  </a:cubicBezTo>
                  <a:cubicBezTo>
                    <a:pt x="383117" y="3851565"/>
                    <a:pt x="376767" y="3893898"/>
                    <a:pt x="368300" y="3925648"/>
                  </a:cubicBezTo>
                  <a:cubicBezTo>
                    <a:pt x="359833" y="3957398"/>
                    <a:pt x="389467" y="3993381"/>
                    <a:pt x="368300" y="4027248"/>
                  </a:cubicBezTo>
                  <a:cubicBezTo>
                    <a:pt x="347133" y="4061115"/>
                    <a:pt x="268817" y="4075931"/>
                    <a:pt x="241300" y="4128848"/>
                  </a:cubicBezTo>
                  <a:cubicBezTo>
                    <a:pt x="213783" y="4181765"/>
                    <a:pt x="194733" y="4234681"/>
                    <a:pt x="203200" y="4344748"/>
                  </a:cubicBezTo>
                  <a:cubicBezTo>
                    <a:pt x="211667" y="4454815"/>
                    <a:pt x="258233" y="4681298"/>
                    <a:pt x="292100" y="4789248"/>
                  </a:cubicBezTo>
                  <a:cubicBezTo>
                    <a:pt x="325967" y="4897198"/>
                    <a:pt x="347133" y="4937415"/>
                    <a:pt x="406400" y="4992448"/>
                  </a:cubicBezTo>
                  <a:cubicBezTo>
                    <a:pt x="465667" y="5047481"/>
                    <a:pt x="594783" y="5068648"/>
                    <a:pt x="647700" y="5119448"/>
                  </a:cubicBezTo>
                  <a:cubicBezTo>
                    <a:pt x="700617" y="5170248"/>
                    <a:pt x="831850" y="5273965"/>
                    <a:pt x="723900" y="5297248"/>
                  </a:cubicBezTo>
                  <a:cubicBezTo>
                    <a:pt x="615950" y="5320531"/>
                    <a:pt x="150812" y="5267085"/>
                    <a:pt x="0" y="5259148"/>
                  </a:cubicBezTo>
                  <a:lnTo>
                    <a:pt x="25400" y="39448"/>
                  </a:lnTo>
                  <a:close/>
                </a:path>
              </a:pathLst>
            </a:custGeom>
            <a:solidFill>
              <a:srgbClr val="FFC000">
                <a:alpha val="59000"/>
              </a:srgbClr>
            </a:solidFill>
            <a:ln w="381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4329193" y="1392264"/>
              <a:ext cx="2123268" cy="2014780"/>
            </a:xfrm>
            <a:custGeom>
              <a:avLst/>
              <a:gdLst>
                <a:gd name="connsiteX0" fmla="*/ 2056109 w 2123268"/>
                <a:gd name="connsiteY0" fmla="*/ 1133960 h 2014780"/>
                <a:gd name="connsiteX1" fmla="*/ 2071607 w 2123268"/>
                <a:gd name="connsiteY1" fmla="*/ 1257946 h 2014780"/>
                <a:gd name="connsiteX2" fmla="*/ 1746143 w 2123268"/>
                <a:gd name="connsiteY2" fmla="*/ 1350936 h 2014780"/>
                <a:gd name="connsiteX3" fmla="*/ 1622156 w 2123268"/>
                <a:gd name="connsiteY3" fmla="*/ 1366434 h 2014780"/>
                <a:gd name="connsiteX4" fmla="*/ 1482671 w 2123268"/>
                <a:gd name="connsiteY4" fmla="*/ 1366434 h 2014780"/>
                <a:gd name="connsiteX5" fmla="*/ 1482671 w 2123268"/>
                <a:gd name="connsiteY5" fmla="*/ 1474922 h 2014780"/>
                <a:gd name="connsiteX6" fmla="*/ 1358685 w 2123268"/>
                <a:gd name="connsiteY6" fmla="*/ 1614407 h 2014780"/>
                <a:gd name="connsiteX7" fmla="*/ 676760 w 2123268"/>
                <a:gd name="connsiteY7" fmla="*/ 1955370 h 2014780"/>
                <a:gd name="connsiteX8" fmla="*/ 552773 w 2123268"/>
                <a:gd name="connsiteY8" fmla="*/ 1970868 h 2014780"/>
                <a:gd name="connsiteX9" fmla="*/ 506278 w 2123268"/>
                <a:gd name="connsiteY9" fmla="*/ 1893377 h 2014780"/>
                <a:gd name="connsiteX10" fmla="*/ 506278 w 2123268"/>
                <a:gd name="connsiteY10" fmla="*/ 1753892 h 2014780"/>
                <a:gd name="connsiteX11" fmla="*/ 552773 w 2123268"/>
                <a:gd name="connsiteY11" fmla="*/ 1598909 h 2014780"/>
                <a:gd name="connsiteX12" fmla="*/ 630265 w 2123268"/>
                <a:gd name="connsiteY12" fmla="*/ 1536916 h 2014780"/>
                <a:gd name="connsiteX13" fmla="*/ 645763 w 2123268"/>
                <a:gd name="connsiteY13" fmla="*/ 1397431 h 2014780"/>
                <a:gd name="connsiteX14" fmla="*/ 614766 w 2123268"/>
                <a:gd name="connsiteY14" fmla="*/ 1211451 h 2014780"/>
                <a:gd name="connsiteX15" fmla="*/ 552773 w 2123268"/>
                <a:gd name="connsiteY15" fmla="*/ 1118461 h 2014780"/>
                <a:gd name="connsiteX16" fmla="*/ 397790 w 2123268"/>
                <a:gd name="connsiteY16" fmla="*/ 1273444 h 2014780"/>
                <a:gd name="connsiteX17" fmla="*/ 335797 w 2123268"/>
                <a:gd name="connsiteY17" fmla="*/ 1195953 h 2014780"/>
                <a:gd name="connsiteX18" fmla="*/ 490780 w 2123268"/>
                <a:gd name="connsiteY18" fmla="*/ 932482 h 2014780"/>
                <a:gd name="connsiteX19" fmla="*/ 397790 w 2123268"/>
                <a:gd name="connsiteY19" fmla="*/ 746502 h 2014780"/>
                <a:gd name="connsiteX20" fmla="*/ 258305 w 2123268"/>
                <a:gd name="connsiteY20" fmla="*/ 684509 h 2014780"/>
                <a:gd name="connsiteX21" fmla="*/ 118821 w 2123268"/>
                <a:gd name="connsiteY21" fmla="*/ 746502 h 2014780"/>
                <a:gd name="connsiteX22" fmla="*/ 10332 w 2123268"/>
                <a:gd name="connsiteY22" fmla="*/ 777499 h 2014780"/>
                <a:gd name="connsiteX23" fmla="*/ 56827 w 2123268"/>
                <a:gd name="connsiteY23" fmla="*/ 483031 h 2014780"/>
                <a:gd name="connsiteX24" fmla="*/ 227309 w 2123268"/>
                <a:gd name="connsiteY24" fmla="*/ 545024 h 2014780"/>
                <a:gd name="connsiteX25" fmla="*/ 382292 w 2123268"/>
                <a:gd name="connsiteY25" fmla="*/ 545024 h 2014780"/>
                <a:gd name="connsiteX26" fmla="*/ 134319 w 2123268"/>
                <a:gd name="connsiteY26" fmla="*/ 390041 h 2014780"/>
                <a:gd name="connsiteX27" fmla="*/ 41329 w 2123268"/>
                <a:gd name="connsiteY27" fmla="*/ 235058 h 2014780"/>
                <a:gd name="connsiteX28" fmla="*/ 41329 w 2123268"/>
                <a:gd name="connsiteY28" fmla="*/ 33580 h 2014780"/>
                <a:gd name="connsiteX29" fmla="*/ 258305 w 2123268"/>
                <a:gd name="connsiteY29" fmla="*/ 33580 h 2014780"/>
                <a:gd name="connsiteX30" fmla="*/ 196312 w 2123268"/>
                <a:gd name="connsiteY30" fmla="*/ 219560 h 2014780"/>
                <a:gd name="connsiteX31" fmla="*/ 258305 w 2123268"/>
                <a:gd name="connsiteY31" fmla="*/ 312550 h 2014780"/>
                <a:gd name="connsiteX32" fmla="*/ 475282 w 2123268"/>
                <a:gd name="connsiteY32" fmla="*/ 467533 h 2014780"/>
                <a:gd name="connsiteX33" fmla="*/ 862739 w 2123268"/>
                <a:gd name="connsiteY33" fmla="*/ 498529 h 2014780"/>
                <a:gd name="connsiteX34" fmla="*/ 1110712 w 2123268"/>
                <a:gd name="connsiteY34" fmla="*/ 545024 h 2014780"/>
                <a:gd name="connsiteX35" fmla="*/ 1234699 w 2123268"/>
                <a:gd name="connsiteY35" fmla="*/ 916983 h 2014780"/>
                <a:gd name="connsiteX36" fmla="*/ 1250197 w 2123268"/>
                <a:gd name="connsiteY36" fmla="*/ 994475 h 2014780"/>
                <a:gd name="connsiteX37" fmla="*/ 971227 w 2123268"/>
                <a:gd name="connsiteY37" fmla="*/ 854990 h 2014780"/>
                <a:gd name="connsiteX38" fmla="*/ 785248 w 2123268"/>
                <a:gd name="connsiteY38" fmla="*/ 684509 h 2014780"/>
                <a:gd name="connsiteX39" fmla="*/ 537275 w 2123268"/>
                <a:gd name="connsiteY39" fmla="*/ 560522 h 2014780"/>
                <a:gd name="connsiteX40" fmla="*/ 459783 w 2123268"/>
                <a:gd name="connsiteY40" fmla="*/ 638014 h 2014780"/>
                <a:gd name="connsiteX41" fmla="*/ 816244 w 2123268"/>
                <a:gd name="connsiteY41" fmla="*/ 777499 h 2014780"/>
                <a:gd name="connsiteX42" fmla="*/ 831743 w 2123268"/>
                <a:gd name="connsiteY42" fmla="*/ 994475 h 2014780"/>
                <a:gd name="connsiteX43" fmla="*/ 862739 w 2123268"/>
                <a:gd name="connsiteY43" fmla="*/ 1397431 h 2014780"/>
                <a:gd name="connsiteX44" fmla="*/ 661261 w 2123268"/>
                <a:gd name="connsiteY44" fmla="*/ 1490421 h 2014780"/>
                <a:gd name="connsiteX45" fmla="*/ 645763 w 2123268"/>
                <a:gd name="connsiteY45" fmla="*/ 1645404 h 2014780"/>
                <a:gd name="connsiteX46" fmla="*/ 552773 w 2123268"/>
                <a:gd name="connsiteY46" fmla="*/ 1769390 h 2014780"/>
                <a:gd name="connsiteX47" fmla="*/ 816244 w 2123268"/>
                <a:gd name="connsiteY47" fmla="*/ 1629905 h 2014780"/>
                <a:gd name="connsiteX48" fmla="*/ 1064217 w 2123268"/>
                <a:gd name="connsiteY48" fmla="*/ 1567912 h 2014780"/>
                <a:gd name="connsiteX49" fmla="*/ 1126210 w 2123268"/>
                <a:gd name="connsiteY49" fmla="*/ 1490421 h 2014780"/>
                <a:gd name="connsiteX50" fmla="*/ 1296692 w 2123268"/>
                <a:gd name="connsiteY50" fmla="*/ 1474922 h 2014780"/>
                <a:gd name="connsiteX51" fmla="*/ 1343187 w 2123268"/>
                <a:gd name="connsiteY51" fmla="*/ 1428428 h 2014780"/>
                <a:gd name="connsiteX52" fmla="*/ 1234699 w 2123268"/>
                <a:gd name="connsiteY52" fmla="*/ 1273444 h 2014780"/>
                <a:gd name="connsiteX53" fmla="*/ 1498170 w 2123268"/>
                <a:gd name="connsiteY53" fmla="*/ 1118461 h 2014780"/>
                <a:gd name="connsiteX54" fmla="*/ 1746143 w 2123268"/>
                <a:gd name="connsiteY54" fmla="*/ 1102963 h 2014780"/>
                <a:gd name="connsiteX55" fmla="*/ 2025112 w 2123268"/>
                <a:gd name="connsiteY55" fmla="*/ 1040970 h 2014780"/>
                <a:gd name="connsiteX56" fmla="*/ 2056109 w 2123268"/>
                <a:gd name="connsiteY56" fmla="*/ 1133960 h 201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23268" h="2014780">
                  <a:moveTo>
                    <a:pt x="2056109" y="1133960"/>
                  </a:moveTo>
                  <a:cubicBezTo>
                    <a:pt x="2063858" y="1170123"/>
                    <a:pt x="2123268" y="1221783"/>
                    <a:pt x="2071607" y="1257946"/>
                  </a:cubicBezTo>
                  <a:cubicBezTo>
                    <a:pt x="2019946" y="1294109"/>
                    <a:pt x="1821052" y="1332855"/>
                    <a:pt x="1746143" y="1350936"/>
                  </a:cubicBezTo>
                  <a:cubicBezTo>
                    <a:pt x="1671234" y="1369017"/>
                    <a:pt x="1666068" y="1363851"/>
                    <a:pt x="1622156" y="1366434"/>
                  </a:cubicBezTo>
                  <a:cubicBezTo>
                    <a:pt x="1578244" y="1369017"/>
                    <a:pt x="1505918" y="1348353"/>
                    <a:pt x="1482671" y="1366434"/>
                  </a:cubicBezTo>
                  <a:cubicBezTo>
                    <a:pt x="1459424" y="1384515"/>
                    <a:pt x="1503335" y="1433593"/>
                    <a:pt x="1482671" y="1474922"/>
                  </a:cubicBezTo>
                  <a:cubicBezTo>
                    <a:pt x="1462007" y="1516251"/>
                    <a:pt x="1493004" y="1534332"/>
                    <a:pt x="1358685" y="1614407"/>
                  </a:cubicBezTo>
                  <a:cubicBezTo>
                    <a:pt x="1224367" y="1694482"/>
                    <a:pt x="811079" y="1895960"/>
                    <a:pt x="676760" y="1955370"/>
                  </a:cubicBezTo>
                  <a:cubicBezTo>
                    <a:pt x="542441" y="2014780"/>
                    <a:pt x="581187" y="1981200"/>
                    <a:pt x="552773" y="1970868"/>
                  </a:cubicBezTo>
                  <a:cubicBezTo>
                    <a:pt x="524359" y="1960536"/>
                    <a:pt x="514027" y="1929540"/>
                    <a:pt x="506278" y="1893377"/>
                  </a:cubicBezTo>
                  <a:cubicBezTo>
                    <a:pt x="498529" y="1857214"/>
                    <a:pt x="498529" y="1802970"/>
                    <a:pt x="506278" y="1753892"/>
                  </a:cubicBezTo>
                  <a:cubicBezTo>
                    <a:pt x="514027" y="1704814"/>
                    <a:pt x="532109" y="1635072"/>
                    <a:pt x="552773" y="1598909"/>
                  </a:cubicBezTo>
                  <a:cubicBezTo>
                    <a:pt x="573437" y="1562746"/>
                    <a:pt x="614767" y="1570496"/>
                    <a:pt x="630265" y="1536916"/>
                  </a:cubicBezTo>
                  <a:cubicBezTo>
                    <a:pt x="645763" y="1503336"/>
                    <a:pt x="648346" y="1451675"/>
                    <a:pt x="645763" y="1397431"/>
                  </a:cubicBezTo>
                  <a:cubicBezTo>
                    <a:pt x="643180" y="1343187"/>
                    <a:pt x="630264" y="1257946"/>
                    <a:pt x="614766" y="1211451"/>
                  </a:cubicBezTo>
                  <a:cubicBezTo>
                    <a:pt x="599268" y="1164956"/>
                    <a:pt x="588936" y="1108129"/>
                    <a:pt x="552773" y="1118461"/>
                  </a:cubicBezTo>
                  <a:cubicBezTo>
                    <a:pt x="516610" y="1128793"/>
                    <a:pt x="433953" y="1260529"/>
                    <a:pt x="397790" y="1273444"/>
                  </a:cubicBezTo>
                  <a:cubicBezTo>
                    <a:pt x="361627" y="1286359"/>
                    <a:pt x="320299" y="1252780"/>
                    <a:pt x="335797" y="1195953"/>
                  </a:cubicBezTo>
                  <a:cubicBezTo>
                    <a:pt x="351295" y="1139126"/>
                    <a:pt x="480448" y="1007390"/>
                    <a:pt x="490780" y="932482"/>
                  </a:cubicBezTo>
                  <a:cubicBezTo>
                    <a:pt x="501112" y="857574"/>
                    <a:pt x="436536" y="787831"/>
                    <a:pt x="397790" y="746502"/>
                  </a:cubicBezTo>
                  <a:cubicBezTo>
                    <a:pt x="359044" y="705173"/>
                    <a:pt x="304800" y="684509"/>
                    <a:pt x="258305" y="684509"/>
                  </a:cubicBezTo>
                  <a:cubicBezTo>
                    <a:pt x="211810" y="684509"/>
                    <a:pt x="160150" y="731004"/>
                    <a:pt x="118821" y="746502"/>
                  </a:cubicBezTo>
                  <a:cubicBezTo>
                    <a:pt x="77492" y="762000"/>
                    <a:pt x="20664" y="821411"/>
                    <a:pt x="10332" y="777499"/>
                  </a:cubicBezTo>
                  <a:cubicBezTo>
                    <a:pt x="0" y="733587"/>
                    <a:pt x="20664" y="521777"/>
                    <a:pt x="56827" y="483031"/>
                  </a:cubicBezTo>
                  <a:cubicBezTo>
                    <a:pt x="92990" y="444285"/>
                    <a:pt x="173065" y="534692"/>
                    <a:pt x="227309" y="545024"/>
                  </a:cubicBezTo>
                  <a:cubicBezTo>
                    <a:pt x="281553" y="555356"/>
                    <a:pt x="397790" y="570854"/>
                    <a:pt x="382292" y="545024"/>
                  </a:cubicBezTo>
                  <a:cubicBezTo>
                    <a:pt x="366794" y="519194"/>
                    <a:pt x="191146" y="441702"/>
                    <a:pt x="134319" y="390041"/>
                  </a:cubicBezTo>
                  <a:cubicBezTo>
                    <a:pt x="77492" y="338380"/>
                    <a:pt x="56827" y="294468"/>
                    <a:pt x="41329" y="235058"/>
                  </a:cubicBezTo>
                  <a:cubicBezTo>
                    <a:pt x="25831" y="175648"/>
                    <a:pt x="5166" y="67160"/>
                    <a:pt x="41329" y="33580"/>
                  </a:cubicBezTo>
                  <a:cubicBezTo>
                    <a:pt x="77492" y="0"/>
                    <a:pt x="232475" y="2583"/>
                    <a:pt x="258305" y="33580"/>
                  </a:cubicBezTo>
                  <a:cubicBezTo>
                    <a:pt x="284136" y="64577"/>
                    <a:pt x="196312" y="173065"/>
                    <a:pt x="196312" y="219560"/>
                  </a:cubicBezTo>
                  <a:cubicBezTo>
                    <a:pt x="196312" y="266055"/>
                    <a:pt x="211810" y="271221"/>
                    <a:pt x="258305" y="312550"/>
                  </a:cubicBezTo>
                  <a:cubicBezTo>
                    <a:pt x="304800" y="353879"/>
                    <a:pt x="374543" y="436537"/>
                    <a:pt x="475282" y="467533"/>
                  </a:cubicBezTo>
                  <a:cubicBezTo>
                    <a:pt x="576021" y="498530"/>
                    <a:pt x="756834" y="485614"/>
                    <a:pt x="862739" y="498529"/>
                  </a:cubicBezTo>
                  <a:cubicBezTo>
                    <a:pt x="968644" y="511444"/>
                    <a:pt x="1048719" y="475282"/>
                    <a:pt x="1110712" y="545024"/>
                  </a:cubicBezTo>
                  <a:cubicBezTo>
                    <a:pt x="1172705" y="614766"/>
                    <a:pt x="1211451" y="842074"/>
                    <a:pt x="1234699" y="916983"/>
                  </a:cubicBezTo>
                  <a:cubicBezTo>
                    <a:pt x="1257947" y="991892"/>
                    <a:pt x="1294109" y="1004807"/>
                    <a:pt x="1250197" y="994475"/>
                  </a:cubicBezTo>
                  <a:cubicBezTo>
                    <a:pt x="1206285" y="984143"/>
                    <a:pt x="1048718" y="906651"/>
                    <a:pt x="971227" y="854990"/>
                  </a:cubicBezTo>
                  <a:cubicBezTo>
                    <a:pt x="893736" y="803329"/>
                    <a:pt x="857573" y="733587"/>
                    <a:pt x="785248" y="684509"/>
                  </a:cubicBezTo>
                  <a:cubicBezTo>
                    <a:pt x="712923" y="635431"/>
                    <a:pt x="591519" y="568271"/>
                    <a:pt x="537275" y="560522"/>
                  </a:cubicBezTo>
                  <a:cubicBezTo>
                    <a:pt x="483031" y="552773"/>
                    <a:pt x="413288" y="601851"/>
                    <a:pt x="459783" y="638014"/>
                  </a:cubicBezTo>
                  <a:cubicBezTo>
                    <a:pt x="506278" y="674177"/>
                    <a:pt x="754251" y="718089"/>
                    <a:pt x="816244" y="777499"/>
                  </a:cubicBezTo>
                  <a:cubicBezTo>
                    <a:pt x="878237" y="836909"/>
                    <a:pt x="823994" y="891153"/>
                    <a:pt x="831743" y="994475"/>
                  </a:cubicBezTo>
                  <a:cubicBezTo>
                    <a:pt x="839492" y="1097797"/>
                    <a:pt x="891153" y="1314773"/>
                    <a:pt x="862739" y="1397431"/>
                  </a:cubicBezTo>
                  <a:cubicBezTo>
                    <a:pt x="834325" y="1480089"/>
                    <a:pt x="697424" y="1449092"/>
                    <a:pt x="661261" y="1490421"/>
                  </a:cubicBezTo>
                  <a:cubicBezTo>
                    <a:pt x="625098" y="1531750"/>
                    <a:pt x="663844" y="1598909"/>
                    <a:pt x="645763" y="1645404"/>
                  </a:cubicBezTo>
                  <a:cubicBezTo>
                    <a:pt x="627682" y="1691899"/>
                    <a:pt x="524360" y="1771973"/>
                    <a:pt x="552773" y="1769390"/>
                  </a:cubicBezTo>
                  <a:cubicBezTo>
                    <a:pt x="581186" y="1766807"/>
                    <a:pt x="731003" y="1663485"/>
                    <a:pt x="816244" y="1629905"/>
                  </a:cubicBezTo>
                  <a:cubicBezTo>
                    <a:pt x="901485" y="1596325"/>
                    <a:pt x="1012556" y="1591159"/>
                    <a:pt x="1064217" y="1567912"/>
                  </a:cubicBezTo>
                  <a:cubicBezTo>
                    <a:pt x="1115878" y="1544665"/>
                    <a:pt x="1087464" y="1505919"/>
                    <a:pt x="1126210" y="1490421"/>
                  </a:cubicBezTo>
                  <a:cubicBezTo>
                    <a:pt x="1164956" y="1474923"/>
                    <a:pt x="1260529" y="1485254"/>
                    <a:pt x="1296692" y="1474922"/>
                  </a:cubicBezTo>
                  <a:cubicBezTo>
                    <a:pt x="1332855" y="1464590"/>
                    <a:pt x="1353519" y="1462008"/>
                    <a:pt x="1343187" y="1428428"/>
                  </a:cubicBezTo>
                  <a:cubicBezTo>
                    <a:pt x="1332855" y="1394848"/>
                    <a:pt x="1208869" y="1325105"/>
                    <a:pt x="1234699" y="1273444"/>
                  </a:cubicBezTo>
                  <a:cubicBezTo>
                    <a:pt x="1260529" y="1221783"/>
                    <a:pt x="1412929" y="1146874"/>
                    <a:pt x="1498170" y="1118461"/>
                  </a:cubicBezTo>
                  <a:cubicBezTo>
                    <a:pt x="1583411" y="1090048"/>
                    <a:pt x="1658319" y="1115878"/>
                    <a:pt x="1746143" y="1102963"/>
                  </a:cubicBezTo>
                  <a:cubicBezTo>
                    <a:pt x="1833967" y="1090048"/>
                    <a:pt x="1973451" y="1040970"/>
                    <a:pt x="2025112" y="1040970"/>
                  </a:cubicBezTo>
                  <a:cubicBezTo>
                    <a:pt x="2076773" y="1040970"/>
                    <a:pt x="2048360" y="1097797"/>
                    <a:pt x="2056109" y="1133960"/>
                  </a:cubicBezTo>
                  <a:close/>
                </a:path>
              </a:pathLst>
            </a:custGeom>
            <a:solidFill>
              <a:schemeClr val="tx2">
                <a:lumMod val="40000"/>
                <a:lumOff val="60000"/>
              </a:schemeClr>
            </a:solidFill>
            <a:ln w="12700">
              <a:solidFill>
                <a:srgbClr val="005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4538133" y="1384300"/>
            <a:ext cx="3107267" cy="5272617"/>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07267" h="5272617">
                <a:moveTo>
                  <a:pt x="3107267" y="0"/>
                </a:moveTo>
                <a:cubicBezTo>
                  <a:pt x="3060700" y="117475"/>
                  <a:pt x="3014134" y="234950"/>
                  <a:pt x="2992967" y="317500"/>
                </a:cubicBezTo>
                <a:cubicBezTo>
                  <a:pt x="2971800" y="400050"/>
                  <a:pt x="2986617" y="452967"/>
                  <a:pt x="2980267" y="495300"/>
                </a:cubicBezTo>
                <a:cubicBezTo>
                  <a:pt x="2973917" y="537633"/>
                  <a:pt x="2982384" y="548217"/>
                  <a:pt x="2954867" y="571500"/>
                </a:cubicBezTo>
                <a:cubicBezTo>
                  <a:pt x="2927350" y="594783"/>
                  <a:pt x="2846917" y="596900"/>
                  <a:pt x="2815167" y="635000"/>
                </a:cubicBezTo>
                <a:cubicBezTo>
                  <a:pt x="2783417" y="673100"/>
                  <a:pt x="2787650" y="736600"/>
                  <a:pt x="2764367" y="800100"/>
                </a:cubicBezTo>
                <a:cubicBezTo>
                  <a:pt x="2741084" y="863600"/>
                  <a:pt x="2702984" y="973667"/>
                  <a:pt x="2675467" y="1016000"/>
                </a:cubicBezTo>
                <a:cubicBezTo>
                  <a:pt x="2647950" y="1058333"/>
                  <a:pt x="2620434" y="1037167"/>
                  <a:pt x="2599267" y="1054100"/>
                </a:cubicBezTo>
                <a:cubicBezTo>
                  <a:pt x="2578100" y="1071033"/>
                  <a:pt x="2556934" y="1081617"/>
                  <a:pt x="2548467" y="1117600"/>
                </a:cubicBezTo>
                <a:cubicBezTo>
                  <a:pt x="2540000" y="1153583"/>
                  <a:pt x="2561167" y="1234017"/>
                  <a:pt x="2548467" y="1270000"/>
                </a:cubicBezTo>
                <a:cubicBezTo>
                  <a:pt x="2535767" y="1305983"/>
                  <a:pt x="2499784" y="1337733"/>
                  <a:pt x="2472267" y="1333500"/>
                </a:cubicBezTo>
                <a:cubicBezTo>
                  <a:pt x="2444750" y="1329267"/>
                  <a:pt x="2396067" y="1276350"/>
                  <a:pt x="2383367" y="1244600"/>
                </a:cubicBezTo>
                <a:cubicBezTo>
                  <a:pt x="2370667" y="1212850"/>
                  <a:pt x="2415117" y="1185333"/>
                  <a:pt x="2396067" y="1143000"/>
                </a:cubicBezTo>
                <a:cubicBezTo>
                  <a:pt x="2377017" y="1100667"/>
                  <a:pt x="2311400" y="988483"/>
                  <a:pt x="2269067" y="990600"/>
                </a:cubicBezTo>
                <a:cubicBezTo>
                  <a:pt x="2226734" y="992717"/>
                  <a:pt x="2163234" y="1109133"/>
                  <a:pt x="2142067" y="1155700"/>
                </a:cubicBezTo>
                <a:cubicBezTo>
                  <a:pt x="2120900" y="1202267"/>
                  <a:pt x="2159000" y="1244600"/>
                  <a:pt x="2142067" y="1270000"/>
                </a:cubicBezTo>
                <a:cubicBezTo>
                  <a:pt x="2125134" y="1295400"/>
                  <a:pt x="2080684" y="1280583"/>
                  <a:pt x="2040467" y="1308100"/>
                </a:cubicBezTo>
                <a:cubicBezTo>
                  <a:pt x="2000250" y="1335617"/>
                  <a:pt x="1936750" y="1386417"/>
                  <a:pt x="1900767" y="1435100"/>
                </a:cubicBezTo>
                <a:cubicBezTo>
                  <a:pt x="1864784" y="1483783"/>
                  <a:pt x="1847850" y="1564217"/>
                  <a:pt x="1824567" y="1600200"/>
                </a:cubicBezTo>
                <a:cubicBezTo>
                  <a:pt x="1801284" y="1636183"/>
                  <a:pt x="1794934" y="1648883"/>
                  <a:pt x="1761067" y="1651000"/>
                </a:cubicBezTo>
                <a:cubicBezTo>
                  <a:pt x="1727200" y="1653117"/>
                  <a:pt x="1657350" y="1606550"/>
                  <a:pt x="1621367" y="1612900"/>
                </a:cubicBezTo>
                <a:cubicBezTo>
                  <a:pt x="1585384" y="1619250"/>
                  <a:pt x="1587500" y="1634067"/>
                  <a:pt x="1545167" y="1689100"/>
                </a:cubicBezTo>
                <a:cubicBezTo>
                  <a:pt x="1502834" y="1744133"/>
                  <a:pt x="1418167" y="1869017"/>
                  <a:pt x="1367367" y="1943100"/>
                </a:cubicBezTo>
                <a:cubicBezTo>
                  <a:pt x="1316567" y="2017183"/>
                  <a:pt x="1263650" y="2091267"/>
                  <a:pt x="1240367" y="2133600"/>
                </a:cubicBezTo>
                <a:cubicBezTo>
                  <a:pt x="1217084" y="2175933"/>
                  <a:pt x="1217084" y="2175933"/>
                  <a:pt x="1227667" y="2197100"/>
                </a:cubicBezTo>
                <a:cubicBezTo>
                  <a:pt x="1238250" y="2218267"/>
                  <a:pt x="1299634" y="2239433"/>
                  <a:pt x="1303867" y="2260600"/>
                </a:cubicBezTo>
                <a:cubicBezTo>
                  <a:pt x="1308100" y="2281767"/>
                  <a:pt x="1270000" y="2292350"/>
                  <a:pt x="1253067" y="2324100"/>
                </a:cubicBezTo>
                <a:cubicBezTo>
                  <a:pt x="1236134" y="2355850"/>
                  <a:pt x="1214967" y="2391833"/>
                  <a:pt x="1202267" y="2451100"/>
                </a:cubicBezTo>
                <a:cubicBezTo>
                  <a:pt x="1189567" y="2510367"/>
                  <a:pt x="1212850" y="2592917"/>
                  <a:pt x="1176867" y="2679700"/>
                </a:cubicBezTo>
                <a:cubicBezTo>
                  <a:pt x="1140884" y="2766483"/>
                  <a:pt x="1024467" y="2893483"/>
                  <a:pt x="986367" y="2971800"/>
                </a:cubicBezTo>
                <a:cubicBezTo>
                  <a:pt x="948267" y="3050117"/>
                  <a:pt x="958850" y="3117850"/>
                  <a:pt x="948267" y="3149600"/>
                </a:cubicBezTo>
                <a:cubicBezTo>
                  <a:pt x="937684" y="3181350"/>
                  <a:pt x="929217" y="3143250"/>
                  <a:pt x="922867" y="3162300"/>
                </a:cubicBezTo>
                <a:cubicBezTo>
                  <a:pt x="916517" y="3181350"/>
                  <a:pt x="931334" y="3223683"/>
                  <a:pt x="910167" y="3263900"/>
                </a:cubicBezTo>
                <a:cubicBezTo>
                  <a:pt x="889000" y="3304117"/>
                  <a:pt x="819150" y="3373967"/>
                  <a:pt x="795867" y="3403600"/>
                </a:cubicBezTo>
                <a:cubicBezTo>
                  <a:pt x="772584" y="3433233"/>
                  <a:pt x="819150" y="3407833"/>
                  <a:pt x="770467" y="3441700"/>
                </a:cubicBezTo>
                <a:cubicBezTo>
                  <a:pt x="721784" y="3475567"/>
                  <a:pt x="560917" y="3562350"/>
                  <a:pt x="503767" y="3606800"/>
                </a:cubicBezTo>
                <a:cubicBezTo>
                  <a:pt x="446617" y="3651250"/>
                  <a:pt x="446617" y="3676650"/>
                  <a:pt x="427567" y="3708400"/>
                </a:cubicBezTo>
                <a:cubicBezTo>
                  <a:pt x="408517" y="3740150"/>
                  <a:pt x="423334" y="3782483"/>
                  <a:pt x="389467" y="3797300"/>
                </a:cubicBezTo>
                <a:cubicBezTo>
                  <a:pt x="355600" y="3812117"/>
                  <a:pt x="260350" y="3782483"/>
                  <a:pt x="224367" y="3797300"/>
                </a:cubicBezTo>
                <a:cubicBezTo>
                  <a:pt x="188384" y="3812117"/>
                  <a:pt x="182034" y="3854450"/>
                  <a:pt x="173567" y="3886200"/>
                </a:cubicBezTo>
                <a:cubicBezTo>
                  <a:pt x="165100" y="3917950"/>
                  <a:pt x="194734" y="3953933"/>
                  <a:pt x="173567" y="3987800"/>
                </a:cubicBezTo>
                <a:cubicBezTo>
                  <a:pt x="152400" y="4021667"/>
                  <a:pt x="74084" y="4036483"/>
                  <a:pt x="46567" y="4089400"/>
                </a:cubicBezTo>
                <a:cubicBezTo>
                  <a:pt x="19050" y="4142317"/>
                  <a:pt x="0" y="4195233"/>
                  <a:pt x="8467" y="4305300"/>
                </a:cubicBezTo>
                <a:cubicBezTo>
                  <a:pt x="16934" y="4415367"/>
                  <a:pt x="63500" y="4641850"/>
                  <a:pt x="97367" y="4749800"/>
                </a:cubicBezTo>
                <a:cubicBezTo>
                  <a:pt x="131234" y="4857750"/>
                  <a:pt x="152400" y="4897967"/>
                  <a:pt x="211667" y="4953000"/>
                </a:cubicBezTo>
                <a:cubicBezTo>
                  <a:pt x="270934" y="5008033"/>
                  <a:pt x="400050" y="5029200"/>
                  <a:pt x="452967" y="5080000"/>
                </a:cubicBezTo>
                <a:cubicBezTo>
                  <a:pt x="505884" y="5130800"/>
                  <a:pt x="518584" y="5242983"/>
                  <a:pt x="529167" y="5257800"/>
                </a:cubicBezTo>
                <a:cubicBezTo>
                  <a:pt x="539750" y="5272617"/>
                  <a:pt x="497417" y="5175250"/>
                  <a:pt x="516467" y="5168900"/>
                </a:cubicBezTo>
                <a:cubicBezTo>
                  <a:pt x="535517" y="5162550"/>
                  <a:pt x="589492" y="5191125"/>
                  <a:pt x="643467" y="5219700"/>
                </a:cubicBezTo>
              </a:path>
            </a:pathLst>
          </a:custGeom>
          <a:ln w="76200">
            <a:solidFill>
              <a:schemeClr val="tx1"/>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Effect transition="in" filter="fade">
                                      <p:cBhvr>
                                        <p:cTn id="16" dur="1000"/>
                                        <p:tgtEl>
                                          <p:spTgt spid="1026"/>
                                        </p:tgtEl>
                                      </p:cBhvr>
                                    </p:animEffect>
                                  </p:childTnLst>
                                </p:cTn>
                              </p:par>
                              <p:par>
                                <p:cTn id="17" presetID="10" presetClass="exit" presetSubtype="0" fill="hold" nodeType="withEffect">
                                  <p:stCondLst>
                                    <p:cond delay="50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10" presetClass="exit" presetSubtype="0" fill="hold" nodeType="withEffect">
                                  <p:stCondLst>
                                    <p:cond delay="100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53"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35" presetClass="path" presetSubtype="0" accel="50000" decel="50000" fill="hold" nodeType="withEffect">
                                  <p:stCondLst>
                                    <p:cond delay="0"/>
                                  </p:stCondLst>
                                  <p:childTnLst>
                                    <p:animMotion origin="layout" path="M -3.33333E-6 -2.96296E-6 L -0.69583 -0.18032 " pathEditMode="relative" rAng="0" ptsTypes="AA">
                                      <p:cBhvr>
                                        <p:cTn id="36" dur="1000" fill="hold"/>
                                        <p:tgtEl>
                                          <p:spTgt spid="13"/>
                                        </p:tgtEl>
                                        <p:attrNameLst>
                                          <p:attrName>ppt_x</p:attrName>
                                          <p:attrName>ppt_y</p:attrName>
                                        </p:attrNameLst>
                                      </p:cBhvr>
                                      <p:rCtr x="-348" y="-90"/>
                                    </p:animMotion>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Effect transition="in" filter="fade">
                                      <p:cBhvr>
                                        <p:cTn id="43" dur="1000"/>
                                        <p:tgtEl>
                                          <p:spTgt spid="2"/>
                                        </p:tgtEl>
                                      </p:cBhvr>
                                    </p:animEffect>
                                  </p:childTnLst>
                                </p:cTn>
                              </p:par>
                              <p:par>
                                <p:cTn id="44" presetID="35" presetClass="path" presetSubtype="0" accel="50000" decel="50000" fill="hold" nodeType="withEffect">
                                  <p:stCondLst>
                                    <p:cond delay="0"/>
                                  </p:stCondLst>
                                  <p:childTnLst>
                                    <p:animMotion origin="layout" path="M -3.33333E-6 2.59259E-6 L -0.69583 -0.31991 " pathEditMode="relative" rAng="0" ptsTypes="AA">
                                      <p:cBhvr>
                                        <p:cTn id="45" dur="1000" fill="hold"/>
                                        <p:tgtEl>
                                          <p:spTgt spid="2"/>
                                        </p:tgtEl>
                                        <p:attrNameLst>
                                          <p:attrName>ppt_x</p:attrName>
                                          <p:attrName>ppt_y</p:attrName>
                                        </p:attrNameLst>
                                      </p:cBhvr>
                                      <p:rCtr x="-348" y="-160"/>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1000"/>
                                        <p:tgtEl>
                                          <p:spTgt spid="30"/>
                                        </p:tgtEl>
                                      </p:cBhvr>
                                    </p:animEffect>
                                  </p:childTnLst>
                                </p:cTn>
                              </p:par>
                            </p:childTnLst>
                          </p:cTn>
                        </p:par>
                        <p:par>
                          <p:cTn id="55" fill="hold">
                            <p:stCondLst>
                              <p:cond delay="2000"/>
                            </p:stCondLst>
                            <p:childTnLst>
                              <p:par>
                                <p:cTn id="56" presetID="22"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2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1000"/>
                                        <p:tgtEl>
                                          <p:spTgt spid="20"/>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1000"/>
                                        <p:tgtEl>
                                          <p:spTgt spid="22"/>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1000"/>
                                        <p:tgtEl>
                                          <p:spTgt spid="28"/>
                                        </p:tgtEl>
                                      </p:cBhvr>
                                    </p:animEffect>
                                  </p:childTnLst>
                                </p:cTn>
                              </p:par>
                              <p:par>
                                <p:cTn id="77" presetID="9"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dissolve">
                                      <p:cBhvr>
                                        <p:cTn id="7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144" y="609600"/>
            <a:ext cx="9153144" cy="6172200"/>
            <a:chOff x="-9144" y="609600"/>
            <a:chExt cx="9153144" cy="6172200"/>
          </a:xfrm>
        </p:grpSpPr>
        <p:pic>
          <p:nvPicPr>
            <p:cNvPr id="1026" name="Picture 2"/>
            <p:cNvPicPr>
              <a:picLocks noChangeAspect="1" noChangeArrowheads="1"/>
            </p:cNvPicPr>
            <p:nvPr/>
          </p:nvPicPr>
          <p:blipFill>
            <a:blip r:embed="rId2" cstate="print"/>
            <a:srcRect t="6486" r="1613"/>
            <a:stretch>
              <a:fillRect/>
            </a:stretch>
          </p:blipFill>
          <p:spPr bwMode="auto">
            <a:xfrm>
              <a:off x="4343400" y="1371600"/>
              <a:ext cx="4648200" cy="5410200"/>
            </a:xfrm>
            <a:prstGeom prst="rect">
              <a:avLst/>
            </a:prstGeom>
            <a:noFill/>
            <a:ln w="76200">
              <a:solidFill>
                <a:schemeClr val="tx1"/>
              </a:solidFill>
              <a:miter lim="800000"/>
              <a:headEnd/>
              <a:tailEnd/>
            </a:ln>
            <a:effectLst/>
          </p:spPr>
        </p:pic>
        <p:pic>
          <p:nvPicPr>
            <p:cNvPr id="2" name="Picture 2"/>
            <p:cNvPicPr>
              <a:picLocks noChangeAspect="1" noChangeArrowheads="1"/>
            </p:cNvPicPr>
            <p:nvPr/>
          </p:nvPicPr>
          <p:blipFill>
            <a:blip r:embed="rId3" cstate="print"/>
            <a:srcRect r="-48" b="52545"/>
            <a:stretch>
              <a:fillRect/>
            </a:stretch>
          </p:blipFill>
          <p:spPr bwMode="auto">
            <a:xfrm>
              <a:off x="-9144" y="1234440"/>
              <a:ext cx="4191001" cy="3018553"/>
            </a:xfrm>
            <a:prstGeom prst="rect">
              <a:avLst/>
            </a:prstGeom>
            <a:noFill/>
            <a:ln w="9525">
              <a:noFill/>
              <a:miter lim="800000"/>
              <a:headEnd/>
              <a:tailEnd/>
            </a:ln>
            <a:effectLst/>
          </p:spPr>
        </p:pic>
        <p:pic>
          <p:nvPicPr>
            <p:cNvPr id="13" name="Picture 2"/>
            <p:cNvPicPr>
              <a:picLocks noChangeAspect="1" noChangeArrowheads="1"/>
            </p:cNvPicPr>
            <p:nvPr/>
          </p:nvPicPr>
          <p:blipFill>
            <a:blip r:embed="rId3" cstate="print"/>
            <a:srcRect t="63274" r="37726" b="25870"/>
            <a:stretch>
              <a:fillRect/>
            </a:stretch>
          </p:blipFill>
          <p:spPr bwMode="auto">
            <a:xfrm>
              <a:off x="0" y="4251960"/>
              <a:ext cx="4191000" cy="949569"/>
            </a:xfrm>
            <a:prstGeom prst="rect">
              <a:avLst/>
            </a:prstGeom>
            <a:noFill/>
            <a:ln w="9525">
              <a:noFill/>
              <a:miter lim="800000"/>
              <a:headEnd/>
              <a:tailEnd/>
            </a:ln>
            <a:effectLst/>
          </p:spPr>
        </p:pic>
        <p:cxnSp>
          <p:nvCxnSpPr>
            <p:cNvPr id="20" name="Straight Connector 19"/>
            <p:cNvCxnSpPr/>
            <p:nvPr/>
          </p:nvCxnSpPr>
          <p:spPr>
            <a:xfrm>
              <a:off x="1219200" y="1888172"/>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189924"/>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3600" y="3049460"/>
              <a:ext cx="1752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3351212"/>
              <a:ext cx="925068"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1598612"/>
              <a:ext cx="1828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31"/>
            <p:cNvGrpSpPr/>
            <p:nvPr/>
          </p:nvGrpSpPr>
          <p:grpSpPr>
            <a:xfrm>
              <a:off x="4329193" y="1344853"/>
              <a:ext cx="2872667" cy="5320531"/>
              <a:chOff x="4329193" y="1344853"/>
              <a:chExt cx="2872667" cy="5320531"/>
            </a:xfrm>
          </p:grpSpPr>
          <p:sp>
            <p:nvSpPr>
              <p:cNvPr id="33" name="Freeform 32"/>
              <p:cNvSpPr/>
              <p:nvPr/>
            </p:nvSpPr>
            <p:spPr>
              <a:xfrm>
                <a:off x="4343397" y="1344853"/>
                <a:ext cx="2858463" cy="5320531"/>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 name="connsiteX0" fmla="*/ 3107267 w 3139017"/>
                  <a:gd name="connsiteY0" fmla="*/ 44835 h 5317452"/>
                  <a:gd name="connsiteX1" fmla="*/ 3119967 w 3139017"/>
                  <a:gd name="connsiteY1" fmla="*/ 52917 h 5317452"/>
                  <a:gd name="connsiteX2" fmla="*/ 2992967 w 3139017"/>
                  <a:gd name="connsiteY2" fmla="*/ 362335 h 5317452"/>
                  <a:gd name="connsiteX3" fmla="*/ 2980267 w 3139017"/>
                  <a:gd name="connsiteY3" fmla="*/ 540135 h 5317452"/>
                  <a:gd name="connsiteX4" fmla="*/ 2954867 w 3139017"/>
                  <a:gd name="connsiteY4" fmla="*/ 616335 h 5317452"/>
                  <a:gd name="connsiteX5" fmla="*/ 2815167 w 3139017"/>
                  <a:gd name="connsiteY5" fmla="*/ 679835 h 5317452"/>
                  <a:gd name="connsiteX6" fmla="*/ 2764367 w 3139017"/>
                  <a:gd name="connsiteY6" fmla="*/ 844935 h 5317452"/>
                  <a:gd name="connsiteX7" fmla="*/ 2675467 w 3139017"/>
                  <a:gd name="connsiteY7" fmla="*/ 1060835 h 5317452"/>
                  <a:gd name="connsiteX8" fmla="*/ 2599267 w 3139017"/>
                  <a:gd name="connsiteY8" fmla="*/ 1098935 h 5317452"/>
                  <a:gd name="connsiteX9" fmla="*/ 2548467 w 3139017"/>
                  <a:gd name="connsiteY9" fmla="*/ 1162435 h 5317452"/>
                  <a:gd name="connsiteX10" fmla="*/ 2548467 w 3139017"/>
                  <a:gd name="connsiteY10" fmla="*/ 1314835 h 5317452"/>
                  <a:gd name="connsiteX11" fmla="*/ 2472267 w 3139017"/>
                  <a:gd name="connsiteY11" fmla="*/ 1378335 h 5317452"/>
                  <a:gd name="connsiteX12" fmla="*/ 2383367 w 3139017"/>
                  <a:gd name="connsiteY12" fmla="*/ 1289435 h 5317452"/>
                  <a:gd name="connsiteX13" fmla="*/ 2396067 w 3139017"/>
                  <a:gd name="connsiteY13" fmla="*/ 1187835 h 5317452"/>
                  <a:gd name="connsiteX14" fmla="*/ 2269067 w 3139017"/>
                  <a:gd name="connsiteY14" fmla="*/ 1035435 h 5317452"/>
                  <a:gd name="connsiteX15" fmla="*/ 2142067 w 3139017"/>
                  <a:gd name="connsiteY15" fmla="*/ 1200535 h 5317452"/>
                  <a:gd name="connsiteX16" fmla="*/ 2142067 w 3139017"/>
                  <a:gd name="connsiteY16" fmla="*/ 1314835 h 5317452"/>
                  <a:gd name="connsiteX17" fmla="*/ 2040467 w 3139017"/>
                  <a:gd name="connsiteY17" fmla="*/ 1352935 h 5317452"/>
                  <a:gd name="connsiteX18" fmla="*/ 1900767 w 3139017"/>
                  <a:gd name="connsiteY18" fmla="*/ 1479935 h 5317452"/>
                  <a:gd name="connsiteX19" fmla="*/ 1824567 w 3139017"/>
                  <a:gd name="connsiteY19" fmla="*/ 1645035 h 5317452"/>
                  <a:gd name="connsiteX20" fmla="*/ 1761067 w 3139017"/>
                  <a:gd name="connsiteY20" fmla="*/ 1695835 h 5317452"/>
                  <a:gd name="connsiteX21" fmla="*/ 1621367 w 3139017"/>
                  <a:gd name="connsiteY21" fmla="*/ 1657735 h 5317452"/>
                  <a:gd name="connsiteX22" fmla="*/ 1545167 w 3139017"/>
                  <a:gd name="connsiteY22" fmla="*/ 1733935 h 5317452"/>
                  <a:gd name="connsiteX23" fmla="*/ 1367367 w 3139017"/>
                  <a:gd name="connsiteY23" fmla="*/ 1987935 h 5317452"/>
                  <a:gd name="connsiteX24" fmla="*/ 1240367 w 3139017"/>
                  <a:gd name="connsiteY24" fmla="*/ 2178435 h 5317452"/>
                  <a:gd name="connsiteX25" fmla="*/ 1227667 w 3139017"/>
                  <a:gd name="connsiteY25" fmla="*/ 2241935 h 5317452"/>
                  <a:gd name="connsiteX26" fmla="*/ 1303867 w 3139017"/>
                  <a:gd name="connsiteY26" fmla="*/ 2305435 h 5317452"/>
                  <a:gd name="connsiteX27" fmla="*/ 1253067 w 3139017"/>
                  <a:gd name="connsiteY27" fmla="*/ 2368935 h 5317452"/>
                  <a:gd name="connsiteX28" fmla="*/ 1202267 w 3139017"/>
                  <a:gd name="connsiteY28" fmla="*/ 2495935 h 5317452"/>
                  <a:gd name="connsiteX29" fmla="*/ 1176867 w 3139017"/>
                  <a:gd name="connsiteY29" fmla="*/ 2724535 h 5317452"/>
                  <a:gd name="connsiteX30" fmla="*/ 986367 w 3139017"/>
                  <a:gd name="connsiteY30" fmla="*/ 3016635 h 5317452"/>
                  <a:gd name="connsiteX31" fmla="*/ 948267 w 3139017"/>
                  <a:gd name="connsiteY31" fmla="*/ 3194435 h 5317452"/>
                  <a:gd name="connsiteX32" fmla="*/ 922867 w 3139017"/>
                  <a:gd name="connsiteY32" fmla="*/ 3207135 h 5317452"/>
                  <a:gd name="connsiteX33" fmla="*/ 910167 w 3139017"/>
                  <a:gd name="connsiteY33" fmla="*/ 3308735 h 5317452"/>
                  <a:gd name="connsiteX34" fmla="*/ 795867 w 3139017"/>
                  <a:gd name="connsiteY34" fmla="*/ 3448435 h 5317452"/>
                  <a:gd name="connsiteX35" fmla="*/ 770467 w 3139017"/>
                  <a:gd name="connsiteY35" fmla="*/ 3486535 h 5317452"/>
                  <a:gd name="connsiteX36" fmla="*/ 503767 w 3139017"/>
                  <a:gd name="connsiteY36" fmla="*/ 3651635 h 5317452"/>
                  <a:gd name="connsiteX37" fmla="*/ 427567 w 3139017"/>
                  <a:gd name="connsiteY37" fmla="*/ 3753235 h 5317452"/>
                  <a:gd name="connsiteX38" fmla="*/ 389467 w 3139017"/>
                  <a:gd name="connsiteY38" fmla="*/ 3842135 h 5317452"/>
                  <a:gd name="connsiteX39" fmla="*/ 224367 w 3139017"/>
                  <a:gd name="connsiteY39" fmla="*/ 3842135 h 5317452"/>
                  <a:gd name="connsiteX40" fmla="*/ 173567 w 3139017"/>
                  <a:gd name="connsiteY40" fmla="*/ 3931035 h 5317452"/>
                  <a:gd name="connsiteX41" fmla="*/ 173567 w 3139017"/>
                  <a:gd name="connsiteY41" fmla="*/ 4032635 h 5317452"/>
                  <a:gd name="connsiteX42" fmla="*/ 46567 w 3139017"/>
                  <a:gd name="connsiteY42" fmla="*/ 4134235 h 5317452"/>
                  <a:gd name="connsiteX43" fmla="*/ 8467 w 3139017"/>
                  <a:gd name="connsiteY43" fmla="*/ 4350135 h 5317452"/>
                  <a:gd name="connsiteX44" fmla="*/ 97367 w 3139017"/>
                  <a:gd name="connsiteY44" fmla="*/ 4794635 h 5317452"/>
                  <a:gd name="connsiteX45" fmla="*/ 211667 w 3139017"/>
                  <a:gd name="connsiteY45" fmla="*/ 4997835 h 5317452"/>
                  <a:gd name="connsiteX46" fmla="*/ 452967 w 3139017"/>
                  <a:gd name="connsiteY46" fmla="*/ 5124835 h 5317452"/>
                  <a:gd name="connsiteX47" fmla="*/ 529167 w 3139017"/>
                  <a:gd name="connsiteY47" fmla="*/ 5302635 h 5317452"/>
                  <a:gd name="connsiteX48" fmla="*/ 516467 w 3139017"/>
                  <a:gd name="connsiteY48" fmla="*/ 5213735 h 5317452"/>
                  <a:gd name="connsiteX49" fmla="*/ 643467 w 3139017"/>
                  <a:gd name="connsiteY49" fmla="*/ 5264535 h 5317452"/>
                  <a:gd name="connsiteX0" fmla="*/ 3107267 w 3119967"/>
                  <a:gd name="connsiteY0" fmla="*/ 86399 h 5359016"/>
                  <a:gd name="connsiteX1" fmla="*/ 3119967 w 3119967"/>
                  <a:gd name="connsiteY1" fmla="*/ 94481 h 5359016"/>
                  <a:gd name="connsiteX2" fmla="*/ 2992967 w 3119967"/>
                  <a:gd name="connsiteY2" fmla="*/ 403899 h 5359016"/>
                  <a:gd name="connsiteX3" fmla="*/ 2980267 w 3119967"/>
                  <a:gd name="connsiteY3" fmla="*/ 581699 h 5359016"/>
                  <a:gd name="connsiteX4" fmla="*/ 2954867 w 3119967"/>
                  <a:gd name="connsiteY4" fmla="*/ 657899 h 5359016"/>
                  <a:gd name="connsiteX5" fmla="*/ 2815167 w 3119967"/>
                  <a:gd name="connsiteY5" fmla="*/ 721399 h 5359016"/>
                  <a:gd name="connsiteX6" fmla="*/ 2764367 w 3119967"/>
                  <a:gd name="connsiteY6" fmla="*/ 886499 h 5359016"/>
                  <a:gd name="connsiteX7" fmla="*/ 2675467 w 3119967"/>
                  <a:gd name="connsiteY7" fmla="*/ 1102399 h 5359016"/>
                  <a:gd name="connsiteX8" fmla="*/ 2599267 w 3119967"/>
                  <a:gd name="connsiteY8" fmla="*/ 1140499 h 5359016"/>
                  <a:gd name="connsiteX9" fmla="*/ 2548467 w 3119967"/>
                  <a:gd name="connsiteY9" fmla="*/ 1203999 h 5359016"/>
                  <a:gd name="connsiteX10" fmla="*/ 2548467 w 3119967"/>
                  <a:gd name="connsiteY10" fmla="*/ 1356399 h 5359016"/>
                  <a:gd name="connsiteX11" fmla="*/ 2472267 w 3119967"/>
                  <a:gd name="connsiteY11" fmla="*/ 1419899 h 5359016"/>
                  <a:gd name="connsiteX12" fmla="*/ 2383367 w 3119967"/>
                  <a:gd name="connsiteY12" fmla="*/ 1330999 h 5359016"/>
                  <a:gd name="connsiteX13" fmla="*/ 2396067 w 3119967"/>
                  <a:gd name="connsiteY13" fmla="*/ 1229399 h 5359016"/>
                  <a:gd name="connsiteX14" fmla="*/ 2269067 w 3119967"/>
                  <a:gd name="connsiteY14" fmla="*/ 1076999 h 5359016"/>
                  <a:gd name="connsiteX15" fmla="*/ 2142067 w 3119967"/>
                  <a:gd name="connsiteY15" fmla="*/ 1242099 h 5359016"/>
                  <a:gd name="connsiteX16" fmla="*/ 2142067 w 3119967"/>
                  <a:gd name="connsiteY16" fmla="*/ 1356399 h 5359016"/>
                  <a:gd name="connsiteX17" fmla="*/ 2040467 w 3119967"/>
                  <a:gd name="connsiteY17" fmla="*/ 1394499 h 5359016"/>
                  <a:gd name="connsiteX18" fmla="*/ 1900767 w 3119967"/>
                  <a:gd name="connsiteY18" fmla="*/ 1521499 h 5359016"/>
                  <a:gd name="connsiteX19" fmla="*/ 1824567 w 3119967"/>
                  <a:gd name="connsiteY19" fmla="*/ 1686599 h 5359016"/>
                  <a:gd name="connsiteX20" fmla="*/ 1761067 w 3119967"/>
                  <a:gd name="connsiteY20" fmla="*/ 1737399 h 5359016"/>
                  <a:gd name="connsiteX21" fmla="*/ 1621367 w 3119967"/>
                  <a:gd name="connsiteY21" fmla="*/ 1699299 h 5359016"/>
                  <a:gd name="connsiteX22" fmla="*/ 1545167 w 3119967"/>
                  <a:gd name="connsiteY22" fmla="*/ 1775499 h 5359016"/>
                  <a:gd name="connsiteX23" fmla="*/ 1367367 w 3119967"/>
                  <a:gd name="connsiteY23" fmla="*/ 2029499 h 5359016"/>
                  <a:gd name="connsiteX24" fmla="*/ 1240367 w 3119967"/>
                  <a:gd name="connsiteY24" fmla="*/ 2219999 h 5359016"/>
                  <a:gd name="connsiteX25" fmla="*/ 1227667 w 3119967"/>
                  <a:gd name="connsiteY25" fmla="*/ 2283499 h 5359016"/>
                  <a:gd name="connsiteX26" fmla="*/ 1303867 w 3119967"/>
                  <a:gd name="connsiteY26" fmla="*/ 2346999 h 5359016"/>
                  <a:gd name="connsiteX27" fmla="*/ 1253067 w 3119967"/>
                  <a:gd name="connsiteY27" fmla="*/ 2410499 h 5359016"/>
                  <a:gd name="connsiteX28" fmla="*/ 1202267 w 3119967"/>
                  <a:gd name="connsiteY28" fmla="*/ 2537499 h 5359016"/>
                  <a:gd name="connsiteX29" fmla="*/ 1176867 w 3119967"/>
                  <a:gd name="connsiteY29" fmla="*/ 2766099 h 5359016"/>
                  <a:gd name="connsiteX30" fmla="*/ 986367 w 3119967"/>
                  <a:gd name="connsiteY30" fmla="*/ 3058199 h 5359016"/>
                  <a:gd name="connsiteX31" fmla="*/ 948267 w 3119967"/>
                  <a:gd name="connsiteY31" fmla="*/ 3235999 h 5359016"/>
                  <a:gd name="connsiteX32" fmla="*/ 922867 w 3119967"/>
                  <a:gd name="connsiteY32" fmla="*/ 3248699 h 5359016"/>
                  <a:gd name="connsiteX33" fmla="*/ 910167 w 3119967"/>
                  <a:gd name="connsiteY33" fmla="*/ 3350299 h 5359016"/>
                  <a:gd name="connsiteX34" fmla="*/ 795867 w 3119967"/>
                  <a:gd name="connsiteY34" fmla="*/ 3489999 h 5359016"/>
                  <a:gd name="connsiteX35" fmla="*/ 770467 w 3119967"/>
                  <a:gd name="connsiteY35" fmla="*/ 3528099 h 5359016"/>
                  <a:gd name="connsiteX36" fmla="*/ 503767 w 3119967"/>
                  <a:gd name="connsiteY36" fmla="*/ 3693199 h 5359016"/>
                  <a:gd name="connsiteX37" fmla="*/ 427567 w 3119967"/>
                  <a:gd name="connsiteY37" fmla="*/ 3794799 h 5359016"/>
                  <a:gd name="connsiteX38" fmla="*/ 389467 w 3119967"/>
                  <a:gd name="connsiteY38" fmla="*/ 3883699 h 5359016"/>
                  <a:gd name="connsiteX39" fmla="*/ 224367 w 3119967"/>
                  <a:gd name="connsiteY39" fmla="*/ 3883699 h 5359016"/>
                  <a:gd name="connsiteX40" fmla="*/ 173567 w 3119967"/>
                  <a:gd name="connsiteY40" fmla="*/ 3972599 h 5359016"/>
                  <a:gd name="connsiteX41" fmla="*/ 173567 w 3119967"/>
                  <a:gd name="connsiteY41" fmla="*/ 4074199 h 5359016"/>
                  <a:gd name="connsiteX42" fmla="*/ 46567 w 3119967"/>
                  <a:gd name="connsiteY42" fmla="*/ 4175799 h 5359016"/>
                  <a:gd name="connsiteX43" fmla="*/ 8467 w 3119967"/>
                  <a:gd name="connsiteY43" fmla="*/ 4391699 h 5359016"/>
                  <a:gd name="connsiteX44" fmla="*/ 97367 w 3119967"/>
                  <a:gd name="connsiteY44" fmla="*/ 4836199 h 5359016"/>
                  <a:gd name="connsiteX45" fmla="*/ 211667 w 3119967"/>
                  <a:gd name="connsiteY45" fmla="*/ 5039399 h 5359016"/>
                  <a:gd name="connsiteX46" fmla="*/ 452967 w 3119967"/>
                  <a:gd name="connsiteY46" fmla="*/ 5166399 h 5359016"/>
                  <a:gd name="connsiteX47" fmla="*/ 529167 w 3119967"/>
                  <a:gd name="connsiteY47" fmla="*/ 5344199 h 5359016"/>
                  <a:gd name="connsiteX48" fmla="*/ 516467 w 3119967"/>
                  <a:gd name="connsiteY48" fmla="*/ 5255299 h 5359016"/>
                  <a:gd name="connsiteX49" fmla="*/ 643467 w 3119967"/>
                  <a:gd name="connsiteY49" fmla="*/ 5306099 h 5359016"/>
                  <a:gd name="connsiteX0" fmla="*/ 3107267 w 3292063"/>
                  <a:gd name="connsiteY0" fmla="*/ 520187 h 5792804"/>
                  <a:gd name="connsiteX1" fmla="*/ 3119967 w 3292063"/>
                  <a:gd name="connsiteY1" fmla="*/ 528269 h 5792804"/>
                  <a:gd name="connsiteX2" fmla="*/ 2992967 w 3292063"/>
                  <a:gd name="connsiteY2" fmla="*/ 837687 h 5792804"/>
                  <a:gd name="connsiteX3" fmla="*/ 2980267 w 3292063"/>
                  <a:gd name="connsiteY3" fmla="*/ 1015487 h 5792804"/>
                  <a:gd name="connsiteX4" fmla="*/ 2954867 w 3292063"/>
                  <a:gd name="connsiteY4" fmla="*/ 1091687 h 5792804"/>
                  <a:gd name="connsiteX5" fmla="*/ 2815167 w 3292063"/>
                  <a:gd name="connsiteY5" fmla="*/ 1155187 h 5792804"/>
                  <a:gd name="connsiteX6" fmla="*/ 2764367 w 3292063"/>
                  <a:gd name="connsiteY6" fmla="*/ 1320287 h 5792804"/>
                  <a:gd name="connsiteX7" fmla="*/ 2675467 w 3292063"/>
                  <a:gd name="connsiteY7" fmla="*/ 1536187 h 5792804"/>
                  <a:gd name="connsiteX8" fmla="*/ 2599267 w 3292063"/>
                  <a:gd name="connsiteY8" fmla="*/ 1574287 h 5792804"/>
                  <a:gd name="connsiteX9" fmla="*/ 2548467 w 3292063"/>
                  <a:gd name="connsiteY9" fmla="*/ 1637787 h 5792804"/>
                  <a:gd name="connsiteX10" fmla="*/ 2548467 w 3292063"/>
                  <a:gd name="connsiteY10" fmla="*/ 1790187 h 5792804"/>
                  <a:gd name="connsiteX11" fmla="*/ 2472267 w 3292063"/>
                  <a:gd name="connsiteY11" fmla="*/ 1853687 h 5792804"/>
                  <a:gd name="connsiteX12" fmla="*/ 2383367 w 3292063"/>
                  <a:gd name="connsiteY12" fmla="*/ 1764787 h 5792804"/>
                  <a:gd name="connsiteX13" fmla="*/ 2396067 w 3292063"/>
                  <a:gd name="connsiteY13" fmla="*/ 1663187 h 5792804"/>
                  <a:gd name="connsiteX14" fmla="*/ 2269067 w 3292063"/>
                  <a:gd name="connsiteY14" fmla="*/ 1510787 h 5792804"/>
                  <a:gd name="connsiteX15" fmla="*/ 2142067 w 3292063"/>
                  <a:gd name="connsiteY15" fmla="*/ 1675887 h 5792804"/>
                  <a:gd name="connsiteX16" fmla="*/ 2142067 w 3292063"/>
                  <a:gd name="connsiteY16" fmla="*/ 1790187 h 5792804"/>
                  <a:gd name="connsiteX17" fmla="*/ 2040467 w 3292063"/>
                  <a:gd name="connsiteY17" fmla="*/ 1828287 h 5792804"/>
                  <a:gd name="connsiteX18" fmla="*/ 1900767 w 3292063"/>
                  <a:gd name="connsiteY18" fmla="*/ 1955287 h 5792804"/>
                  <a:gd name="connsiteX19" fmla="*/ 1824567 w 3292063"/>
                  <a:gd name="connsiteY19" fmla="*/ 2120387 h 5792804"/>
                  <a:gd name="connsiteX20" fmla="*/ 1761067 w 3292063"/>
                  <a:gd name="connsiteY20" fmla="*/ 2171187 h 5792804"/>
                  <a:gd name="connsiteX21" fmla="*/ 1621367 w 3292063"/>
                  <a:gd name="connsiteY21" fmla="*/ 2133087 h 5792804"/>
                  <a:gd name="connsiteX22" fmla="*/ 1545167 w 3292063"/>
                  <a:gd name="connsiteY22" fmla="*/ 2209287 h 5792804"/>
                  <a:gd name="connsiteX23" fmla="*/ 1367367 w 3292063"/>
                  <a:gd name="connsiteY23" fmla="*/ 2463287 h 5792804"/>
                  <a:gd name="connsiteX24" fmla="*/ 1240367 w 3292063"/>
                  <a:gd name="connsiteY24" fmla="*/ 2653787 h 5792804"/>
                  <a:gd name="connsiteX25" fmla="*/ 1227667 w 3292063"/>
                  <a:gd name="connsiteY25" fmla="*/ 2717287 h 5792804"/>
                  <a:gd name="connsiteX26" fmla="*/ 1303867 w 3292063"/>
                  <a:gd name="connsiteY26" fmla="*/ 2780787 h 5792804"/>
                  <a:gd name="connsiteX27" fmla="*/ 1253067 w 3292063"/>
                  <a:gd name="connsiteY27" fmla="*/ 2844287 h 5792804"/>
                  <a:gd name="connsiteX28" fmla="*/ 1202267 w 3292063"/>
                  <a:gd name="connsiteY28" fmla="*/ 2971287 h 5792804"/>
                  <a:gd name="connsiteX29" fmla="*/ 1176867 w 3292063"/>
                  <a:gd name="connsiteY29" fmla="*/ 3199887 h 5792804"/>
                  <a:gd name="connsiteX30" fmla="*/ 986367 w 3292063"/>
                  <a:gd name="connsiteY30" fmla="*/ 3491987 h 5792804"/>
                  <a:gd name="connsiteX31" fmla="*/ 948267 w 3292063"/>
                  <a:gd name="connsiteY31" fmla="*/ 3669787 h 5792804"/>
                  <a:gd name="connsiteX32" fmla="*/ 922867 w 3292063"/>
                  <a:gd name="connsiteY32" fmla="*/ 3682487 h 5792804"/>
                  <a:gd name="connsiteX33" fmla="*/ 910167 w 3292063"/>
                  <a:gd name="connsiteY33" fmla="*/ 3784087 h 5792804"/>
                  <a:gd name="connsiteX34" fmla="*/ 795867 w 3292063"/>
                  <a:gd name="connsiteY34" fmla="*/ 3923787 h 5792804"/>
                  <a:gd name="connsiteX35" fmla="*/ 770467 w 3292063"/>
                  <a:gd name="connsiteY35" fmla="*/ 3961887 h 5792804"/>
                  <a:gd name="connsiteX36" fmla="*/ 503767 w 3292063"/>
                  <a:gd name="connsiteY36" fmla="*/ 4126987 h 5792804"/>
                  <a:gd name="connsiteX37" fmla="*/ 427567 w 3292063"/>
                  <a:gd name="connsiteY37" fmla="*/ 4228587 h 5792804"/>
                  <a:gd name="connsiteX38" fmla="*/ 389467 w 3292063"/>
                  <a:gd name="connsiteY38" fmla="*/ 4317487 h 5792804"/>
                  <a:gd name="connsiteX39" fmla="*/ 224367 w 3292063"/>
                  <a:gd name="connsiteY39" fmla="*/ 4317487 h 5792804"/>
                  <a:gd name="connsiteX40" fmla="*/ 173567 w 3292063"/>
                  <a:gd name="connsiteY40" fmla="*/ 4406387 h 5792804"/>
                  <a:gd name="connsiteX41" fmla="*/ 173567 w 3292063"/>
                  <a:gd name="connsiteY41" fmla="*/ 4507987 h 5792804"/>
                  <a:gd name="connsiteX42" fmla="*/ 46567 w 3292063"/>
                  <a:gd name="connsiteY42" fmla="*/ 4609587 h 5792804"/>
                  <a:gd name="connsiteX43" fmla="*/ 8467 w 3292063"/>
                  <a:gd name="connsiteY43" fmla="*/ 4825487 h 5792804"/>
                  <a:gd name="connsiteX44" fmla="*/ 97367 w 3292063"/>
                  <a:gd name="connsiteY44" fmla="*/ 5269987 h 5792804"/>
                  <a:gd name="connsiteX45" fmla="*/ 211667 w 3292063"/>
                  <a:gd name="connsiteY45" fmla="*/ 5473187 h 5792804"/>
                  <a:gd name="connsiteX46" fmla="*/ 452967 w 3292063"/>
                  <a:gd name="connsiteY46" fmla="*/ 5600187 h 5792804"/>
                  <a:gd name="connsiteX47" fmla="*/ 529167 w 3292063"/>
                  <a:gd name="connsiteY47" fmla="*/ 5777987 h 5792804"/>
                  <a:gd name="connsiteX48" fmla="*/ 516467 w 3292063"/>
                  <a:gd name="connsiteY48" fmla="*/ 5689087 h 5792804"/>
                  <a:gd name="connsiteX49" fmla="*/ 643467 w 3292063"/>
                  <a:gd name="connsiteY49" fmla="*/ 5739887 h 5792804"/>
                  <a:gd name="connsiteX0" fmla="*/ 3107267 w 3307561"/>
                  <a:gd name="connsiteY0" fmla="*/ 520187 h 5792804"/>
                  <a:gd name="connsiteX1" fmla="*/ 3119967 w 3307561"/>
                  <a:gd name="connsiteY1" fmla="*/ 528269 h 5792804"/>
                  <a:gd name="connsiteX2" fmla="*/ 2992967 w 3307561"/>
                  <a:gd name="connsiteY2" fmla="*/ 837687 h 5792804"/>
                  <a:gd name="connsiteX3" fmla="*/ 2980267 w 3307561"/>
                  <a:gd name="connsiteY3" fmla="*/ 1015487 h 5792804"/>
                  <a:gd name="connsiteX4" fmla="*/ 2954867 w 3307561"/>
                  <a:gd name="connsiteY4" fmla="*/ 1091687 h 5792804"/>
                  <a:gd name="connsiteX5" fmla="*/ 2815167 w 3307561"/>
                  <a:gd name="connsiteY5" fmla="*/ 1155187 h 5792804"/>
                  <a:gd name="connsiteX6" fmla="*/ 2764367 w 3307561"/>
                  <a:gd name="connsiteY6" fmla="*/ 1320287 h 5792804"/>
                  <a:gd name="connsiteX7" fmla="*/ 2675467 w 3307561"/>
                  <a:gd name="connsiteY7" fmla="*/ 1536187 h 5792804"/>
                  <a:gd name="connsiteX8" fmla="*/ 2599267 w 3307561"/>
                  <a:gd name="connsiteY8" fmla="*/ 1574287 h 5792804"/>
                  <a:gd name="connsiteX9" fmla="*/ 2548467 w 3307561"/>
                  <a:gd name="connsiteY9" fmla="*/ 1637787 h 5792804"/>
                  <a:gd name="connsiteX10" fmla="*/ 2548467 w 3307561"/>
                  <a:gd name="connsiteY10" fmla="*/ 1790187 h 5792804"/>
                  <a:gd name="connsiteX11" fmla="*/ 2472267 w 3307561"/>
                  <a:gd name="connsiteY11" fmla="*/ 1853687 h 5792804"/>
                  <a:gd name="connsiteX12" fmla="*/ 2383367 w 3307561"/>
                  <a:gd name="connsiteY12" fmla="*/ 1764787 h 5792804"/>
                  <a:gd name="connsiteX13" fmla="*/ 2396067 w 3307561"/>
                  <a:gd name="connsiteY13" fmla="*/ 1663187 h 5792804"/>
                  <a:gd name="connsiteX14" fmla="*/ 2269067 w 3307561"/>
                  <a:gd name="connsiteY14" fmla="*/ 1510787 h 5792804"/>
                  <a:gd name="connsiteX15" fmla="*/ 2142067 w 3307561"/>
                  <a:gd name="connsiteY15" fmla="*/ 1675887 h 5792804"/>
                  <a:gd name="connsiteX16" fmla="*/ 2142067 w 3307561"/>
                  <a:gd name="connsiteY16" fmla="*/ 1790187 h 5792804"/>
                  <a:gd name="connsiteX17" fmla="*/ 2040467 w 3307561"/>
                  <a:gd name="connsiteY17" fmla="*/ 1828287 h 5792804"/>
                  <a:gd name="connsiteX18" fmla="*/ 1900767 w 3307561"/>
                  <a:gd name="connsiteY18" fmla="*/ 1955287 h 5792804"/>
                  <a:gd name="connsiteX19" fmla="*/ 1824567 w 3307561"/>
                  <a:gd name="connsiteY19" fmla="*/ 2120387 h 5792804"/>
                  <a:gd name="connsiteX20" fmla="*/ 1761067 w 3307561"/>
                  <a:gd name="connsiteY20" fmla="*/ 2171187 h 5792804"/>
                  <a:gd name="connsiteX21" fmla="*/ 1621367 w 3307561"/>
                  <a:gd name="connsiteY21" fmla="*/ 2133087 h 5792804"/>
                  <a:gd name="connsiteX22" fmla="*/ 1545167 w 3307561"/>
                  <a:gd name="connsiteY22" fmla="*/ 2209287 h 5792804"/>
                  <a:gd name="connsiteX23" fmla="*/ 1367367 w 3307561"/>
                  <a:gd name="connsiteY23" fmla="*/ 2463287 h 5792804"/>
                  <a:gd name="connsiteX24" fmla="*/ 1240367 w 3307561"/>
                  <a:gd name="connsiteY24" fmla="*/ 2653787 h 5792804"/>
                  <a:gd name="connsiteX25" fmla="*/ 1227667 w 3307561"/>
                  <a:gd name="connsiteY25" fmla="*/ 2717287 h 5792804"/>
                  <a:gd name="connsiteX26" fmla="*/ 1303867 w 3307561"/>
                  <a:gd name="connsiteY26" fmla="*/ 2780787 h 5792804"/>
                  <a:gd name="connsiteX27" fmla="*/ 1253067 w 3307561"/>
                  <a:gd name="connsiteY27" fmla="*/ 2844287 h 5792804"/>
                  <a:gd name="connsiteX28" fmla="*/ 1202267 w 3307561"/>
                  <a:gd name="connsiteY28" fmla="*/ 2971287 h 5792804"/>
                  <a:gd name="connsiteX29" fmla="*/ 1176867 w 3307561"/>
                  <a:gd name="connsiteY29" fmla="*/ 3199887 h 5792804"/>
                  <a:gd name="connsiteX30" fmla="*/ 986367 w 3307561"/>
                  <a:gd name="connsiteY30" fmla="*/ 3491987 h 5792804"/>
                  <a:gd name="connsiteX31" fmla="*/ 948267 w 3307561"/>
                  <a:gd name="connsiteY31" fmla="*/ 3669787 h 5792804"/>
                  <a:gd name="connsiteX32" fmla="*/ 922867 w 3307561"/>
                  <a:gd name="connsiteY32" fmla="*/ 3682487 h 5792804"/>
                  <a:gd name="connsiteX33" fmla="*/ 910167 w 3307561"/>
                  <a:gd name="connsiteY33" fmla="*/ 3784087 h 5792804"/>
                  <a:gd name="connsiteX34" fmla="*/ 795867 w 3307561"/>
                  <a:gd name="connsiteY34" fmla="*/ 3923787 h 5792804"/>
                  <a:gd name="connsiteX35" fmla="*/ 770467 w 3307561"/>
                  <a:gd name="connsiteY35" fmla="*/ 3961887 h 5792804"/>
                  <a:gd name="connsiteX36" fmla="*/ 503767 w 3307561"/>
                  <a:gd name="connsiteY36" fmla="*/ 4126987 h 5792804"/>
                  <a:gd name="connsiteX37" fmla="*/ 427567 w 3307561"/>
                  <a:gd name="connsiteY37" fmla="*/ 4228587 h 5792804"/>
                  <a:gd name="connsiteX38" fmla="*/ 389467 w 3307561"/>
                  <a:gd name="connsiteY38" fmla="*/ 4317487 h 5792804"/>
                  <a:gd name="connsiteX39" fmla="*/ 224367 w 3307561"/>
                  <a:gd name="connsiteY39" fmla="*/ 4317487 h 5792804"/>
                  <a:gd name="connsiteX40" fmla="*/ 173567 w 3307561"/>
                  <a:gd name="connsiteY40" fmla="*/ 4406387 h 5792804"/>
                  <a:gd name="connsiteX41" fmla="*/ 173567 w 3307561"/>
                  <a:gd name="connsiteY41" fmla="*/ 4507987 h 5792804"/>
                  <a:gd name="connsiteX42" fmla="*/ 46567 w 3307561"/>
                  <a:gd name="connsiteY42" fmla="*/ 4609587 h 5792804"/>
                  <a:gd name="connsiteX43" fmla="*/ 8467 w 3307561"/>
                  <a:gd name="connsiteY43" fmla="*/ 4825487 h 5792804"/>
                  <a:gd name="connsiteX44" fmla="*/ 97367 w 3307561"/>
                  <a:gd name="connsiteY44" fmla="*/ 5269987 h 5792804"/>
                  <a:gd name="connsiteX45" fmla="*/ 211667 w 3307561"/>
                  <a:gd name="connsiteY45" fmla="*/ 5473187 h 5792804"/>
                  <a:gd name="connsiteX46" fmla="*/ 452967 w 3307561"/>
                  <a:gd name="connsiteY46" fmla="*/ 5600187 h 5792804"/>
                  <a:gd name="connsiteX47" fmla="*/ 529167 w 3307561"/>
                  <a:gd name="connsiteY47" fmla="*/ 5777987 h 5792804"/>
                  <a:gd name="connsiteX48" fmla="*/ 516467 w 3307561"/>
                  <a:gd name="connsiteY48" fmla="*/ 5689087 h 5792804"/>
                  <a:gd name="connsiteX49" fmla="*/ 643467 w 3307561"/>
                  <a:gd name="connsiteY49" fmla="*/ 5739887 h 5792804"/>
                  <a:gd name="connsiteX0" fmla="*/ 3107267 w 3134784"/>
                  <a:gd name="connsiteY0" fmla="*/ 520187 h 5792804"/>
                  <a:gd name="connsiteX1" fmla="*/ 2129367 w 3134784"/>
                  <a:gd name="connsiteY1" fmla="*/ 528269 h 5792804"/>
                  <a:gd name="connsiteX2" fmla="*/ 2992967 w 3134784"/>
                  <a:gd name="connsiteY2" fmla="*/ 837687 h 5792804"/>
                  <a:gd name="connsiteX3" fmla="*/ 2980267 w 3134784"/>
                  <a:gd name="connsiteY3" fmla="*/ 1015487 h 5792804"/>
                  <a:gd name="connsiteX4" fmla="*/ 2954867 w 3134784"/>
                  <a:gd name="connsiteY4" fmla="*/ 1091687 h 5792804"/>
                  <a:gd name="connsiteX5" fmla="*/ 2815167 w 3134784"/>
                  <a:gd name="connsiteY5" fmla="*/ 1155187 h 5792804"/>
                  <a:gd name="connsiteX6" fmla="*/ 2764367 w 3134784"/>
                  <a:gd name="connsiteY6" fmla="*/ 1320287 h 5792804"/>
                  <a:gd name="connsiteX7" fmla="*/ 2675467 w 3134784"/>
                  <a:gd name="connsiteY7" fmla="*/ 1536187 h 5792804"/>
                  <a:gd name="connsiteX8" fmla="*/ 2599267 w 3134784"/>
                  <a:gd name="connsiteY8" fmla="*/ 1574287 h 5792804"/>
                  <a:gd name="connsiteX9" fmla="*/ 2548467 w 3134784"/>
                  <a:gd name="connsiteY9" fmla="*/ 1637787 h 5792804"/>
                  <a:gd name="connsiteX10" fmla="*/ 2548467 w 3134784"/>
                  <a:gd name="connsiteY10" fmla="*/ 1790187 h 5792804"/>
                  <a:gd name="connsiteX11" fmla="*/ 2472267 w 3134784"/>
                  <a:gd name="connsiteY11" fmla="*/ 1853687 h 5792804"/>
                  <a:gd name="connsiteX12" fmla="*/ 2383367 w 3134784"/>
                  <a:gd name="connsiteY12" fmla="*/ 1764787 h 5792804"/>
                  <a:gd name="connsiteX13" fmla="*/ 2396067 w 3134784"/>
                  <a:gd name="connsiteY13" fmla="*/ 1663187 h 5792804"/>
                  <a:gd name="connsiteX14" fmla="*/ 2269067 w 3134784"/>
                  <a:gd name="connsiteY14" fmla="*/ 1510787 h 5792804"/>
                  <a:gd name="connsiteX15" fmla="*/ 2142067 w 3134784"/>
                  <a:gd name="connsiteY15" fmla="*/ 1675887 h 5792804"/>
                  <a:gd name="connsiteX16" fmla="*/ 2142067 w 3134784"/>
                  <a:gd name="connsiteY16" fmla="*/ 1790187 h 5792804"/>
                  <a:gd name="connsiteX17" fmla="*/ 2040467 w 3134784"/>
                  <a:gd name="connsiteY17" fmla="*/ 1828287 h 5792804"/>
                  <a:gd name="connsiteX18" fmla="*/ 1900767 w 3134784"/>
                  <a:gd name="connsiteY18" fmla="*/ 1955287 h 5792804"/>
                  <a:gd name="connsiteX19" fmla="*/ 1824567 w 3134784"/>
                  <a:gd name="connsiteY19" fmla="*/ 2120387 h 5792804"/>
                  <a:gd name="connsiteX20" fmla="*/ 1761067 w 3134784"/>
                  <a:gd name="connsiteY20" fmla="*/ 2171187 h 5792804"/>
                  <a:gd name="connsiteX21" fmla="*/ 1621367 w 3134784"/>
                  <a:gd name="connsiteY21" fmla="*/ 2133087 h 5792804"/>
                  <a:gd name="connsiteX22" fmla="*/ 1545167 w 3134784"/>
                  <a:gd name="connsiteY22" fmla="*/ 2209287 h 5792804"/>
                  <a:gd name="connsiteX23" fmla="*/ 1367367 w 3134784"/>
                  <a:gd name="connsiteY23" fmla="*/ 2463287 h 5792804"/>
                  <a:gd name="connsiteX24" fmla="*/ 1240367 w 3134784"/>
                  <a:gd name="connsiteY24" fmla="*/ 2653787 h 5792804"/>
                  <a:gd name="connsiteX25" fmla="*/ 1227667 w 3134784"/>
                  <a:gd name="connsiteY25" fmla="*/ 2717287 h 5792804"/>
                  <a:gd name="connsiteX26" fmla="*/ 1303867 w 3134784"/>
                  <a:gd name="connsiteY26" fmla="*/ 2780787 h 5792804"/>
                  <a:gd name="connsiteX27" fmla="*/ 1253067 w 3134784"/>
                  <a:gd name="connsiteY27" fmla="*/ 2844287 h 5792804"/>
                  <a:gd name="connsiteX28" fmla="*/ 1202267 w 3134784"/>
                  <a:gd name="connsiteY28" fmla="*/ 2971287 h 5792804"/>
                  <a:gd name="connsiteX29" fmla="*/ 1176867 w 3134784"/>
                  <a:gd name="connsiteY29" fmla="*/ 3199887 h 5792804"/>
                  <a:gd name="connsiteX30" fmla="*/ 986367 w 3134784"/>
                  <a:gd name="connsiteY30" fmla="*/ 3491987 h 5792804"/>
                  <a:gd name="connsiteX31" fmla="*/ 948267 w 3134784"/>
                  <a:gd name="connsiteY31" fmla="*/ 3669787 h 5792804"/>
                  <a:gd name="connsiteX32" fmla="*/ 922867 w 3134784"/>
                  <a:gd name="connsiteY32" fmla="*/ 3682487 h 5792804"/>
                  <a:gd name="connsiteX33" fmla="*/ 910167 w 3134784"/>
                  <a:gd name="connsiteY33" fmla="*/ 3784087 h 5792804"/>
                  <a:gd name="connsiteX34" fmla="*/ 795867 w 3134784"/>
                  <a:gd name="connsiteY34" fmla="*/ 3923787 h 5792804"/>
                  <a:gd name="connsiteX35" fmla="*/ 770467 w 3134784"/>
                  <a:gd name="connsiteY35" fmla="*/ 3961887 h 5792804"/>
                  <a:gd name="connsiteX36" fmla="*/ 503767 w 3134784"/>
                  <a:gd name="connsiteY36" fmla="*/ 4126987 h 5792804"/>
                  <a:gd name="connsiteX37" fmla="*/ 427567 w 3134784"/>
                  <a:gd name="connsiteY37" fmla="*/ 4228587 h 5792804"/>
                  <a:gd name="connsiteX38" fmla="*/ 389467 w 3134784"/>
                  <a:gd name="connsiteY38" fmla="*/ 4317487 h 5792804"/>
                  <a:gd name="connsiteX39" fmla="*/ 224367 w 3134784"/>
                  <a:gd name="connsiteY39" fmla="*/ 4317487 h 5792804"/>
                  <a:gd name="connsiteX40" fmla="*/ 173567 w 3134784"/>
                  <a:gd name="connsiteY40" fmla="*/ 4406387 h 5792804"/>
                  <a:gd name="connsiteX41" fmla="*/ 173567 w 3134784"/>
                  <a:gd name="connsiteY41" fmla="*/ 4507987 h 5792804"/>
                  <a:gd name="connsiteX42" fmla="*/ 46567 w 3134784"/>
                  <a:gd name="connsiteY42" fmla="*/ 4609587 h 5792804"/>
                  <a:gd name="connsiteX43" fmla="*/ 8467 w 3134784"/>
                  <a:gd name="connsiteY43" fmla="*/ 4825487 h 5792804"/>
                  <a:gd name="connsiteX44" fmla="*/ 97367 w 3134784"/>
                  <a:gd name="connsiteY44" fmla="*/ 5269987 h 5792804"/>
                  <a:gd name="connsiteX45" fmla="*/ 211667 w 3134784"/>
                  <a:gd name="connsiteY45" fmla="*/ 5473187 h 5792804"/>
                  <a:gd name="connsiteX46" fmla="*/ 452967 w 3134784"/>
                  <a:gd name="connsiteY46" fmla="*/ 5600187 h 5792804"/>
                  <a:gd name="connsiteX47" fmla="*/ 529167 w 3134784"/>
                  <a:gd name="connsiteY47" fmla="*/ 5777987 h 5792804"/>
                  <a:gd name="connsiteX48" fmla="*/ 516467 w 3134784"/>
                  <a:gd name="connsiteY48" fmla="*/ 5689087 h 5792804"/>
                  <a:gd name="connsiteX49" fmla="*/ 643467 w 3134784"/>
                  <a:gd name="connsiteY49" fmla="*/ 5739887 h 5792804"/>
                  <a:gd name="connsiteX0" fmla="*/ 0 w 3304117"/>
                  <a:gd name="connsiteY0" fmla="*/ 520187 h 5792804"/>
                  <a:gd name="connsiteX1" fmla="*/ 2298700 w 3304117"/>
                  <a:gd name="connsiteY1" fmla="*/ 528269 h 5792804"/>
                  <a:gd name="connsiteX2" fmla="*/ 3162300 w 3304117"/>
                  <a:gd name="connsiteY2" fmla="*/ 837687 h 5792804"/>
                  <a:gd name="connsiteX3" fmla="*/ 3149600 w 3304117"/>
                  <a:gd name="connsiteY3" fmla="*/ 1015487 h 5792804"/>
                  <a:gd name="connsiteX4" fmla="*/ 3124200 w 3304117"/>
                  <a:gd name="connsiteY4" fmla="*/ 1091687 h 5792804"/>
                  <a:gd name="connsiteX5" fmla="*/ 2984500 w 3304117"/>
                  <a:gd name="connsiteY5" fmla="*/ 1155187 h 5792804"/>
                  <a:gd name="connsiteX6" fmla="*/ 2933700 w 3304117"/>
                  <a:gd name="connsiteY6" fmla="*/ 1320287 h 5792804"/>
                  <a:gd name="connsiteX7" fmla="*/ 2844800 w 3304117"/>
                  <a:gd name="connsiteY7" fmla="*/ 1536187 h 5792804"/>
                  <a:gd name="connsiteX8" fmla="*/ 2768600 w 3304117"/>
                  <a:gd name="connsiteY8" fmla="*/ 1574287 h 5792804"/>
                  <a:gd name="connsiteX9" fmla="*/ 2717800 w 3304117"/>
                  <a:gd name="connsiteY9" fmla="*/ 1637787 h 5792804"/>
                  <a:gd name="connsiteX10" fmla="*/ 2717800 w 3304117"/>
                  <a:gd name="connsiteY10" fmla="*/ 1790187 h 5792804"/>
                  <a:gd name="connsiteX11" fmla="*/ 2641600 w 3304117"/>
                  <a:gd name="connsiteY11" fmla="*/ 1853687 h 5792804"/>
                  <a:gd name="connsiteX12" fmla="*/ 2552700 w 3304117"/>
                  <a:gd name="connsiteY12" fmla="*/ 1764787 h 5792804"/>
                  <a:gd name="connsiteX13" fmla="*/ 2565400 w 3304117"/>
                  <a:gd name="connsiteY13" fmla="*/ 1663187 h 5792804"/>
                  <a:gd name="connsiteX14" fmla="*/ 2438400 w 3304117"/>
                  <a:gd name="connsiteY14" fmla="*/ 1510787 h 5792804"/>
                  <a:gd name="connsiteX15" fmla="*/ 2311400 w 3304117"/>
                  <a:gd name="connsiteY15" fmla="*/ 1675887 h 5792804"/>
                  <a:gd name="connsiteX16" fmla="*/ 2311400 w 3304117"/>
                  <a:gd name="connsiteY16" fmla="*/ 1790187 h 5792804"/>
                  <a:gd name="connsiteX17" fmla="*/ 2209800 w 3304117"/>
                  <a:gd name="connsiteY17" fmla="*/ 1828287 h 5792804"/>
                  <a:gd name="connsiteX18" fmla="*/ 2070100 w 3304117"/>
                  <a:gd name="connsiteY18" fmla="*/ 1955287 h 5792804"/>
                  <a:gd name="connsiteX19" fmla="*/ 1993900 w 3304117"/>
                  <a:gd name="connsiteY19" fmla="*/ 2120387 h 5792804"/>
                  <a:gd name="connsiteX20" fmla="*/ 1930400 w 3304117"/>
                  <a:gd name="connsiteY20" fmla="*/ 2171187 h 5792804"/>
                  <a:gd name="connsiteX21" fmla="*/ 1790700 w 3304117"/>
                  <a:gd name="connsiteY21" fmla="*/ 2133087 h 5792804"/>
                  <a:gd name="connsiteX22" fmla="*/ 1714500 w 3304117"/>
                  <a:gd name="connsiteY22" fmla="*/ 2209287 h 5792804"/>
                  <a:gd name="connsiteX23" fmla="*/ 1536700 w 3304117"/>
                  <a:gd name="connsiteY23" fmla="*/ 2463287 h 5792804"/>
                  <a:gd name="connsiteX24" fmla="*/ 1409700 w 3304117"/>
                  <a:gd name="connsiteY24" fmla="*/ 2653787 h 5792804"/>
                  <a:gd name="connsiteX25" fmla="*/ 1397000 w 3304117"/>
                  <a:gd name="connsiteY25" fmla="*/ 2717287 h 5792804"/>
                  <a:gd name="connsiteX26" fmla="*/ 1473200 w 3304117"/>
                  <a:gd name="connsiteY26" fmla="*/ 2780787 h 5792804"/>
                  <a:gd name="connsiteX27" fmla="*/ 1422400 w 3304117"/>
                  <a:gd name="connsiteY27" fmla="*/ 2844287 h 5792804"/>
                  <a:gd name="connsiteX28" fmla="*/ 1371600 w 3304117"/>
                  <a:gd name="connsiteY28" fmla="*/ 2971287 h 5792804"/>
                  <a:gd name="connsiteX29" fmla="*/ 1346200 w 3304117"/>
                  <a:gd name="connsiteY29" fmla="*/ 3199887 h 5792804"/>
                  <a:gd name="connsiteX30" fmla="*/ 1155700 w 3304117"/>
                  <a:gd name="connsiteY30" fmla="*/ 3491987 h 5792804"/>
                  <a:gd name="connsiteX31" fmla="*/ 1117600 w 3304117"/>
                  <a:gd name="connsiteY31" fmla="*/ 3669787 h 5792804"/>
                  <a:gd name="connsiteX32" fmla="*/ 1092200 w 3304117"/>
                  <a:gd name="connsiteY32" fmla="*/ 3682487 h 5792804"/>
                  <a:gd name="connsiteX33" fmla="*/ 1079500 w 3304117"/>
                  <a:gd name="connsiteY33" fmla="*/ 3784087 h 5792804"/>
                  <a:gd name="connsiteX34" fmla="*/ 965200 w 3304117"/>
                  <a:gd name="connsiteY34" fmla="*/ 3923787 h 5792804"/>
                  <a:gd name="connsiteX35" fmla="*/ 939800 w 3304117"/>
                  <a:gd name="connsiteY35" fmla="*/ 3961887 h 5792804"/>
                  <a:gd name="connsiteX36" fmla="*/ 673100 w 3304117"/>
                  <a:gd name="connsiteY36" fmla="*/ 4126987 h 5792804"/>
                  <a:gd name="connsiteX37" fmla="*/ 596900 w 3304117"/>
                  <a:gd name="connsiteY37" fmla="*/ 4228587 h 5792804"/>
                  <a:gd name="connsiteX38" fmla="*/ 558800 w 3304117"/>
                  <a:gd name="connsiteY38" fmla="*/ 4317487 h 5792804"/>
                  <a:gd name="connsiteX39" fmla="*/ 393700 w 3304117"/>
                  <a:gd name="connsiteY39" fmla="*/ 4317487 h 5792804"/>
                  <a:gd name="connsiteX40" fmla="*/ 342900 w 3304117"/>
                  <a:gd name="connsiteY40" fmla="*/ 4406387 h 5792804"/>
                  <a:gd name="connsiteX41" fmla="*/ 342900 w 3304117"/>
                  <a:gd name="connsiteY41" fmla="*/ 4507987 h 5792804"/>
                  <a:gd name="connsiteX42" fmla="*/ 215900 w 3304117"/>
                  <a:gd name="connsiteY42" fmla="*/ 4609587 h 5792804"/>
                  <a:gd name="connsiteX43" fmla="*/ 177800 w 3304117"/>
                  <a:gd name="connsiteY43" fmla="*/ 4825487 h 5792804"/>
                  <a:gd name="connsiteX44" fmla="*/ 266700 w 3304117"/>
                  <a:gd name="connsiteY44" fmla="*/ 5269987 h 5792804"/>
                  <a:gd name="connsiteX45" fmla="*/ 381000 w 3304117"/>
                  <a:gd name="connsiteY45" fmla="*/ 5473187 h 5792804"/>
                  <a:gd name="connsiteX46" fmla="*/ 622300 w 3304117"/>
                  <a:gd name="connsiteY46" fmla="*/ 5600187 h 5792804"/>
                  <a:gd name="connsiteX47" fmla="*/ 698500 w 3304117"/>
                  <a:gd name="connsiteY47" fmla="*/ 5777987 h 5792804"/>
                  <a:gd name="connsiteX48" fmla="*/ 685800 w 3304117"/>
                  <a:gd name="connsiteY48" fmla="*/ 5689087 h 5792804"/>
                  <a:gd name="connsiteX49" fmla="*/ 812800 w 3304117"/>
                  <a:gd name="connsiteY49" fmla="*/ 5739887 h 5792804"/>
                  <a:gd name="connsiteX0" fmla="*/ 0 w 3400694"/>
                  <a:gd name="connsiteY0" fmla="*/ 520187 h 5792804"/>
                  <a:gd name="connsiteX1" fmla="*/ 3213100 w 3400694"/>
                  <a:gd name="connsiteY1" fmla="*/ 528269 h 5792804"/>
                  <a:gd name="connsiteX2" fmla="*/ 3162300 w 3400694"/>
                  <a:gd name="connsiteY2" fmla="*/ 837687 h 5792804"/>
                  <a:gd name="connsiteX3" fmla="*/ 3149600 w 3400694"/>
                  <a:gd name="connsiteY3" fmla="*/ 1015487 h 5792804"/>
                  <a:gd name="connsiteX4" fmla="*/ 3124200 w 3400694"/>
                  <a:gd name="connsiteY4" fmla="*/ 1091687 h 5792804"/>
                  <a:gd name="connsiteX5" fmla="*/ 2984500 w 3400694"/>
                  <a:gd name="connsiteY5" fmla="*/ 1155187 h 5792804"/>
                  <a:gd name="connsiteX6" fmla="*/ 2933700 w 3400694"/>
                  <a:gd name="connsiteY6" fmla="*/ 1320287 h 5792804"/>
                  <a:gd name="connsiteX7" fmla="*/ 2844800 w 3400694"/>
                  <a:gd name="connsiteY7" fmla="*/ 1536187 h 5792804"/>
                  <a:gd name="connsiteX8" fmla="*/ 2768600 w 3400694"/>
                  <a:gd name="connsiteY8" fmla="*/ 1574287 h 5792804"/>
                  <a:gd name="connsiteX9" fmla="*/ 2717800 w 3400694"/>
                  <a:gd name="connsiteY9" fmla="*/ 1637787 h 5792804"/>
                  <a:gd name="connsiteX10" fmla="*/ 2717800 w 3400694"/>
                  <a:gd name="connsiteY10" fmla="*/ 1790187 h 5792804"/>
                  <a:gd name="connsiteX11" fmla="*/ 2641600 w 3400694"/>
                  <a:gd name="connsiteY11" fmla="*/ 1853687 h 5792804"/>
                  <a:gd name="connsiteX12" fmla="*/ 2552700 w 3400694"/>
                  <a:gd name="connsiteY12" fmla="*/ 1764787 h 5792804"/>
                  <a:gd name="connsiteX13" fmla="*/ 2565400 w 3400694"/>
                  <a:gd name="connsiteY13" fmla="*/ 1663187 h 5792804"/>
                  <a:gd name="connsiteX14" fmla="*/ 2438400 w 3400694"/>
                  <a:gd name="connsiteY14" fmla="*/ 1510787 h 5792804"/>
                  <a:gd name="connsiteX15" fmla="*/ 2311400 w 3400694"/>
                  <a:gd name="connsiteY15" fmla="*/ 1675887 h 5792804"/>
                  <a:gd name="connsiteX16" fmla="*/ 2311400 w 3400694"/>
                  <a:gd name="connsiteY16" fmla="*/ 1790187 h 5792804"/>
                  <a:gd name="connsiteX17" fmla="*/ 2209800 w 3400694"/>
                  <a:gd name="connsiteY17" fmla="*/ 1828287 h 5792804"/>
                  <a:gd name="connsiteX18" fmla="*/ 2070100 w 3400694"/>
                  <a:gd name="connsiteY18" fmla="*/ 1955287 h 5792804"/>
                  <a:gd name="connsiteX19" fmla="*/ 1993900 w 3400694"/>
                  <a:gd name="connsiteY19" fmla="*/ 2120387 h 5792804"/>
                  <a:gd name="connsiteX20" fmla="*/ 1930400 w 3400694"/>
                  <a:gd name="connsiteY20" fmla="*/ 2171187 h 5792804"/>
                  <a:gd name="connsiteX21" fmla="*/ 1790700 w 3400694"/>
                  <a:gd name="connsiteY21" fmla="*/ 2133087 h 5792804"/>
                  <a:gd name="connsiteX22" fmla="*/ 1714500 w 3400694"/>
                  <a:gd name="connsiteY22" fmla="*/ 2209287 h 5792804"/>
                  <a:gd name="connsiteX23" fmla="*/ 1536700 w 3400694"/>
                  <a:gd name="connsiteY23" fmla="*/ 2463287 h 5792804"/>
                  <a:gd name="connsiteX24" fmla="*/ 1409700 w 3400694"/>
                  <a:gd name="connsiteY24" fmla="*/ 2653787 h 5792804"/>
                  <a:gd name="connsiteX25" fmla="*/ 1397000 w 3400694"/>
                  <a:gd name="connsiteY25" fmla="*/ 2717287 h 5792804"/>
                  <a:gd name="connsiteX26" fmla="*/ 1473200 w 3400694"/>
                  <a:gd name="connsiteY26" fmla="*/ 2780787 h 5792804"/>
                  <a:gd name="connsiteX27" fmla="*/ 1422400 w 3400694"/>
                  <a:gd name="connsiteY27" fmla="*/ 2844287 h 5792804"/>
                  <a:gd name="connsiteX28" fmla="*/ 1371600 w 3400694"/>
                  <a:gd name="connsiteY28" fmla="*/ 2971287 h 5792804"/>
                  <a:gd name="connsiteX29" fmla="*/ 1346200 w 3400694"/>
                  <a:gd name="connsiteY29" fmla="*/ 3199887 h 5792804"/>
                  <a:gd name="connsiteX30" fmla="*/ 1155700 w 3400694"/>
                  <a:gd name="connsiteY30" fmla="*/ 3491987 h 5792804"/>
                  <a:gd name="connsiteX31" fmla="*/ 1117600 w 3400694"/>
                  <a:gd name="connsiteY31" fmla="*/ 3669787 h 5792804"/>
                  <a:gd name="connsiteX32" fmla="*/ 1092200 w 3400694"/>
                  <a:gd name="connsiteY32" fmla="*/ 3682487 h 5792804"/>
                  <a:gd name="connsiteX33" fmla="*/ 1079500 w 3400694"/>
                  <a:gd name="connsiteY33" fmla="*/ 3784087 h 5792804"/>
                  <a:gd name="connsiteX34" fmla="*/ 965200 w 3400694"/>
                  <a:gd name="connsiteY34" fmla="*/ 3923787 h 5792804"/>
                  <a:gd name="connsiteX35" fmla="*/ 939800 w 3400694"/>
                  <a:gd name="connsiteY35" fmla="*/ 3961887 h 5792804"/>
                  <a:gd name="connsiteX36" fmla="*/ 673100 w 3400694"/>
                  <a:gd name="connsiteY36" fmla="*/ 4126987 h 5792804"/>
                  <a:gd name="connsiteX37" fmla="*/ 596900 w 3400694"/>
                  <a:gd name="connsiteY37" fmla="*/ 4228587 h 5792804"/>
                  <a:gd name="connsiteX38" fmla="*/ 558800 w 3400694"/>
                  <a:gd name="connsiteY38" fmla="*/ 4317487 h 5792804"/>
                  <a:gd name="connsiteX39" fmla="*/ 393700 w 3400694"/>
                  <a:gd name="connsiteY39" fmla="*/ 4317487 h 5792804"/>
                  <a:gd name="connsiteX40" fmla="*/ 342900 w 3400694"/>
                  <a:gd name="connsiteY40" fmla="*/ 4406387 h 5792804"/>
                  <a:gd name="connsiteX41" fmla="*/ 342900 w 3400694"/>
                  <a:gd name="connsiteY41" fmla="*/ 4507987 h 5792804"/>
                  <a:gd name="connsiteX42" fmla="*/ 215900 w 3400694"/>
                  <a:gd name="connsiteY42" fmla="*/ 4609587 h 5792804"/>
                  <a:gd name="connsiteX43" fmla="*/ 177800 w 3400694"/>
                  <a:gd name="connsiteY43" fmla="*/ 4825487 h 5792804"/>
                  <a:gd name="connsiteX44" fmla="*/ 266700 w 3400694"/>
                  <a:gd name="connsiteY44" fmla="*/ 5269987 h 5792804"/>
                  <a:gd name="connsiteX45" fmla="*/ 381000 w 3400694"/>
                  <a:gd name="connsiteY45" fmla="*/ 5473187 h 5792804"/>
                  <a:gd name="connsiteX46" fmla="*/ 622300 w 3400694"/>
                  <a:gd name="connsiteY46" fmla="*/ 5600187 h 5792804"/>
                  <a:gd name="connsiteX47" fmla="*/ 698500 w 3400694"/>
                  <a:gd name="connsiteY47" fmla="*/ 5777987 h 5792804"/>
                  <a:gd name="connsiteX48" fmla="*/ 685800 w 3400694"/>
                  <a:gd name="connsiteY48" fmla="*/ 5689087 h 5792804"/>
                  <a:gd name="connsiteX49" fmla="*/ 812800 w 3400694"/>
                  <a:gd name="connsiteY49" fmla="*/ 5739887 h 5792804"/>
                  <a:gd name="connsiteX0" fmla="*/ 0 w 3385196"/>
                  <a:gd name="connsiteY0" fmla="*/ 520187 h 5792804"/>
                  <a:gd name="connsiteX1" fmla="*/ 3213100 w 3385196"/>
                  <a:gd name="connsiteY1" fmla="*/ 528269 h 5792804"/>
                  <a:gd name="connsiteX2" fmla="*/ 3162300 w 3385196"/>
                  <a:gd name="connsiteY2" fmla="*/ 837687 h 5792804"/>
                  <a:gd name="connsiteX3" fmla="*/ 3149600 w 3385196"/>
                  <a:gd name="connsiteY3" fmla="*/ 1015487 h 5792804"/>
                  <a:gd name="connsiteX4" fmla="*/ 3124200 w 3385196"/>
                  <a:gd name="connsiteY4" fmla="*/ 1091687 h 5792804"/>
                  <a:gd name="connsiteX5" fmla="*/ 2984500 w 3385196"/>
                  <a:gd name="connsiteY5" fmla="*/ 1155187 h 5792804"/>
                  <a:gd name="connsiteX6" fmla="*/ 2933700 w 3385196"/>
                  <a:gd name="connsiteY6" fmla="*/ 1320287 h 5792804"/>
                  <a:gd name="connsiteX7" fmla="*/ 2844800 w 3385196"/>
                  <a:gd name="connsiteY7" fmla="*/ 1536187 h 5792804"/>
                  <a:gd name="connsiteX8" fmla="*/ 2768600 w 3385196"/>
                  <a:gd name="connsiteY8" fmla="*/ 1574287 h 5792804"/>
                  <a:gd name="connsiteX9" fmla="*/ 2717800 w 3385196"/>
                  <a:gd name="connsiteY9" fmla="*/ 1637787 h 5792804"/>
                  <a:gd name="connsiteX10" fmla="*/ 2717800 w 3385196"/>
                  <a:gd name="connsiteY10" fmla="*/ 1790187 h 5792804"/>
                  <a:gd name="connsiteX11" fmla="*/ 2641600 w 3385196"/>
                  <a:gd name="connsiteY11" fmla="*/ 1853687 h 5792804"/>
                  <a:gd name="connsiteX12" fmla="*/ 2552700 w 3385196"/>
                  <a:gd name="connsiteY12" fmla="*/ 1764787 h 5792804"/>
                  <a:gd name="connsiteX13" fmla="*/ 2565400 w 3385196"/>
                  <a:gd name="connsiteY13" fmla="*/ 1663187 h 5792804"/>
                  <a:gd name="connsiteX14" fmla="*/ 2438400 w 3385196"/>
                  <a:gd name="connsiteY14" fmla="*/ 1510787 h 5792804"/>
                  <a:gd name="connsiteX15" fmla="*/ 2311400 w 3385196"/>
                  <a:gd name="connsiteY15" fmla="*/ 1675887 h 5792804"/>
                  <a:gd name="connsiteX16" fmla="*/ 2311400 w 3385196"/>
                  <a:gd name="connsiteY16" fmla="*/ 1790187 h 5792804"/>
                  <a:gd name="connsiteX17" fmla="*/ 2209800 w 3385196"/>
                  <a:gd name="connsiteY17" fmla="*/ 1828287 h 5792804"/>
                  <a:gd name="connsiteX18" fmla="*/ 2070100 w 3385196"/>
                  <a:gd name="connsiteY18" fmla="*/ 1955287 h 5792804"/>
                  <a:gd name="connsiteX19" fmla="*/ 1993900 w 3385196"/>
                  <a:gd name="connsiteY19" fmla="*/ 2120387 h 5792804"/>
                  <a:gd name="connsiteX20" fmla="*/ 1930400 w 3385196"/>
                  <a:gd name="connsiteY20" fmla="*/ 2171187 h 5792804"/>
                  <a:gd name="connsiteX21" fmla="*/ 1790700 w 3385196"/>
                  <a:gd name="connsiteY21" fmla="*/ 2133087 h 5792804"/>
                  <a:gd name="connsiteX22" fmla="*/ 1714500 w 3385196"/>
                  <a:gd name="connsiteY22" fmla="*/ 2209287 h 5792804"/>
                  <a:gd name="connsiteX23" fmla="*/ 1536700 w 3385196"/>
                  <a:gd name="connsiteY23" fmla="*/ 2463287 h 5792804"/>
                  <a:gd name="connsiteX24" fmla="*/ 1409700 w 3385196"/>
                  <a:gd name="connsiteY24" fmla="*/ 2653787 h 5792804"/>
                  <a:gd name="connsiteX25" fmla="*/ 1397000 w 3385196"/>
                  <a:gd name="connsiteY25" fmla="*/ 2717287 h 5792804"/>
                  <a:gd name="connsiteX26" fmla="*/ 1473200 w 3385196"/>
                  <a:gd name="connsiteY26" fmla="*/ 2780787 h 5792804"/>
                  <a:gd name="connsiteX27" fmla="*/ 1422400 w 3385196"/>
                  <a:gd name="connsiteY27" fmla="*/ 2844287 h 5792804"/>
                  <a:gd name="connsiteX28" fmla="*/ 1371600 w 3385196"/>
                  <a:gd name="connsiteY28" fmla="*/ 2971287 h 5792804"/>
                  <a:gd name="connsiteX29" fmla="*/ 1346200 w 3385196"/>
                  <a:gd name="connsiteY29" fmla="*/ 3199887 h 5792804"/>
                  <a:gd name="connsiteX30" fmla="*/ 1155700 w 3385196"/>
                  <a:gd name="connsiteY30" fmla="*/ 3491987 h 5792804"/>
                  <a:gd name="connsiteX31" fmla="*/ 1117600 w 3385196"/>
                  <a:gd name="connsiteY31" fmla="*/ 3669787 h 5792804"/>
                  <a:gd name="connsiteX32" fmla="*/ 1092200 w 3385196"/>
                  <a:gd name="connsiteY32" fmla="*/ 3682487 h 5792804"/>
                  <a:gd name="connsiteX33" fmla="*/ 1079500 w 3385196"/>
                  <a:gd name="connsiteY33" fmla="*/ 3784087 h 5792804"/>
                  <a:gd name="connsiteX34" fmla="*/ 965200 w 3385196"/>
                  <a:gd name="connsiteY34" fmla="*/ 3923787 h 5792804"/>
                  <a:gd name="connsiteX35" fmla="*/ 939800 w 3385196"/>
                  <a:gd name="connsiteY35" fmla="*/ 3961887 h 5792804"/>
                  <a:gd name="connsiteX36" fmla="*/ 673100 w 3385196"/>
                  <a:gd name="connsiteY36" fmla="*/ 4126987 h 5792804"/>
                  <a:gd name="connsiteX37" fmla="*/ 596900 w 3385196"/>
                  <a:gd name="connsiteY37" fmla="*/ 4228587 h 5792804"/>
                  <a:gd name="connsiteX38" fmla="*/ 558800 w 3385196"/>
                  <a:gd name="connsiteY38" fmla="*/ 4317487 h 5792804"/>
                  <a:gd name="connsiteX39" fmla="*/ 393700 w 3385196"/>
                  <a:gd name="connsiteY39" fmla="*/ 4317487 h 5792804"/>
                  <a:gd name="connsiteX40" fmla="*/ 342900 w 3385196"/>
                  <a:gd name="connsiteY40" fmla="*/ 4406387 h 5792804"/>
                  <a:gd name="connsiteX41" fmla="*/ 342900 w 3385196"/>
                  <a:gd name="connsiteY41" fmla="*/ 4507987 h 5792804"/>
                  <a:gd name="connsiteX42" fmla="*/ 215900 w 3385196"/>
                  <a:gd name="connsiteY42" fmla="*/ 4609587 h 5792804"/>
                  <a:gd name="connsiteX43" fmla="*/ 177800 w 3385196"/>
                  <a:gd name="connsiteY43" fmla="*/ 4825487 h 5792804"/>
                  <a:gd name="connsiteX44" fmla="*/ 266700 w 3385196"/>
                  <a:gd name="connsiteY44" fmla="*/ 5269987 h 5792804"/>
                  <a:gd name="connsiteX45" fmla="*/ 381000 w 3385196"/>
                  <a:gd name="connsiteY45" fmla="*/ 5473187 h 5792804"/>
                  <a:gd name="connsiteX46" fmla="*/ 622300 w 3385196"/>
                  <a:gd name="connsiteY46" fmla="*/ 5600187 h 5792804"/>
                  <a:gd name="connsiteX47" fmla="*/ 698500 w 3385196"/>
                  <a:gd name="connsiteY47" fmla="*/ 5777987 h 5792804"/>
                  <a:gd name="connsiteX48" fmla="*/ 685800 w 3385196"/>
                  <a:gd name="connsiteY48" fmla="*/ 5689087 h 5792804"/>
                  <a:gd name="connsiteX49" fmla="*/ 812800 w 3385196"/>
                  <a:gd name="connsiteY49" fmla="*/ 5739887 h 5792804"/>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1346200 w 3236671"/>
                  <a:gd name="connsiteY49" fmla="*/ 5219700 h 5272617"/>
                  <a:gd name="connsiteX0" fmla="*/ 25400 w 3262071"/>
                  <a:gd name="connsiteY0" fmla="*/ 0 h 5272617"/>
                  <a:gd name="connsiteX1" fmla="*/ 3238500 w 3262071"/>
                  <a:gd name="connsiteY1" fmla="*/ 8082 h 5272617"/>
                  <a:gd name="connsiteX2" fmla="*/ 3187700 w 3262071"/>
                  <a:gd name="connsiteY2" fmla="*/ 317500 h 5272617"/>
                  <a:gd name="connsiteX3" fmla="*/ 3175000 w 3262071"/>
                  <a:gd name="connsiteY3" fmla="*/ 495300 h 5272617"/>
                  <a:gd name="connsiteX4" fmla="*/ 3149600 w 3262071"/>
                  <a:gd name="connsiteY4" fmla="*/ 571500 h 5272617"/>
                  <a:gd name="connsiteX5" fmla="*/ 3009900 w 3262071"/>
                  <a:gd name="connsiteY5" fmla="*/ 635000 h 5272617"/>
                  <a:gd name="connsiteX6" fmla="*/ 2959100 w 3262071"/>
                  <a:gd name="connsiteY6" fmla="*/ 800100 h 5272617"/>
                  <a:gd name="connsiteX7" fmla="*/ 2870200 w 3262071"/>
                  <a:gd name="connsiteY7" fmla="*/ 1016000 h 5272617"/>
                  <a:gd name="connsiteX8" fmla="*/ 2794000 w 3262071"/>
                  <a:gd name="connsiteY8" fmla="*/ 1054100 h 5272617"/>
                  <a:gd name="connsiteX9" fmla="*/ 2743200 w 3262071"/>
                  <a:gd name="connsiteY9" fmla="*/ 1117600 h 5272617"/>
                  <a:gd name="connsiteX10" fmla="*/ 2743200 w 3262071"/>
                  <a:gd name="connsiteY10" fmla="*/ 1270000 h 5272617"/>
                  <a:gd name="connsiteX11" fmla="*/ 2667000 w 3262071"/>
                  <a:gd name="connsiteY11" fmla="*/ 1333500 h 5272617"/>
                  <a:gd name="connsiteX12" fmla="*/ 2578100 w 3262071"/>
                  <a:gd name="connsiteY12" fmla="*/ 1244600 h 5272617"/>
                  <a:gd name="connsiteX13" fmla="*/ 2590800 w 3262071"/>
                  <a:gd name="connsiteY13" fmla="*/ 1143000 h 5272617"/>
                  <a:gd name="connsiteX14" fmla="*/ 2463800 w 3262071"/>
                  <a:gd name="connsiteY14" fmla="*/ 990600 h 5272617"/>
                  <a:gd name="connsiteX15" fmla="*/ 2336800 w 3262071"/>
                  <a:gd name="connsiteY15" fmla="*/ 1155700 h 5272617"/>
                  <a:gd name="connsiteX16" fmla="*/ 2336800 w 3262071"/>
                  <a:gd name="connsiteY16" fmla="*/ 1270000 h 5272617"/>
                  <a:gd name="connsiteX17" fmla="*/ 2235200 w 3262071"/>
                  <a:gd name="connsiteY17" fmla="*/ 1308100 h 5272617"/>
                  <a:gd name="connsiteX18" fmla="*/ 2095500 w 3262071"/>
                  <a:gd name="connsiteY18" fmla="*/ 1435100 h 5272617"/>
                  <a:gd name="connsiteX19" fmla="*/ 2019300 w 3262071"/>
                  <a:gd name="connsiteY19" fmla="*/ 1600200 h 5272617"/>
                  <a:gd name="connsiteX20" fmla="*/ 1955800 w 3262071"/>
                  <a:gd name="connsiteY20" fmla="*/ 1651000 h 5272617"/>
                  <a:gd name="connsiteX21" fmla="*/ 1816100 w 3262071"/>
                  <a:gd name="connsiteY21" fmla="*/ 1612900 h 5272617"/>
                  <a:gd name="connsiteX22" fmla="*/ 1739900 w 3262071"/>
                  <a:gd name="connsiteY22" fmla="*/ 1689100 h 5272617"/>
                  <a:gd name="connsiteX23" fmla="*/ 1562100 w 3262071"/>
                  <a:gd name="connsiteY23" fmla="*/ 1943100 h 5272617"/>
                  <a:gd name="connsiteX24" fmla="*/ 1435100 w 3262071"/>
                  <a:gd name="connsiteY24" fmla="*/ 2133600 h 5272617"/>
                  <a:gd name="connsiteX25" fmla="*/ 1422400 w 3262071"/>
                  <a:gd name="connsiteY25" fmla="*/ 2197100 h 5272617"/>
                  <a:gd name="connsiteX26" fmla="*/ 1498600 w 3262071"/>
                  <a:gd name="connsiteY26" fmla="*/ 2260600 h 5272617"/>
                  <a:gd name="connsiteX27" fmla="*/ 1447800 w 3262071"/>
                  <a:gd name="connsiteY27" fmla="*/ 2324100 h 5272617"/>
                  <a:gd name="connsiteX28" fmla="*/ 1397000 w 3262071"/>
                  <a:gd name="connsiteY28" fmla="*/ 2451100 h 5272617"/>
                  <a:gd name="connsiteX29" fmla="*/ 1371600 w 3262071"/>
                  <a:gd name="connsiteY29" fmla="*/ 2679700 h 5272617"/>
                  <a:gd name="connsiteX30" fmla="*/ 1181100 w 3262071"/>
                  <a:gd name="connsiteY30" fmla="*/ 2971800 h 5272617"/>
                  <a:gd name="connsiteX31" fmla="*/ 1143000 w 3262071"/>
                  <a:gd name="connsiteY31" fmla="*/ 3149600 h 5272617"/>
                  <a:gd name="connsiteX32" fmla="*/ 1117600 w 3262071"/>
                  <a:gd name="connsiteY32" fmla="*/ 3162300 h 5272617"/>
                  <a:gd name="connsiteX33" fmla="*/ 1104900 w 3262071"/>
                  <a:gd name="connsiteY33" fmla="*/ 3263900 h 5272617"/>
                  <a:gd name="connsiteX34" fmla="*/ 990600 w 3262071"/>
                  <a:gd name="connsiteY34" fmla="*/ 3403600 h 5272617"/>
                  <a:gd name="connsiteX35" fmla="*/ 965200 w 3262071"/>
                  <a:gd name="connsiteY35" fmla="*/ 3441700 h 5272617"/>
                  <a:gd name="connsiteX36" fmla="*/ 698500 w 3262071"/>
                  <a:gd name="connsiteY36" fmla="*/ 3606800 h 5272617"/>
                  <a:gd name="connsiteX37" fmla="*/ 622300 w 3262071"/>
                  <a:gd name="connsiteY37" fmla="*/ 3708400 h 5272617"/>
                  <a:gd name="connsiteX38" fmla="*/ 584200 w 3262071"/>
                  <a:gd name="connsiteY38" fmla="*/ 3797300 h 5272617"/>
                  <a:gd name="connsiteX39" fmla="*/ 419100 w 3262071"/>
                  <a:gd name="connsiteY39" fmla="*/ 3797300 h 5272617"/>
                  <a:gd name="connsiteX40" fmla="*/ 368300 w 3262071"/>
                  <a:gd name="connsiteY40" fmla="*/ 3886200 h 5272617"/>
                  <a:gd name="connsiteX41" fmla="*/ 368300 w 3262071"/>
                  <a:gd name="connsiteY41" fmla="*/ 3987800 h 5272617"/>
                  <a:gd name="connsiteX42" fmla="*/ 241300 w 3262071"/>
                  <a:gd name="connsiteY42" fmla="*/ 4089400 h 5272617"/>
                  <a:gd name="connsiteX43" fmla="*/ 203200 w 3262071"/>
                  <a:gd name="connsiteY43" fmla="*/ 4305300 h 5272617"/>
                  <a:gd name="connsiteX44" fmla="*/ 292100 w 3262071"/>
                  <a:gd name="connsiteY44" fmla="*/ 4749800 h 5272617"/>
                  <a:gd name="connsiteX45" fmla="*/ 406400 w 3262071"/>
                  <a:gd name="connsiteY45" fmla="*/ 4953000 h 5272617"/>
                  <a:gd name="connsiteX46" fmla="*/ 647700 w 3262071"/>
                  <a:gd name="connsiteY46" fmla="*/ 5080000 h 5272617"/>
                  <a:gd name="connsiteX47" fmla="*/ 723900 w 3262071"/>
                  <a:gd name="connsiteY47" fmla="*/ 5257800 h 5272617"/>
                  <a:gd name="connsiteX48" fmla="*/ 711200 w 3262071"/>
                  <a:gd name="connsiteY48" fmla="*/ 5168900 h 5272617"/>
                  <a:gd name="connsiteX49" fmla="*/ 0 w 3262071"/>
                  <a:gd name="connsiteY49" fmla="*/ 5219700 h 5272617"/>
                  <a:gd name="connsiteX0" fmla="*/ 25400 w 3262071"/>
                  <a:gd name="connsiteY0" fmla="*/ 0 h 5284114"/>
                  <a:gd name="connsiteX1" fmla="*/ 3238500 w 3262071"/>
                  <a:gd name="connsiteY1" fmla="*/ 8082 h 5284114"/>
                  <a:gd name="connsiteX2" fmla="*/ 3187700 w 3262071"/>
                  <a:gd name="connsiteY2" fmla="*/ 317500 h 5284114"/>
                  <a:gd name="connsiteX3" fmla="*/ 3175000 w 3262071"/>
                  <a:gd name="connsiteY3" fmla="*/ 495300 h 5284114"/>
                  <a:gd name="connsiteX4" fmla="*/ 3149600 w 3262071"/>
                  <a:gd name="connsiteY4" fmla="*/ 571500 h 5284114"/>
                  <a:gd name="connsiteX5" fmla="*/ 3009900 w 3262071"/>
                  <a:gd name="connsiteY5" fmla="*/ 635000 h 5284114"/>
                  <a:gd name="connsiteX6" fmla="*/ 2959100 w 3262071"/>
                  <a:gd name="connsiteY6" fmla="*/ 800100 h 5284114"/>
                  <a:gd name="connsiteX7" fmla="*/ 2870200 w 3262071"/>
                  <a:gd name="connsiteY7" fmla="*/ 1016000 h 5284114"/>
                  <a:gd name="connsiteX8" fmla="*/ 2794000 w 3262071"/>
                  <a:gd name="connsiteY8" fmla="*/ 1054100 h 5284114"/>
                  <a:gd name="connsiteX9" fmla="*/ 2743200 w 3262071"/>
                  <a:gd name="connsiteY9" fmla="*/ 1117600 h 5284114"/>
                  <a:gd name="connsiteX10" fmla="*/ 2743200 w 3262071"/>
                  <a:gd name="connsiteY10" fmla="*/ 1270000 h 5284114"/>
                  <a:gd name="connsiteX11" fmla="*/ 2667000 w 3262071"/>
                  <a:gd name="connsiteY11" fmla="*/ 1333500 h 5284114"/>
                  <a:gd name="connsiteX12" fmla="*/ 2578100 w 3262071"/>
                  <a:gd name="connsiteY12" fmla="*/ 1244600 h 5284114"/>
                  <a:gd name="connsiteX13" fmla="*/ 2590800 w 3262071"/>
                  <a:gd name="connsiteY13" fmla="*/ 1143000 h 5284114"/>
                  <a:gd name="connsiteX14" fmla="*/ 2463800 w 3262071"/>
                  <a:gd name="connsiteY14" fmla="*/ 990600 h 5284114"/>
                  <a:gd name="connsiteX15" fmla="*/ 2336800 w 3262071"/>
                  <a:gd name="connsiteY15" fmla="*/ 1155700 h 5284114"/>
                  <a:gd name="connsiteX16" fmla="*/ 2336800 w 3262071"/>
                  <a:gd name="connsiteY16" fmla="*/ 1270000 h 5284114"/>
                  <a:gd name="connsiteX17" fmla="*/ 2235200 w 3262071"/>
                  <a:gd name="connsiteY17" fmla="*/ 1308100 h 5284114"/>
                  <a:gd name="connsiteX18" fmla="*/ 2095500 w 3262071"/>
                  <a:gd name="connsiteY18" fmla="*/ 1435100 h 5284114"/>
                  <a:gd name="connsiteX19" fmla="*/ 2019300 w 3262071"/>
                  <a:gd name="connsiteY19" fmla="*/ 1600200 h 5284114"/>
                  <a:gd name="connsiteX20" fmla="*/ 1955800 w 3262071"/>
                  <a:gd name="connsiteY20" fmla="*/ 1651000 h 5284114"/>
                  <a:gd name="connsiteX21" fmla="*/ 1816100 w 3262071"/>
                  <a:gd name="connsiteY21" fmla="*/ 1612900 h 5284114"/>
                  <a:gd name="connsiteX22" fmla="*/ 1739900 w 3262071"/>
                  <a:gd name="connsiteY22" fmla="*/ 1689100 h 5284114"/>
                  <a:gd name="connsiteX23" fmla="*/ 1562100 w 3262071"/>
                  <a:gd name="connsiteY23" fmla="*/ 1943100 h 5284114"/>
                  <a:gd name="connsiteX24" fmla="*/ 1435100 w 3262071"/>
                  <a:gd name="connsiteY24" fmla="*/ 2133600 h 5284114"/>
                  <a:gd name="connsiteX25" fmla="*/ 1422400 w 3262071"/>
                  <a:gd name="connsiteY25" fmla="*/ 2197100 h 5284114"/>
                  <a:gd name="connsiteX26" fmla="*/ 1498600 w 3262071"/>
                  <a:gd name="connsiteY26" fmla="*/ 2260600 h 5284114"/>
                  <a:gd name="connsiteX27" fmla="*/ 1447800 w 3262071"/>
                  <a:gd name="connsiteY27" fmla="*/ 2324100 h 5284114"/>
                  <a:gd name="connsiteX28" fmla="*/ 1397000 w 3262071"/>
                  <a:gd name="connsiteY28" fmla="*/ 2451100 h 5284114"/>
                  <a:gd name="connsiteX29" fmla="*/ 1371600 w 3262071"/>
                  <a:gd name="connsiteY29" fmla="*/ 2679700 h 5284114"/>
                  <a:gd name="connsiteX30" fmla="*/ 1181100 w 3262071"/>
                  <a:gd name="connsiteY30" fmla="*/ 2971800 h 5284114"/>
                  <a:gd name="connsiteX31" fmla="*/ 1143000 w 3262071"/>
                  <a:gd name="connsiteY31" fmla="*/ 3149600 h 5284114"/>
                  <a:gd name="connsiteX32" fmla="*/ 1117600 w 3262071"/>
                  <a:gd name="connsiteY32" fmla="*/ 3162300 h 5284114"/>
                  <a:gd name="connsiteX33" fmla="*/ 1104900 w 3262071"/>
                  <a:gd name="connsiteY33" fmla="*/ 3263900 h 5284114"/>
                  <a:gd name="connsiteX34" fmla="*/ 990600 w 3262071"/>
                  <a:gd name="connsiteY34" fmla="*/ 3403600 h 5284114"/>
                  <a:gd name="connsiteX35" fmla="*/ 965200 w 3262071"/>
                  <a:gd name="connsiteY35" fmla="*/ 3441700 h 5284114"/>
                  <a:gd name="connsiteX36" fmla="*/ 698500 w 3262071"/>
                  <a:gd name="connsiteY36" fmla="*/ 3606800 h 5284114"/>
                  <a:gd name="connsiteX37" fmla="*/ 622300 w 3262071"/>
                  <a:gd name="connsiteY37" fmla="*/ 3708400 h 5284114"/>
                  <a:gd name="connsiteX38" fmla="*/ 584200 w 3262071"/>
                  <a:gd name="connsiteY38" fmla="*/ 3797300 h 5284114"/>
                  <a:gd name="connsiteX39" fmla="*/ 419100 w 3262071"/>
                  <a:gd name="connsiteY39" fmla="*/ 3797300 h 5284114"/>
                  <a:gd name="connsiteX40" fmla="*/ 368300 w 3262071"/>
                  <a:gd name="connsiteY40" fmla="*/ 3886200 h 5284114"/>
                  <a:gd name="connsiteX41" fmla="*/ 368300 w 3262071"/>
                  <a:gd name="connsiteY41" fmla="*/ 3987800 h 5284114"/>
                  <a:gd name="connsiteX42" fmla="*/ 241300 w 3262071"/>
                  <a:gd name="connsiteY42" fmla="*/ 4089400 h 5284114"/>
                  <a:gd name="connsiteX43" fmla="*/ 203200 w 3262071"/>
                  <a:gd name="connsiteY43" fmla="*/ 4305300 h 5284114"/>
                  <a:gd name="connsiteX44" fmla="*/ 292100 w 3262071"/>
                  <a:gd name="connsiteY44" fmla="*/ 4749800 h 5284114"/>
                  <a:gd name="connsiteX45" fmla="*/ 406400 w 3262071"/>
                  <a:gd name="connsiteY45" fmla="*/ 4953000 h 5284114"/>
                  <a:gd name="connsiteX46" fmla="*/ 647700 w 3262071"/>
                  <a:gd name="connsiteY46" fmla="*/ 5080000 h 5284114"/>
                  <a:gd name="connsiteX47" fmla="*/ 723900 w 3262071"/>
                  <a:gd name="connsiteY47" fmla="*/ 5257800 h 5284114"/>
                  <a:gd name="connsiteX48" fmla="*/ 711200 w 3262071"/>
                  <a:gd name="connsiteY48" fmla="*/ 5168900 h 5284114"/>
                  <a:gd name="connsiteX49" fmla="*/ 0 w 3262071"/>
                  <a:gd name="connsiteY49" fmla="*/ 5219700 h 5284114"/>
                  <a:gd name="connsiteX0" fmla="*/ 25400 w 3262071"/>
                  <a:gd name="connsiteY0" fmla="*/ 0 h 5410683"/>
                  <a:gd name="connsiteX1" fmla="*/ 3238500 w 3262071"/>
                  <a:gd name="connsiteY1" fmla="*/ 8082 h 5410683"/>
                  <a:gd name="connsiteX2" fmla="*/ 3187700 w 3262071"/>
                  <a:gd name="connsiteY2" fmla="*/ 317500 h 5410683"/>
                  <a:gd name="connsiteX3" fmla="*/ 3175000 w 3262071"/>
                  <a:gd name="connsiteY3" fmla="*/ 495300 h 5410683"/>
                  <a:gd name="connsiteX4" fmla="*/ 3149600 w 3262071"/>
                  <a:gd name="connsiteY4" fmla="*/ 571500 h 5410683"/>
                  <a:gd name="connsiteX5" fmla="*/ 3009900 w 3262071"/>
                  <a:gd name="connsiteY5" fmla="*/ 635000 h 5410683"/>
                  <a:gd name="connsiteX6" fmla="*/ 2959100 w 3262071"/>
                  <a:gd name="connsiteY6" fmla="*/ 800100 h 5410683"/>
                  <a:gd name="connsiteX7" fmla="*/ 2870200 w 3262071"/>
                  <a:gd name="connsiteY7" fmla="*/ 1016000 h 5410683"/>
                  <a:gd name="connsiteX8" fmla="*/ 2794000 w 3262071"/>
                  <a:gd name="connsiteY8" fmla="*/ 1054100 h 5410683"/>
                  <a:gd name="connsiteX9" fmla="*/ 2743200 w 3262071"/>
                  <a:gd name="connsiteY9" fmla="*/ 1117600 h 5410683"/>
                  <a:gd name="connsiteX10" fmla="*/ 2743200 w 3262071"/>
                  <a:gd name="connsiteY10" fmla="*/ 1270000 h 5410683"/>
                  <a:gd name="connsiteX11" fmla="*/ 2667000 w 3262071"/>
                  <a:gd name="connsiteY11" fmla="*/ 1333500 h 5410683"/>
                  <a:gd name="connsiteX12" fmla="*/ 2578100 w 3262071"/>
                  <a:gd name="connsiteY12" fmla="*/ 1244600 h 5410683"/>
                  <a:gd name="connsiteX13" fmla="*/ 2590800 w 3262071"/>
                  <a:gd name="connsiteY13" fmla="*/ 1143000 h 5410683"/>
                  <a:gd name="connsiteX14" fmla="*/ 2463800 w 3262071"/>
                  <a:gd name="connsiteY14" fmla="*/ 990600 h 5410683"/>
                  <a:gd name="connsiteX15" fmla="*/ 2336800 w 3262071"/>
                  <a:gd name="connsiteY15" fmla="*/ 1155700 h 5410683"/>
                  <a:gd name="connsiteX16" fmla="*/ 2336800 w 3262071"/>
                  <a:gd name="connsiteY16" fmla="*/ 1270000 h 5410683"/>
                  <a:gd name="connsiteX17" fmla="*/ 2235200 w 3262071"/>
                  <a:gd name="connsiteY17" fmla="*/ 1308100 h 5410683"/>
                  <a:gd name="connsiteX18" fmla="*/ 2095500 w 3262071"/>
                  <a:gd name="connsiteY18" fmla="*/ 1435100 h 5410683"/>
                  <a:gd name="connsiteX19" fmla="*/ 2019300 w 3262071"/>
                  <a:gd name="connsiteY19" fmla="*/ 1600200 h 5410683"/>
                  <a:gd name="connsiteX20" fmla="*/ 1955800 w 3262071"/>
                  <a:gd name="connsiteY20" fmla="*/ 1651000 h 5410683"/>
                  <a:gd name="connsiteX21" fmla="*/ 1816100 w 3262071"/>
                  <a:gd name="connsiteY21" fmla="*/ 1612900 h 5410683"/>
                  <a:gd name="connsiteX22" fmla="*/ 1739900 w 3262071"/>
                  <a:gd name="connsiteY22" fmla="*/ 1689100 h 5410683"/>
                  <a:gd name="connsiteX23" fmla="*/ 1562100 w 3262071"/>
                  <a:gd name="connsiteY23" fmla="*/ 1943100 h 5410683"/>
                  <a:gd name="connsiteX24" fmla="*/ 1435100 w 3262071"/>
                  <a:gd name="connsiteY24" fmla="*/ 2133600 h 5410683"/>
                  <a:gd name="connsiteX25" fmla="*/ 1422400 w 3262071"/>
                  <a:gd name="connsiteY25" fmla="*/ 2197100 h 5410683"/>
                  <a:gd name="connsiteX26" fmla="*/ 1498600 w 3262071"/>
                  <a:gd name="connsiteY26" fmla="*/ 2260600 h 5410683"/>
                  <a:gd name="connsiteX27" fmla="*/ 1447800 w 3262071"/>
                  <a:gd name="connsiteY27" fmla="*/ 2324100 h 5410683"/>
                  <a:gd name="connsiteX28" fmla="*/ 1397000 w 3262071"/>
                  <a:gd name="connsiteY28" fmla="*/ 2451100 h 5410683"/>
                  <a:gd name="connsiteX29" fmla="*/ 1371600 w 3262071"/>
                  <a:gd name="connsiteY29" fmla="*/ 2679700 h 5410683"/>
                  <a:gd name="connsiteX30" fmla="*/ 1181100 w 3262071"/>
                  <a:gd name="connsiteY30" fmla="*/ 2971800 h 5410683"/>
                  <a:gd name="connsiteX31" fmla="*/ 1143000 w 3262071"/>
                  <a:gd name="connsiteY31" fmla="*/ 3149600 h 5410683"/>
                  <a:gd name="connsiteX32" fmla="*/ 1117600 w 3262071"/>
                  <a:gd name="connsiteY32" fmla="*/ 3162300 h 5410683"/>
                  <a:gd name="connsiteX33" fmla="*/ 1104900 w 3262071"/>
                  <a:gd name="connsiteY33" fmla="*/ 3263900 h 5410683"/>
                  <a:gd name="connsiteX34" fmla="*/ 990600 w 3262071"/>
                  <a:gd name="connsiteY34" fmla="*/ 3403600 h 5410683"/>
                  <a:gd name="connsiteX35" fmla="*/ 965200 w 3262071"/>
                  <a:gd name="connsiteY35" fmla="*/ 3441700 h 5410683"/>
                  <a:gd name="connsiteX36" fmla="*/ 698500 w 3262071"/>
                  <a:gd name="connsiteY36" fmla="*/ 3606800 h 5410683"/>
                  <a:gd name="connsiteX37" fmla="*/ 622300 w 3262071"/>
                  <a:gd name="connsiteY37" fmla="*/ 3708400 h 5410683"/>
                  <a:gd name="connsiteX38" fmla="*/ 584200 w 3262071"/>
                  <a:gd name="connsiteY38" fmla="*/ 3797300 h 5410683"/>
                  <a:gd name="connsiteX39" fmla="*/ 419100 w 3262071"/>
                  <a:gd name="connsiteY39" fmla="*/ 3797300 h 5410683"/>
                  <a:gd name="connsiteX40" fmla="*/ 368300 w 3262071"/>
                  <a:gd name="connsiteY40" fmla="*/ 3886200 h 5410683"/>
                  <a:gd name="connsiteX41" fmla="*/ 368300 w 3262071"/>
                  <a:gd name="connsiteY41" fmla="*/ 3987800 h 5410683"/>
                  <a:gd name="connsiteX42" fmla="*/ 241300 w 3262071"/>
                  <a:gd name="connsiteY42" fmla="*/ 4089400 h 5410683"/>
                  <a:gd name="connsiteX43" fmla="*/ 203200 w 3262071"/>
                  <a:gd name="connsiteY43" fmla="*/ 4305300 h 5410683"/>
                  <a:gd name="connsiteX44" fmla="*/ 292100 w 3262071"/>
                  <a:gd name="connsiteY44" fmla="*/ 4749800 h 5410683"/>
                  <a:gd name="connsiteX45" fmla="*/ 406400 w 3262071"/>
                  <a:gd name="connsiteY45" fmla="*/ 4953000 h 5410683"/>
                  <a:gd name="connsiteX46" fmla="*/ 647700 w 3262071"/>
                  <a:gd name="connsiteY46" fmla="*/ 5080000 h 5410683"/>
                  <a:gd name="connsiteX47" fmla="*/ 723900 w 3262071"/>
                  <a:gd name="connsiteY47" fmla="*/ 5257800 h 5410683"/>
                  <a:gd name="connsiteX48" fmla="*/ 711200 w 3262071"/>
                  <a:gd name="connsiteY48" fmla="*/ 5168900 h 5410683"/>
                  <a:gd name="connsiteX49" fmla="*/ 0 w 3262071"/>
                  <a:gd name="connsiteY49" fmla="*/ 5219700 h 54106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49" fmla="*/ 25400 w 3262071"/>
                  <a:gd name="connsiteY49" fmla="*/ 0 h 5281083"/>
                  <a:gd name="connsiteX0" fmla="*/ 25400 w 3481917"/>
                  <a:gd name="connsiteY0" fmla="*/ 0 h 5281083"/>
                  <a:gd name="connsiteX1" fmla="*/ 1409700 w 3481917"/>
                  <a:gd name="connsiteY1" fmla="*/ 389082 h 5281083"/>
                  <a:gd name="connsiteX2" fmla="*/ 3187700 w 3481917"/>
                  <a:gd name="connsiteY2" fmla="*/ 317500 h 5281083"/>
                  <a:gd name="connsiteX3" fmla="*/ 3175000 w 3481917"/>
                  <a:gd name="connsiteY3" fmla="*/ 495300 h 5281083"/>
                  <a:gd name="connsiteX4" fmla="*/ 3149600 w 3481917"/>
                  <a:gd name="connsiteY4" fmla="*/ 571500 h 5281083"/>
                  <a:gd name="connsiteX5" fmla="*/ 3009900 w 3481917"/>
                  <a:gd name="connsiteY5" fmla="*/ 635000 h 5281083"/>
                  <a:gd name="connsiteX6" fmla="*/ 2959100 w 3481917"/>
                  <a:gd name="connsiteY6" fmla="*/ 800100 h 5281083"/>
                  <a:gd name="connsiteX7" fmla="*/ 2870200 w 3481917"/>
                  <a:gd name="connsiteY7" fmla="*/ 1016000 h 5281083"/>
                  <a:gd name="connsiteX8" fmla="*/ 2794000 w 3481917"/>
                  <a:gd name="connsiteY8" fmla="*/ 1054100 h 5281083"/>
                  <a:gd name="connsiteX9" fmla="*/ 2743200 w 3481917"/>
                  <a:gd name="connsiteY9" fmla="*/ 1117600 h 5281083"/>
                  <a:gd name="connsiteX10" fmla="*/ 2743200 w 3481917"/>
                  <a:gd name="connsiteY10" fmla="*/ 1270000 h 5281083"/>
                  <a:gd name="connsiteX11" fmla="*/ 2667000 w 3481917"/>
                  <a:gd name="connsiteY11" fmla="*/ 1333500 h 5281083"/>
                  <a:gd name="connsiteX12" fmla="*/ 2578100 w 3481917"/>
                  <a:gd name="connsiteY12" fmla="*/ 1244600 h 5281083"/>
                  <a:gd name="connsiteX13" fmla="*/ 2590800 w 3481917"/>
                  <a:gd name="connsiteY13" fmla="*/ 1143000 h 5281083"/>
                  <a:gd name="connsiteX14" fmla="*/ 2463800 w 3481917"/>
                  <a:gd name="connsiteY14" fmla="*/ 990600 h 5281083"/>
                  <a:gd name="connsiteX15" fmla="*/ 2336800 w 3481917"/>
                  <a:gd name="connsiteY15" fmla="*/ 1155700 h 5281083"/>
                  <a:gd name="connsiteX16" fmla="*/ 2336800 w 3481917"/>
                  <a:gd name="connsiteY16" fmla="*/ 1270000 h 5281083"/>
                  <a:gd name="connsiteX17" fmla="*/ 2235200 w 3481917"/>
                  <a:gd name="connsiteY17" fmla="*/ 1308100 h 5281083"/>
                  <a:gd name="connsiteX18" fmla="*/ 2095500 w 3481917"/>
                  <a:gd name="connsiteY18" fmla="*/ 1435100 h 5281083"/>
                  <a:gd name="connsiteX19" fmla="*/ 2019300 w 3481917"/>
                  <a:gd name="connsiteY19" fmla="*/ 1600200 h 5281083"/>
                  <a:gd name="connsiteX20" fmla="*/ 1955800 w 3481917"/>
                  <a:gd name="connsiteY20" fmla="*/ 1651000 h 5281083"/>
                  <a:gd name="connsiteX21" fmla="*/ 1816100 w 3481917"/>
                  <a:gd name="connsiteY21" fmla="*/ 1612900 h 5281083"/>
                  <a:gd name="connsiteX22" fmla="*/ 1739900 w 3481917"/>
                  <a:gd name="connsiteY22" fmla="*/ 1689100 h 5281083"/>
                  <a:gd name="connsiteX23" fmla="*/ 1562100 w 3481917"/>
                  <a:gd name="connsiteY23" fmla="*/ 1943100 h 5281083"/>
                  <a:gd name="connsiteX24" fmla="*/ 1435100 w 3481917"/>
                  <a:gd name="connsiteY24" fmla="*/ 2133600 h 5281083"/>
                  <a:gd name="connsiteX25" fmla="*/ 1422400 w 3481917"/>
                  <a:gd name="connsiteY25" fmla="*/ 2197100 h 5281083"/>
                  <a:gd name="connsiteX26" fmla="*/ 1498600 w 3481917"/>
                  <a:gd name="connsiteY26" fmla="*/ 2260600 h 5281083"/>
                  <a:gd name="connsiteX27" fmla="*/ 1447800 w 3481917"/>
                  <a:gd name="connsiteY27" fmla="*/ 2324100 h 5281083"/>
                  <a:gd name="connsiteX28" fmla="*/ 1397000 w 3481917"/>
                  <a:gd name="connsiteY28" fmla="*/ 2451100 h 5281083"/>
                  <a:gd name="connsiteX29" fmla="*/ 1371600 w 3481917"/>
                  <a:gd name="connsiteY29" fmla="*/ 2679700 h 5281083"/>
                  <a:gd name="connsiteX30" fmla="*/ 1181100 w 3481917"/>
                  <a:gd name="connsiteY30" fmla="*/ 2971800 h 5281083"/>
                  <a:gd name="connsiteX31" fmla="*/ 1143000 w 3481917"/>
                  <a:gd name="connsiteY31" fmla="*/ 3149600 h 5281083"/>
                  <a:gd name="connsiteX32" fmla="*/ 1117600 w 3481917"/>
                  <a:gd name="connsiteY32" fmla="*/ 3162300 h 5281083"/>
                  <a:gd name="connsiteX33" fmla="*/ 1104900 w 3481917"/>
                  <a:gd name="connsiteY33" fmla="*/ 3263900 h 5281083"/>
                  <a:gd name="connsiteX34" fmla="*/ 990600 w 3481917"/>
                  <a:gd name="connsiteY34" fmla="*/ 3403600 h 5281083"/>
                  <a:gd name="connsiteX35" fmla="*/ 965200 w 3481917"/>
                  <a:gd name="connsiteY35" fmla="*/ 3441700 h 5281083"/>
                  <a:gd name="connsiteX36" fmla="*/ 698500 w 3481917"/>
                  <a:gd name="connsiteY36" fmla="*/ 3606800 h 5281083"/>
                  <a:gd name="connsiteX37" fmla="*/ 622300 w 3481917"/>
                  <a:gd name="connsiteY37" fmla="*/ 3708400 h 5281083"/>
                  <a:gd name="connsiteX38" fmla="*/ 584200 w 3481917"/>
                  <a:gd name="connsiteY38" fmla="*/ 3797300 h 5281083"/>
                  <a:gd name="connsiteX39" fmla="*/ 419100 w 3481917"/>
                  <a:gd name="connsiteY39" fmla="*/ 3797300 h 5281083"/>
                  <a:gd name="connsiteX40" fmla="*/ 368300 w 3481917"/>
                  <a:gd name="connsiteY40" fmla="*/ 3886200 h 5281083"/>
                  <a:gd name="connsiteX41" fmla="*/ 368300 w 3481917"/>
                  <a:gd name="connsiteY41" fmla="*/ 3987800 h 5281083"/>
                  <a:gd name="connsiteX42" fmla="*/ 241300 w 3481917"/>
                  <a:gd name="connsiteY42" fmla="*/ 4089400 h 5281083"/>
                  <a:gd name="connsiteX43" fmla="*/ 203200 w 3481917"/>
                  <a:gd name="connsiteY43" fmla="*/ 4305300 h 5281083"/>
                  <a:gd name="connsiteX44" fmla="*/ 292100 w 3481917"/>
                  <a:gd name="connsiteY44" fmla="*/ 4749800 h 5281083"/>
                  <a:gd name="connsiteX45" fmla="*/ 406400 w 3481917"/>
                  <a:gd name="connsiteY45" fmla="*/ 4953000 h 5281083"/>
                  <a:gd name="connsiteX46" fmla="*/ 647700 w 3481917"/>
                  <a:gd name="connsiteY46" fmla="*/ 5080000 h 5281083"/>
                  <a:gd name="connsiteX47" fmla="*/ 723900 w 3481917"/>
                  <a:gd name="connsiteY47" fmla="*/ 5257800 h 5281083"/>
                  <a:gd name="connsiteX48" fmla="*/ 0 w 3481917"/>
                  <a:gd name="connsiteY48" fmla="*/ 5219700 h 5281083"/>
                  <a:gd name="connsiteX49" fmla="*/ 25400 w 3481917"/>
                  <a:gd name="connsiteY49" fmla="*/ 0 h 5281083"/>
                  <a:gd name="connsiteX0" fmla="*/ 25400 w 3481917"/>
                  <a:gd name="connsiteY0" fmla="*/ 814917 h 6096000"/>
                  <a:gd name="connsiteX1" fmla="*/ 914401 w 3481917"/>
                  <a:gd name="connsiteY1" fmla="*/ 11451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39448 h 5320531"/>
                  <a:gd name="connsiteX1" fmla="*/ 2590801 w 3481917"/>
                  <a:gd name="connsiteY1" fmla="*/ 64847 h 5320531"/>
                  <a:gd name="connsiteX2" fmla="*/ 1409700 w 3481917"/>
                  <a:gd name="connsiteY2" fmla="*/ 428530 h 5320531"/>
                  <a:gd name="connsiteX3" fmla="*/ 3187700 w 3481917"/>
                  <a:gd name="connsiteY3" fmla="*/ 356948 h 5320531"/>
                  <a:gd name="connsiteX4" fmla="*/ 3175000 w 3481917"/>
                  <a:gd name="connsiteY4" fmla="*/ 534748 h 5320531"/>
                  <a:gd name="connsiteX5" fmla="*/ 3149600 w 3481917"/>
                  <a:gd name="connsiteY5" fmla="*/ 610948 h 5320531"/>
                  <a:gd name="connsiteX6" fmla="*/ 3009900 w 3481917"/>
                  <a:gd name="connsiteY6" fmla="*/ 674448 h 5320531"/>
                  <a:gd name="connsiteX7" fmla="*/ 2959100 w 3481917"/>
                  <a:gd name="connsiteY7" fmla="*/ 839548 h 5320531"/>
                  <a:gd name="connsiteX8" fmla="*/ 2870200 w 3481917"/>
                  <a:gd name="connsiteY8" fmla="*/ 1055448 h 5320531"/>
                  <a:gd name="connsiteX9" fmla="*/ 2794000 w 3481917"/>
                  <a:gd name="connsiteY9" fmla="*/ 1093548 h 5320531"/>
                  <a:gd name="connsiteX10" fmla="*/ 2743200 w 3481917"/>
                  <a:gd name="connsiteY10" fmla="*/ 1157048 h 5320531"/>
                  <a:gd name="connsiteX11" fmla="*/ 2743200 w 3481917"/>
                  <a:gd name="connsiteY11" fmla="*/ 1309448 h 5320531"/>
                  <a:gd name="connsiteX12" fmla="*/ 2667000 w 3481917"/>
                  <a:gd name="connsiteY12" fmla="*/ 1372948 h 5320531"/>
                  <a:gd name="connsiteX13" fmla="*/ 2578100 w 3481917"/>
                  <a:gd name="connsiteY13" fmla="*/ 1284048 h 5320531"/>
                  <a:gd name="connsiteX14" fmla="*/ 2590800 w 3481917"/>
                  <a:gd name="connsiteY14" fmla="*/ 1182448 h 5320531"/>
                  <a:gd name="connsiteX15" fmla="*/ 2463800 w 3481917"/>
                  <a:gd name="connsiteY15" fmla="*/ 1030048 h 5320531"/>
                  <a:gd name="connsiteX16" fmla="*/ 2336800 w 3481917"/>
                  <a:gd name="connsiteY16" fmla="*/ 1195148 h 5320531"/>
                  <a:gd name="connsiteX17" fmla="*/ 2336800 w 3481917"/>
                  <a:gd name="connsiteY17" fmla="*/ 1309448 h 5320531"/>
                  <a:gd name="connsiteX18" fmla="*/ 2235200 w 3481917"/>
                  <a:gd name="connsiteY18" fmla="*/ 1347548 h 5320531"/>
                  <a:gd name="connsiteX19" fmla="*/ 2095500 w 3481917"/>
                  <a:gd name="connsiteY19" fmla="*/ 1474548 h 5320531"/>
                  <a:gd name="connsiteX20" fmla="*/ 2019300 w 3481917"/>
                  <a:gd name="connsiteY20" fmla="*/ 1639648 h 5320531"/>
                  <a:gd name="connsiteX21" fmla="*/ 1955800 w 3481917"/>
                  <a:gd name="connsiteY21" fmla="*/ 1690448 h 5320531"/>
                  <a:gd name="connsiteX22" fmla="*/ 1816100 w 3481917"/>
                  <a:gd name="connsiteY22" fmla="*/ 1652348 h 5320531"/>
                  <a:gd name="connsiteX23" fmla="*/ 1739900 w 3481917"/>
                  <a:gd name="connsiteY23" fmla="*/ 1728548 h 5320531"/>
                  <a:gd name="connsiteX24" fmla="*/ 1562100 w 3481917"/>
                  <a:gd name="connsiteY24" fmla="*/ 1982548 h 5320531"/>
                  <a:gd name="connsiteX25" fmla="*/ 1435100 w 3481917"/>
                  <a:gd name="connsiteY25" fmla="*/ 2173048 h 5320531"/>
                  <a:gd name="connsiteX26" fmla="*/ 1422400 w 3481917"/>
                  <a:gd name="connsiteY26" fmla="*/ 2236548 h 5320531"/>
                  <a:gd name="connsiteX27" fmla="*/ 1498600 w 3481917"/>
                  <a:gd name="connsiteY27" fmla="*/ 2300048 h 5320531"/>
                  <a:gd name="connsiteX28" fmla="*/ 1447800 w 3481917"/>
                  <a:gd name="connsiteY28" fmla="*/ 2363548 h 5320531"/>
                  <a:gd name="connsiteX29" fmla="*/ 1397000 w 3481917"/>
                  <a:gd name="connsiteY29" fmla="*/ 2490548 h 5320531"/>
                  <a:gd name="connsiteX30" fmla="*/ 1371600 w 3481917"/>
                  <a:gd name="connsiteY30" fmla="*/ 2719148 h 5320531"/>
                  <a:gd name="connsiteX31" fmla="*/ 1181100 w 3481917"/>
                  <a:gd name="connsiteY31" fmla="*/ 3011248 h 5320531"/>
                  <a:gd name="connsiteX32" fmla="*/ 1143000 w 3481917"/>
                  <a:gd name="connsiteY32" fmla="*/ 3189048 h 5320531"/>
                  <a:gd name="connsiteX33" fmla="*/ 1117600 w 3481917"/>
                  <a:gd name="connsiteY33" fmla="*/ 3201748 h 5320531"/>
                  <a:gd name="connsiteX34" fmla="*/ 1104900 w 3481917"/>
                  <a:gd name="connsiteY34" fmla="*/ 3303348 h 5320531"/>
                  <a:gd name="connsiteX35" fmla="*/ 990600 w 3481917"/>
                  <a:gd name="connsiteY35" fmla="*/ 3443048 h 5320531"/>
                  <a:gd name="connsiteX36" fmla="*/ 965200 w 3481917"/>
                  <a:gd name="connsiteY36" fmla="*/ 3481148 h 5320531"/>
                  <a:gd name="connsiteX37" fmla="*/ 698500 w 3481917"/>
                  <a:gd name="connsiteY37" fmla="*/ 3646248 h 5320531"/>
                  <a:gd name="connsiteX38" fmla="*/ 622300 w 3481917"/>
                  <a:gd name="connsiteY38" fmla="*/ 3747848 h 5320531"/>
                  <a:gd name="connsiteX39" fmla="*/ 584200 w 3481917"/>
                  <a:gd name="connsiteY39" fmla="*/ 3836748 h 5320531"/>
                  <a:gd name="connsiteX40" fmla="*/ 419100 w 3481917"/>
                  <a:gd name="connsiteY40" fmla="*/ 3836748 h 5320531"/>
                  <a:gd name="connsiteX41" fmla="*/ 368300 w 3481917"/>
                  <a:gd name="connsiteY41" fmla="*/ 3925648 h 5320531"/>
                  <a:gd name="connsiteX42" fmla="*/ 368300 w 3481917"/>
                  <a:gd name="connsiteY42" fmla="*/ 4027248 h 5320531"/>
                  <a:gd name="connsiteX43" fmla="*/ 241300 w 3481917"/>
                  <a:gd name="connsiteY43" fmla="*/ 4128848 h 5320531"/>
                  <a:gd name="connsiteX44" fmla="*/ 203200 w 3481917"/>
                  <a:gd name="connsiteY44" fmla="*/ 4344748 h 5320531"/>
                  <a:gd name="connsiteX45" fmla="*/ 292100 w 3481917"/>
                  <a:gd name="connsiteY45" fmla="*/ 4789248 h 5320531"/>
                  <a:gd name="connsiteX46" fmla="*/ 406400 w 3481917"/>
                  <a:gd name="connsiteY46" fmla="*/ 4992448 h 5320531"/>
                  <a:gd name="connsiteX47" fmla="*/ 647700 w 3481917"/>
                  <a:gd name="connsiteY47" fmla="*/ 5119448 h 5320531"/>
                  <a:gd name="connsiteX48" fmla="*/ 723900 w 3481917"/>
                  <a:gd name="connsiteY48" fmla="*/ 5297248 h 5320531"/>
                  <a:gd name="connsiteX49" fmla="*/ 0 w 3481917"/>
                  <a:gd name="connsiteY49" fmla="*/ 5259148 h 5320531"/>
                  <a:gd name="connsiteX50" fmla="*/ 25400 w 3481917"/>
                  <a:gd name="connsiteY50" fmla="*/ 39448 h 5320531"/>
                  <a:gd name="connsiteX0" fmla="*/ 25400 w 3481917"/>
                  <a:gd name="connsiteY0" fmla="*/ 39448 h 5320531"/>
                  <a:gd name="connsiteX1" fmla="*/ 2590801 w 3481917"/>
                  <a:gd name="connsiteY1" fmla="*/ 64847 h 5320531"/>
                  <a:gd name="connsiteX2" fmla="*/ 16313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917"/>
                  <a:gd name="connsiteY0" fmla="*/ 39448 h 5320531"/>
                  <a:gd name="connsiteX1" fmla="*/ 2590801 w 3481917"/>
                  <a:gd name="connsiteY1" fmla="*/ 64847 h 5320531"/>
                  <a:gd name="connsiteX2" fmla="*/ 19361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64406"/>
                  <a:gd name="connsiteY0" fmla="*/ 39448 h 5320531"/>
                  <a:gd name="connsiteX1" fmla="*/ 2590801 w 3464406"/>
                  <a:gd name="connsiteY1" fmla="*/ 64847 h 5320531"/>
                  <a:gd name="connsiteX2" fmla="*/ 1936174 w 3464406"/>
                  <a:gd name="connsiteY2" fmla="*/ 348865 h 5320531"/>
                  <a:gd name="connsiteX3" fmla="*/ 1409700 w 3464406"/>
                  <a:gd name="connsiteY3" fmla="*/ 428530 h 5320531"/>
                  <a:gd name="connsiteX4" fmla="*/ 1413165 w 3464406"/>
                  <a:gd name="connsiteY4" fmla="*/ 442383 h 5320531"/>
                  <a:gd name="connsiteX5" fmla="*/ 3175000 w 3464406"/>
                  <a:gd name="connsiteY5" fmla="*/ 534748 h 5320531"/>
                  <a:gd name="connsiteX6" fmla="*/ 3149600 w 3464406"/>
                  <a:gd name="connsiteY6" fmla="*/ 610948 h 5320531"/>
                  <a:gd name="connsiteX7" fmla="*/ 3009900 w 3464406"/>
                  <a:gd name="connsiteY7" fmla="*/ 674448 h 5320531"/>
                  <a:gd name="connsiteX8" fmla="*/ 2959100 w 3464406"/>
                  <a:gd name="connsiteY8" fmla="*/ 839548 h 5320531"/>
                  <a:gd name="connsiteX9" fmla="*/ 2870200 w 3464406"/>
                  <a:gd name="connsiteY9" fmla="*/ 1055448 h 5320531"/>
                  <a:gd name="connsiteX10" fmla="*/ 2794000 w 3464406"/>
                  <a:gd name="connsiteY10" fmla="*/ 1093548 h 5320531"/>
                  <a:gd name="connsiteX11" fmla="*/ 2743200 w 3464406"/>
                  <a:gd name="connsiteY11" fmla="*/ 1157048 h 5320531"/>
                  <a:gd name="connsiteX12" fmla="*/ 2743200 w 3464406"/>
                  <a:gd name="connsiteY12" fmla="*/ 1309448 h 5320531"/>
                  <a:gd name="connsiteX13" fmla="*/ 2667000 w 3464406"/>
                  <a:gd name="connsiteY13" fmla="*/ 1372948 h 5320531"/>
                  <a:gd name="connsiteX14" fmla="*/ 2578100 w 3464406"/>
                  <a:gd name="connsiteY14" fmla="*/ 1284048 h 5320531"/>
                  <a:gd name="connsiteX15" fmla="*/ 2590800 w 3464406"/>
                  <a:gd name="connsiteY15" fmla="*/ 1182448 h 5320531"/>
                  <a:gd name="connsiteX16" fmla="*/ 2463800 w 3464406"/>
                  <a:gd name="connsiteY16" fmla="*/ 1030048 h 5320531"/>
                  <a:gd name="connsiteX17" fmla="*/ 2336800 w 3464406"/>
                  <a:gd name="connsiteY17" fmla="*/ 1195148 h 5320531"/>
                  <a:gd name="connsiteX18" fmla="*/ 2336800 w 3464406"/>
                  <a:gd name="connsiteY18" fmla="*/ 1309448 h 5320531"/>
                  <a:gd name="connsiteX19" fmla="*/ 2235200 w 3464406"/>
                  <a:gd name="connsiteY19" fmla="*/ 1347548 h 5320531"/>
                  <a:gd name="connsiteX20" fmla="*/ 2095500 w 3464406"/>
                  <a:gd name="connsiteY20" fmla="*/ 1474548 h 5320531"/>
                  <a:gd name="connsiteX21" fmla="*/ 2019300 w 3464406"/>
                  <a:gd name="connsiteY21" fmla="*/ 1639648 h 5320531"/>
                  <a:gd name="connsiteX22" fmla="*/ 1955800 w 3464406"/>
                  <a:gd name="connsiteY22" fmla="*/ 1690448 h 5320531"/>
                  <a:gd name="connsiteX23" fmla="*/ 1816100 w 3464406"/>
                  <a:gd name="connsiteY23" fmla="*/ 1652348 h 5320531"/>
                  <a:gd name="connsiteX24" fmla="*/ 1739900 w 3464406"/>
                  <a:gd name="connsiteY24" fmla="*/ 1728548 h 5320531"/>
                  <a:gd name="connsiteX25" fmla="*/ 1562100 w 3464406"/>
                  <a:gd name="connsiteY25" fmla="*/ 1982548 h 5320531"/>
                  <a:gd name="connsiteX26" fmla="*/ 1435100 w 3464406"/>
                  <a:gd name="connsiteY26" fmla="*/ 2173048 h 5320531"/>
                  <a:gd name="connsiteX27" fmla="*/ 1422400 w 3464406"/>
                  <a:gd name="connsiteY27" fmla="*/ 2236548 h 5320531"/>
                  <a:gd name="connsiteX28" fmla="*/ 1498600 w 3464406"/>
                  <a:gd name="connsiteY28" fmla="*/ 2300048 h 5320531"/>
                  <a:gd name="connsiteX29" fmla="*/ 1447800 w 3464406"/>
                  <a:gd name="connsiteY29" fmla="*/ 2363548 h 5320531"/>
                  <a:gd name="connsiteX30" fmla="*/ 1397000 w 3464406"/>
                  <a:gd name="connsiteY30" fmla="*/ 2490548 h 5320531"/>
                  <a:gd name="connsiteX31" fmla="*/ 1371600 w 3464406"/>
                  <a:gd name="connsiteY31" fmla="*/ 2719148 h 5320531"/>
                  <a:gd name="connsiteX32" fmla="*/ 1181100 w 3464406"/>
                  <a:gd name="connsiteY32" fmla="*/ 3011248 h 5320531"/>
                  <a:gd name="connsiteX33" fmla="*/ 1143000 w 3464406"/>
                  <a:gd name="connsiteY33" fmla="*/ 3189048 h 5320531"/>
                  <a:gd name="connsiteX34" fmla="*/ 1117600 w 3464406"/>
                  <a:gd name="connsiteY34" fmla="*/ 3201748 h 5320531"/>
                  <a:gd name="connsiteX35" fmla="*/ 1104900 w 3464406"/>
                  <a:gd name="connsiteY35" fmla="*/ 3303348 h 5320531"/>
                  <a:gd name="connsiteX36" fmla="*/ 990600 w 3464406"/>
                  <a:gd name="connsiteY36" fmla="*/ 3443048 h 5320531"/>
                  <a:gd name="connsiteX37" fmla="*/ 965200 w 3464406"/>
                  <a:gd name="connsiteY37" fmla="*/ 3481148 h 5320531"/>
                  <a:gd name="connsiteX38" fmla="*/ 698500 w 3464406"/>
                  <a:gd name="connsiteY38" fmla="*/ 3646248 h 5320531"/>
                  <a:gd name="connsiteX39" fmla="*/ 622300 w 3464406"/>
                  <a:gd name="connsiteY39" fmla="*/ 3747848 h 5320531"/>
                  <a:gd name="connsiteX40" fmla="*/ 584200 w 3464406"/>
                  <a:gd name="connsiteY40" fmla="*/ 3836748 h 5320531"/>
                  <a:gd name="connsiteX41" fmla="*/ 419100 w 3464406"/>
                  <a:gd name="connsiteY41" fmla="*/ 3836748 h 5320531"/>
                  <a:gd name="connsiteX42" fmla="*/ 368300 w 3464406"/>
                  <a:gd name="connsiteY42" fmla="*/ 3925648 h 5320531"/>
                  <a:gd name="connsiteX43" fmla="*/ 368300 w 3464406"/>
                  <a:gd name="connsiteY43" fmla="*/ 4027248 h 5320531"/>
                  <a:gd name="connsiteX44" fmla="*/ 241300 w 3464406"/>
                  <a:gd name="connsiteY44" fmla="*/ 4128848 h 5320531"/>
                  <a:gd name="connsiteX45" fmla="*/ 203200 w 3464406"/>
                  <a:gd name="connsiteY45" fmla="*/ 4344748 h 5320531"/>
                  <a:gd name="connsiteX46" fmla="*/ 292100 w 3464406"/>
                  <a:gd name="connsiteY46" fmla="*/ 4789248 h 5320531"/>
                  <a:gd name="connsiteX47" fmla="*/ 406400 w 3464406"/>
                  <a:gd name="connsiteY47" fmla="*/ 4992448 h 5320531"/>
                  <a:gd name="connsiteX48" fmla="*/ 647700 w 3464406"/>
                  <a:gd name="connsiteY48" fmla="*/ 5119448 h 5320531"/>
                  <a:gd name="connsiteX49" fmla="*/ 723900 w 3464406"/>
                  <a:gd name="connsiteY49" fmla="*/ 5297248 h 5320531"/>
                  <a:gd name="connsiteX50" fmla="*/ 0 w 3464406"/>
                  <a:gd name="connsiteY50" fmla="*/ 5259148 h 5320531"/>
                  <a:gd name="connsiteX51" fmla="*/ 25400 w 3464406"/>
                  <a:gd name="connsiteY51" fmla="*/ 39448 h 5320531"/>
                  <a:gd name="connsiteX0" fmla="*/ 25400 w 3441123"/>
                  <a:gd name="connsiteY0" fmla="*/ 39448 h 5320531"/>
                  <a:gd name="connsiteX1" fmla="*/ 2590801 w 3441123"/>
                  <a:gd name="connsiteY1" fmla="*/ 64847 h 5320531"/>
                  <a:gd name="connsiteX2" fmla="*/ 1936174 w 3441123"/>
                  <a:gd name="connsiteY2" fmla="*/ 348865 h 5320531"/>
                  <a:gd name="connsiteX3" fmla="*/ 1409700 w 3441123"/>
                  <a:gd name="connsiteY3" fmla="*/ 428530 h 5320531"/>
                  <a:gd name="connsiteX4" fmla="*/ 1413165 w 3441123"/>
                  <a:gd name="connsiteY4" fmla="*/ 442383 h 5320531"/>
                  <a:gd name="connsiteX5" fmla="*/ 3175000 w 3441123"/>
                  <a:gd name="connsiteY5" fmla="*/ 534748 h 5320531"/>
                  <a:gd name="connsiteX6" fmla="*/ 3009900 w 3441123"/>
                  <a:gd name="connsiteY6" fmla="*/ 674448 h 5320531"/>
                  <a:gd name="connsiteX7" fmla="*/ 2959100 w 3441123"/>
                  <a:gd name="connsiteY7" fmla="*/ 839548 h 5320531"/>
                  <a:gd name="connsiteX8" fmla="*/ 2870200 w 3441123"/>
                  <a:gd name="connsiteY8" fmla="*/ 1055448 h 5320531"/>
                  <a:gd name="connsiteX9" fmla="*/ 2794000 w 3441123"/>
                  <a:gd name="connsiteY9" fmla="*/ 1093548 h 5320531"/>
                  <a:gd name="connsiteX10" fmla="*/ 2743200 w 3441123"/>
                  <a:gd name="connsiteY10" fmla="*/ 1157048 h 5320531"/>
                  <a:gd name="connsiteX11" fmla="*/ 2743200 w 3441123"/>
                  <a:gd name="connsiteY11" fmla="*/ 1309448 h 5320531"/>
                  <a:gd name="connsiteX12" fmla="*/ 2667000 w 3441123"/>
                  <a:gd name="connsiteY12" fmla="*/ 1372948 h 5320531"/>
                  <a:gd name="connsiteX13" fmla="*/ 2578100 w 3441123"/>
                  <a:gd name="connsiteY13" fmla="*/ 1284048 h 5320531"/>
                  <a:gd name="connsiteX14" fmla="*/ 2590800 w 3441123"/>
                  <a:gd name="connsiteY14" fmla="*/ 1182448 h 5320531"/>
                  <a:gd name="connsiteX15" fmla="*/ 2463800 w 3441123"/>
                  <a:gd name="connsiteY15" fmla="*/ 1030048 h 5320531"/>
                  <a:gd name="connsiteX16" fmla="*/ 2336800 w 3441123"/>
                  <a:gd name="connsiteY16" fmla="*/ 1195148 h 5320531"/>
                  <a:gd name="connsiteX17" fmla="*/ 2336800 w 3441123"/>
                  <a:gd name="connsiteY17" fmla="*/ 1309448 h 5320531"/>
                  <a:gd name="connsiteX18" fmla="*/ 2235200 w 3441123"/>
                  <a:gd name="connsiteY18" fmla="*/ 1347548 h 5320531"/>
                  <a:gd name="connsiteX19" fmla="*/ 2095500 w 3441123"/>
                  <a:gd name="connsiteY19" fmla="*/ 1474548 h 5320531"/>
                  <a:gd name="connsiteX20" fmla="*/ 2019300 w 3441123"/>
                  <a:gd name="connsiteY20" fmla="*/ 1639648 h 5320531"/>
                  <a:gd name="connsiteX21" fmla="*/ 1955800 w 3441123"/>
                  <a:gd name="connsiteY21" fmla="*/ 1690448 h 5320531"/>
                  <a:gd name="connsiteX22" fmla="*/ 1816100 w 3441123"/>
                  <a:gd name="connsiteY22" fmla="*/ 1652348 h 5320531"/>
                  <a:gd name="connsiteX23" fmla="*/ 1739900 w 3441123"/>
                  <a:gd name="connsiteY23" fmla="*/ 1728548 h 5320531"/>
                  <a:gd name="connsiteX24" fmla="*/ 1562100 w 3441123"/>
                  <a:gd name="connsiteY24" fmla="*/ 1982548 h 5320531"/>
                  <a:gd name="connsiteX25" fmla="*/ 1435100 w 3441123"/>
                  <a:gd name="connsiteY25" fmla="*/ 2173048 h 5320531"/>
                  <a:gd name="connsiteX26" fmla="*/ 1422400 w 3441123"/>
                  <a:gd name="connsiteY26" fmla="*/ 2236548 h 5320531"/>
                  <a:gd name="connsiteX27" fmla="*/ 1498600 w 3441123"/>
                  <a:gd name="connsiteY27" fmla="*/ 2300048 h 5320531"/>
                  <a:gd name="connsiteX28" fmla="*/ 1447800 w 3441123"/>
                  <a:gd name="connsiteY28" fmla="*/ 2363548 h 5320531"/>
                  <a:gd name="connsiteX29" fmla="*/ 1397000 w 3441123"/>
                  <a:gd name="connsiteY29" fmla="*/ 2490548 h 5320531"/>
                  <a:gd name="connsiteX30" fmla="*/ 1371600 w 3441123"/>
                  <a:gd name="connsiteY30" fmla="*/ 2719148 h 5320531"/>
                  <a:gd name="connsiteX31" fmla="*/ 1181100 w 3441123"/>
                  <a:gd name="connsiteY31" fmla="*/ 3011248 h 5320531"/>
                  <a:gd name="connsiteX32" fmla="*/ 1143000 w 3441123"/>
                  <a:gd name="connsiteY32" fmla="*/ 3189048 h 5320531"/>
                  <a:gd name="connsiteX33" fmla="*/ 1117600 w 3441123"/>
                  <a:gd name="connsiteY33" fmla="*/ 3201748 h 5320531"/>
                  <a:gd name="connsiteX34" fmla="*/ 1104900 w 3441123"/>
                  <a:gd name="connsiteY34" fmla="*/ 3303348 h 5320531"/>
                  <a:gd name="connsiteX35" fmla="*/ 990600 w 3441123"/>
                  <a:gd name="connsiteY35" fmla="*/ 3443048 h 5320531"/>
                  <a:gd name="connsiteX36" fmla="*/ 965200 w 3441123"/>
                  <a:gd name="connsiteY36" fmla="*/ 3481148 h 5320531"/>
                  <a:gd name="connsiteX37" fmla="*/ 698500 w 3441123"/>
                  <a:gd name="connsiteY37" fmla="*/ 3646248 h 5320531"/>
                  <a:gd name="connsiteX38" fmla="*/ 622300 w 3441123"/>
                  <a:gd name="connsiteY38" fmla="*/ 3747848 h 5320531"/>
                  <a:gd name="connsiteX39" fmla="*/ 584200 w 3441123"/>
                  <a:gd name="connsiteY39" fmla="*/ 3836748 h 5320531"/>
                  <a:gd name="connsiteX40" fmla="*/ 419100 w 3441123"/>
                  <a:gd name="connsiteY40" fmla="*/ 3836748 h 5320531"/>
                  <a:gd name="connsiteX41" fmla="*/ 368300 w 3441123"/>
                  <a:gd name="connsiteY41" fmla="*/ 3925648 h 5320531"/>
                  <a:gd name="connsiteX42" fmla="*/ 368300 w 3441123"/>
                  <a:gd name="connsiteY42" fmla="*/ 4027248 h 5320531"/>
                  <a:gd name="connsiteX43" fmla="*/ 241300 w 3441123"/>
                  <a:gd name="connsiteY43" fmla="*/ 4128848 h 5320531"/>
                  <a:gd name="connsiteX44" fmla="*/ 203200 w 3441123"/>
                  <a:gd name="connsiteY44" fmla="*/ 4344748 h 5320531"/>
                  <a:gd name="connsiteX45" fmla="*/ 292100 w 3441123"/>
                  <a:gd name="connsiteY45" fmla="*/ 4789248 h 5320531"/>
                  <a:gd name="connsiteX46" fmla="*/ 406400 w 3441123"/>
                  <a:gd name="connsiteY46" fmla="*/ 4992448 h 5320531"/>
                  <a:gd name="connsiteX47" fmla="*/ 647700 w 3441123"/>
                  <a:gd name="connsiteY47" fmla="*/ 5119448 h 5320531"/>
                  <a:gd name="connsiteX48" fmla="*/ 723900 w 3441123"/>
                  <a:gd name="connsiteY48" fmla="*/ 5297248 h 5320531"/>
                  <a:gd name="connsiteX49" fmla="*/ 0 w 3441123"/>
                  <a:gd name="connsiteY49" fmla="*/ 5259148 h 5320531"/>
                  <a:gd name="connsiteX50" fmla="*/ 25400 w 3441123"/>
                  <a:gd name="connsiteY50" fmla="*/ 39448 h 5320531"/>
                  <a:gd name="connsiteX0" fmla="*/ 25400 w 3009900"/>
                  <a:gd name="connsiteY0" fmla="*/ 39448 h 5320531"/>
                  <a:gd name="connsiteX1" fmla="*/ 2590801 w 3009900"/>
                  <a:gd name="connsiteY1" fmla="*/ 64847 h 5320531"/>
                  <a:gd name="connsiteX2" fmla="*/ 1936174 w 3009900"/>
                  <a:gd name="connsiteY2" fmla="*/ 348865 h 5320531"/>
                  <a:gd name="connsiteX3" fmla="*/ 1409700 w 3009900"/>
                  <a:gd name="connsiteY3" fmla="*/ 428530 h 5320531"/>
                  <a:gd name="connsiteX4" fmla="*/ 1413165 w 3009900"/>
                  <a:gd name="connsiteY4" fmla="*/ 442383 h 5320531"/>
                  <a:gd name="connsiteX5" fmla="*/ 3009900 w 3009900"/>
                  <a:gd name="connsiteY5" fmla="*/ 674448 h 5320531"/>
                  <a:gd name="connsiteX6" fmla="*/ 2959100 w 3009900"/>
                  <a:gd name="connsiteY6" fmla="*/ 839548 h 5320531"/>
                  <a:gd name="connsiteX7" fmla="*/ 2870200 w 3009900"/>
                  <a:gd name="connsiteY7" fmla="*/ 1055448 h 5320531"/>
                  <a:gd name="connsiteX8" fmla="*/ 2794000 w 3009900"/>
                  <a:gd name="connsiteY8" fmla="*/ 1093548 h 5320531"/>
                  <a:gd name="connsiteX9" fmla="*/ 2743200 w 3009900"/>
                  <a:gd name="connsiteY9" fmla="*/ 1157048 h 5320531"/>
                  <a:gd name="connsiteX10" fmla="*/ 2743200 w 3009900"/>
                  <a:gd name="connsiteY10" fmla="*/ 1309448 h 5320531"/>
                  <a:gd name="connsiteX11" fmla="*/ 2667000 w 3009900"/>
                  <a:gd name="connsiteY11" fmla="*/ 1372948 h 5320531"/>
                  <a:gd name="connsiteX12" fmla="*/ 2578100 w 3009900"/>
                  <a:gd name="connsiteY12" fmla="*/ 1284048 h 5320531"/>
                  <a:gd name="connsiteX13" fmla="*/ 2590800 w 3009900"/>
                  <a:gd name="connsiteY13" fmla="*/ 1182448 h 5320531"/>
                  <a:gd name="connsiteX14" fmla="*/ 2463800 w 3009900"/>
                  <a:gd name="connsiteY14" fmla="*/ 1030048 h 5320531"/>
                  <a:gd name="connsiteX15" fmla="*/ 2336800 w 3009900"/>
                  <a:gd name="connsiteY15" fmla="*/ 1195148 h 5320531"/>
                  <a:gd name="connsiteX16" fmla="*/ 2336800 w 3009900"/>
                  <a:gd name="connsiteY16" fmla="*/ 1309448 h 5320531"/>
                  <a:gd name="connsiteX17" fmla="*/ 2235200 w 3009900"/>
                  <a:gd name="connsiteY17" fmla="*/ 1347548 h 5320531"/>
                  <a:gd name="connsiteX18" fmla="*/ 2095500 w 3009900"/>
                  <a:gd name="connsiteY18" fmla="*/ 1474548 h 5320531"/>
                  <a:gd name="connsiteX19" fmla="*/ 2019300 w 3009900"/>
                  <a:gd name="connsiteY19" fmla="*/ 1639648 h 5320531"/>
                  <a:gd name="connsiteX20" fmla="*/ 1955800 w 3009900"/>
                  <a:gd name="connsiteY20" fmla="*/ 1690448 h 5320531"/>
                  <a:gd name="connsiteX21" fmla="*/ 1816100 w 3009900"/>
                  <a:gd name="connsiteY21" fmla="*/ 1652348 h 5320531"/>
                  <a:gd name="connsiteX22" fmla="*/ 1739900 w 3009900"/>
                  <a:gd name="connsiteY22" fmla="*/ 1728548 h 5320531"/>
                  <a:gd name="connsiteX23" fmla="*/ 1562100 w 3009900"/>
                  <a:gd name="connsiteY23" fmla="*/ 1982548 h 5320531"/>
                  <a:gd name="connsiteX24" fmla="*/ 1435100 w 3009900"/>
                  <a:gd name="connsiteY24" fmla="*/ 2173048 h 5320531"/>
                  <a:gd name="connsiteX25" fmla="*/ 1422400 w 3009900"/>
                  <a:gd name="connsiteY25" fmla="*/ 2236548 h 5320531"/>
                  <a:gd name="connsiteX26" fmla="*/ 1498600 w 3009900"/>
                  <a:gd name="connsiteY26" fmla="*/ 2300048 h 5320531"/>
                  <a:gd name="connsiteX27" fmla="*/ 1447800 w 3009900"/>
                  <a:gd name="connsiteY27" fmla="*/ 2363548 h 5320531"/>
                  <a:gd name="connsiteX28" fmla="*/ 1397000 w 3009900"/>
                  <a:gd name="connsiteY28" fmla="*/ 2490548 h 5320531"/>
                  <a:gd name="connsiteX29" fmla="*/ 1371600 w 3009900"/>
                  <a:gd name="connsiteY29" fmla="*/ 2719148 h 5320531"/>
                  <a:gd name="connsiteX30" fmla="*/ 1181100 w 3009900"/>
                  <a:gd name="connsiteY30" fmla="*/ 3011248 h 5320531"/>
                  <a:gd name="connsiteX31" fmla="*/ 1143000 w 3009900"/>
                  <a:gd name="connsiteY31" fmla="*/ 3189048 h 5320531"/>
                  <a:gd name="connsiteX32" fmla="*/ 1117600 w 3009900"/>
                  <a:gd name="connsiteY32" fmla="*/ 3201748 h 5320531"/>
                  <a:gd name="connsiteX33" fmla="*/ 1104900 w 3009900"/>
                  <a:gd name="connsiteY33" fmla="*/ 3303348 h 5320531"/>
                  <a:gd name="connsiteX34" fmla="*/ 990600 w 3009900"/>
                  <a:gd name="connsiteY34" fmla="*/ 3443048 h 5320531"/>
                  <a:gd name="connsiteX35" fmla="*/ 965200 w 3009900"/>
                  <a:gd name="connsiteY35" fmla="*/ 3481148 h 5320531"/>
                  <a:gd name="connsiteX36" fmla="*/ 698500 w 3009900"/>
                  <a:gd name="connsiteY36" fmla="*/ 3646248 h 5320531"/>
                  <a:gd name="connsiteX37" fmla="*/ 622300 w 3009900"/>
                  <a:gd name="connsiteY37" fmla="*/ 3747848 h 5320531"/>
                  <a:gd name="connsiteX38" fmla="*/ 584200 w 3009900"/>
                  <a:gd name="connsiteY38" fmla="*/ 3836748 h 5320531"/>
                  <a:gd name="connsiteX39" fmla="*/ 419100 w 3009900"/>
                  <a:gd name="connsiteY39" fmla="*/ 3836748 h 5320531"/>
                  <a:gd name="connsiteX40" fmla="*/ 368300 w 3009900"/>
                  <a:gd name="connsiteY40" fmla="*/ 3925648 h 5320531"/>
                  <a:gd name="connsiteX41" fmla="*/ 368300 w 3009900"/>
                  <a:gd name="connsiteY41" fmla="*/ 4027248 h 5320531"/>
                  <a:gd name="connsiteX42" fmla="*/ 241300 w 3009900"/>
                  <a:gd name="connsiteY42" fmla="*/ 4128848 h 5320531"/>
                  <a:gd name="connsiteX43" fmla="*/ 203200 w 3009900"/>
                  <a:gd name="connsiteY43" fmla="*/ 4344748 h 5320531"/>
                  <a:gd name="connsiteX44" fmla="*/ 292100 w 3009900"/>
                  <a:gd name="connsiteY44" fmla="*/ 4789248 h 5320531"/>
                  <a:gd name="connsiteX45" fmla="*/ 406400 w 3009900"/>
                  <a:gd name="connsiteY45" fmla="*/ 4992448 h 5320531"/>
                  <a:gd name="connsiteX46" fmla="*/ 647700 w 3009900"/>
                  <a:gd name="connsiteY46" fmla="*/ 5119448 h 5320531"/>
                  <a:gd name="connsiteX47" fmla="*/ 723900 w 3009900"/>
                  <a:gd name="connsiteY47" fmla="*/ 5297248 h 5320531"/>
                  <a:gd name="connsiteX48" fmla="*/ 0 w 3009900"/>
                  <a:gd name="connsiteY48" fmla="*/ 5259148 h 5320531"/>
                  <a:gd name="connsiteX49" fmla="*/ 25400 w 3009900"/>
                  <a:gd name="connsiteY49" fmla="*/ 39448 h 5320531"/>
                  <a:gd name="connsiteX0" fmla="*/ 25400 w 2959100"/>
                  <a:gd name="connsiteY0" fmla="*/ 39448 h 5320531"/>
                  <a:gd name="connsiteX1" fmla="*/ 2590801 w 2959100"/>
                  <a:gd name="connsiteY1" fmla="*/ 64847 h 5320531"/>
                  <a:gd name="connsiteX2" fmla="*/ 1936174 w 2959100"/>
                  <a:gd name="connsiteY2" fmla="*/ 348865 h 5320531"/>
                  <a:gd name="connsiteX3" fmla="*/ 1409700 w 2959100"/>
                  <a:gd name="connsiteY3" fmla="*/ 428530 h 5320531"/>
                  <a:gd name="connsiteX4" fmla="*/ 1413165 w 2959100"/>
                  <a:gd name="connsiteY4" fmla="*/ 442383 h 5320531"/>
                  <a:gd name="connsiteX5" fmla="*/ 2959100 w 2959100"/>
                  <a:gd name="connsiteY5" fmla="*/ 839548 h 5320531"/>
                  <a:gd name="connsiteX6" fmla="*/ 2870200 w 2959100"/>
                  <a:gd name="connsiteY6" fmla="*/ 1055448 h 5320531"/>
                  <a:gd name="connsiteX7" fmla="*/ 2794000 w 2959100"/>
                  <a:gd name="connsiteY7" fmla="*/ 1093548 h 5320531"/>
                  <a:gd name="connsiteX8" fmla="*/ 2743200 w 2959100"/>
                  <a:gd name="connsiteY8" fmla="*/ 1157048 h 5320531"/>
                  <a:gd name="connsiteX9" fmla="*/ 2743200 w 2959100"/>
                  <a:gd name="connsiteY9" fmla="*/ 1309448 h 5320531"/>
                  <a:gd name="connsiteX10" fmla="*/ 2667000 w 2959100"/>
                  <a:gd name="connsiteY10" fmla="*/ 1372948 h 5320531"/>
                  <a:gd name="connsiteX11" fmla="*/ 2578100 w 2959100"/>
                  <a:gd name="connsiteY11" fmla="*/ 1284048 h 5320531"/>
                  <a:gd name="connsiteX12" fmla="*/ 2590800 w 2959100"/>
                  <a:gd name="connsiteY12" fmla="*/ 1182448 h 5320531"/>
                  <a:gd name="connsiteX13" fmla="*/ 2463800 w 2959100"/>
                  <a:gd name="connsiteY13" fmla="*/ 1030048 h 5320531"/>
                  <a:gd name="connsiteX14" fmla="*/ 2336800 w 2959100"/>
                  <a:gd name="connsiteY14" fmla="*/ 1195148 h 5320531"/>
                  <a:gd name="connsiteX15" fmla="*/ 2336800 w 2959100"/>
                  <a:gd name="connsiteY15" fmla="*/ 1309448 h 5320531"/>
                  <a:gd name="connsiteX16" fmla="*/ 2235200 w 2959100"/>
                  <a:gd name="connsiteY16" fmla="*/ 1347548 h 5320531"/>
                  <a:gd name="connsiteX17" fmla="*/ 2095500 w 2959100"/>
                  <a:gd name="connsiteY17" fmla="*/ 1474548 h 5320531"/>
                  <a:gd name="connsiteX18" fmla="*/ 2019300 w 2959100"/>
                  <a:gd name="connsiteY18" fmla="*/ 1639648 h 5320531"/>
                  <a:gd name="connsiteX19" fmla="*/ 1955800 w 2959100"/>
                  <a:gd name="connsiteY19" fmla="*/ 1690448 h 5320531"/>
                  <a:gd name="connsiteX20" fmla="*/ 1816100 w 2959100"/>
                  <a:gd name="connsiteY20" fmla="*/ 1652348 h 5320531"/>
                  <a:gd name="connsiteX21" fmla="*/ 1739900 w 2959100"/>
                  <a:gd name="connsiteY21" fmla="*/ 1728548 h 5320531"/>
                  <a:gd name="connsiteX22" fmla="*/ 1562100 w 2959100"/>
                  <a:gd name="connsiteY22" fmla="*/ 1982548 h 5320531"/>
                  <a:gd name="connsiteX23" fmla="*/ 1435100 w 2959100"/>
                  <a:gd name="connsiteY23" fmla="*/ 2173048 h 5320531"/>
                  <a:gd name="connsiteX24" fmla="*/ 1422400 w 2959100"/>
                  <a:gd name="connsiteY24" fmla="*/ 2236548 h 5320531"/>
                  <a:gd name="connsiteX25" fmla="*/ 1498600 w 2959100"/>
                  <a:gd name="connsiteY25" fmla="*/ 2300048 h 5320531"/>
                  <a:gd name="connsiteX26" fmla="*/ 1447800 w 2959100"/>
                  <a:gd name="connsiteY26" fmla="*/ 2363548 h 5320531"/>
                  <a:gd name="connsiteX27" fmla="*/ 1397000 w 2959100"/>
                  <a:gd name="connsiteY27" fmla="*/ 2490548 h 5320531"/>
                  <a:gd name="connsiteX28" fmla="*/ 1371600 w 2959100"/>
                  <a:gd name="connsiteY28" fmla="*/ 2719148 h 5320531"/>
                  <a:gd name="connsiteX29" fmla="*/ 1181100 w 2959100"/>
                  <a:gd name="connsiteY29" fmla="*/ 3011248 h 5320531"/>
                  <a:gd name="connsiteX30" fmla="*/ 1143000 w 2959100"/>
                  <a:gd name="connsiteY30" fmla="*/ 3189048 h 5320531"/>
                  <a:gd name="connsiteX31" fmla="*/ 1117600 w 2959100"/>
                  <a:gd name="connsiteY31" fmla="*/ 3201748 h 5320531"/>
                  <a:gd name="connsiteX32" fmla="*/ 1104900 w 2959100"/>
                  <a:gd name="connsiteY32" fmla="*/ 3303348 h 5320531"/>
                  <a:gd name="connsiteX33" fmla="*/ 990600 w 2959100"/>
                  <a:gd name="connsiteY33" fmla="*/ 3443048 h 5320531"/>
                  <a:gd name="connsiteX34" fmla="*/ 965200 w 2959100"/>
                  <a:gd name="connsiteY34" fmla="*/ 3481148 h 5320531"/>
                  <a:gd name="connsiteX35" fmla="*/ 698500 w 2959100"/>
                  <a:gd name="connsiteY35" fmla="*/ 3646248 h 5320531"/>
                  <a:gd name="connsiteX36" fmla="*/ 622300 w 2959100"/>
                  <a:gd name="connsiteY36" fmla="*/ 3747848 h 5320531"/>
                  <a:gd name="connsiteX37" fmla="*/ 584200 w 2959100"/>
                  <a:gd name="connsiteY37" fmla="*/ 3836748 h 5320531"/>
                  <a:gd name="connsiteX38" fmla="*/ 419100 w 2959100"/>
                  <a:gd name="connsiteY38" fmla="*/ 3836748 h 5320531"/>
                  <a:gd name="connsiteX39" fmla="*/ 368300 w 2959100"/>
                  <a:gd name="connsiteY39" fmla="*/ 3925648 h 5320531"/>
                  <a:gd name="connsiteX40" fmla="*/ 368300 w 2959100"/>
                  <a:gd name="connsiteY40" fmla="*/ 4027248 h 5320531"/>
                  <a:gd name="connsiteX41" fmla="*/ 241300 w 2959100"/>
                  <a:gd name="connsiteY41" fmla="*/ 4128848 h 5320531"/>
                  <a:gd name="connsiteX42" fmla="*/ 203200 w 2959100"/>
                  <a:gd name="connsiteY42" fmla="*/ 4344748 h 5320531"/>
                  <a:gd name="connsiteX43" fmla="*/ 292100 w 2959100"/>
                  <a:gd name="connsiteY43" fmla="*/ 4789248 h 5320531"/>
                  <a:gd name="connsiteX44" fmla="*/ 406400 w 2959100"/>
                  <a:gd name="connsiteY44" fmla="*/ 4992448 h 5320531"/>
                  <a:gd name="connsiteX45" fmla="*/ 647700 w 2959100"/>
                  <a:gd name="connsiteY45" fmla="*/ 5119448 h 5320531"/>
                  <a:gd name="connsiteX46" fmla="*/ 723900 w 2959100"/>
                  <a:gd name="connsiteY46" fmla="*/ 5297248 h 5320531"/>
                  <a:gd name="connsiteX47" fmla="*/ 0 w 2959100"/>
                  <a:gd name="connsiteY47" fmla="*/ 5259148 h 5320531"/>
                  <a:gd name="connsiteX48" fmla="*/ 25400 w 2959100"/>
                  <a:gd name="connsiteY48" fmla="*/ 39448 h 5320531"/>
                  <a:gd name="connsiteX0" fmla="*/ 25400 w 2870200"/>
                  <a:gd name="connsiteY0" fmla="*/ 39448 h 5320531"/>
                  <a:gd name="connsiteX1" fmla="*/ 2590801 w 2870200"/>
                  <a:gd name="connsiteY1" fmla="*/ 64847 h 5320531"/>
                  <a:gd name="connsiteX2" fmla="*/ 1936174 w 2870200"/>
                  <a:gd name="connsiteY2" fmla="*/ 348865 h 5320531"/>
                  <a:gd name="connsiteX3" fmla="*/ 1409700 w 2870200"/>
                  <a:gd name="connsiteY3" fmla="*/ 428530 h 5320531"/>
                  <a:gd name="connsiteX4" fmla="*/ 1413165 w 2870200"/>
                  <a:gd name="connsiteY4" fmla="*/ 442383 h 5320531"/>
                  <a:gd name="connsiteX5" fmla="*/ 2870200 w 2870200"/>
                  <a:gd name="connsiteY5" fmla="*/ 1055448 h 5320531"/>
                  <a:gd name="connsiteX6" fmla="*/ 2794000 w 2870200"/>
                  <a:gd name="connsiteY6" fmla="*/ 1093548 h 5320531"/>
                  <a:gd name="connsiteX7" fmla="*/ 2743200 w 2870200"/>
                  <a:gd name="connsiteY7" fmla="*/ 1157048 h 5320531"/>
                  <a:gd name="connsiteX8" fmla="*/ 2743200 w 2870200"/>
                  <a:gd name="connsiteY8" fmla="*/ 1309448 h 5320531"/>
                  <a:gd name="connsiteX9" fmla="*/ 2667000 w 2870200"/>
                  <a:gd name="connsiteY9" fmla="*/ 1372948 h 5320531"/>
                  <a:gd name="connsiteX10" fmla="*/ 2578100 w 2870200"/>
                  <a:gd name="connsiteY10" fmla="*/ 1284048 h 5320531"/>
                  <a:gd name="connsiteX11" fmla="*/ 2590800 w 2870200"/>
                  <a:gd name="connsiteY11" fmla="*/ 1182448 h 5320531"/>
                  <a:gd name="connsiteX12" fmla="*/ 2463800 w 2870200"/>
                  <a:gd name="connsiteY12" fmla="*/ 1030048 h 5320531"/>
                  <a:gd name="connsiteX13" fmla="*/ 2336800 w 2870200"/>
                  <a:gd name="connsiteY13" fmla="*/ 1195148 h 5320531"/>
                  <a:gd name="connsiteX14" fmla="*/ 2336800 w 2870200"/>
                  <a:gd name="connsiteY14" fmla="*/ 1309448 h 5320531"/>
                  <a:gd name="connsiteX15" fmla="*/ 2235200 w 2870200"/>
                  <a:gd name="connsiteY15" fmla="*/ 1347548 h 5320531"/>
                  <a:gd name="connsiteX16" fmla="*/ 2095500 w 2870200"/>
                  <a:gd name="connsiteY16" fmla="*/ 1474548 h 5320531"/>
                  <a:gd name="connsiteX17" fmla="*/ 2019300 w 2870200"/>
                  <a:gd name="connsiteY17" fmla="*/ 1639648 h 5320531"/>
                  <a:gd name="connsiteX18" fmla="*/ 1955800 w 2870200"/>
                  <a:gd name="connsiteY18" fmla="*/ 1690448 h 5320531"/>
                  <a:gd name="connsiteX19" fmla="*/ 1816100 w 2870200"/>
                  <a:gd name="connsiteY19" fmla="*/ 1652348 h 5320531"/>
                  <a:gd name="connsiteX20" fmla="*/ 1739900 w 2870200"/>
                  <a:gd name="connsiteY20" fmla="*/ 1728548 h 5320531"/>
                  <a:gd name="connsiteX21" fmla="*/ 1562100 w 2870200"/>
                  <a:gd name="connsiteY21" fmla="*/ 1982548 h 5320531"/>
                  <a:gd name="connsiteX22" fmla="*/ 1435100 w 2870200"/>
                  <a:gd name="connsiteY22" fmla="*/ 2173048 h 5320531"/>
                  <a:gd name="connsiteX23" fmla="*/ 1422400 w 2870200"/>
                  <a:gd name="connsiteY23" fmla="*/ 2236548 h 5320531"/>
                  <a:gd name="connsiteX24" fmla="*/ 1498600 w 2870200"/>
                  <a:gd name="connsiteY24" fmla="*/ 2300048 h 5320531"/>
                  <a:gd name="connsiteX25" fmla="*/ 1447800 w 2870200"/>
                  <a:gd name="connsiteY25" fmla="*/ 2363548 h 5320531"/>
                  <a:gd name="connsiteX26" fmla="*/ 1397000 w 2870200"/>
                  <a:gd name="connsiteY26" fmla="*/ 2490548 h 5320531"/>
                  <a:gd name="connsiteX27" fmla="*/ 1371600 w 2870200"/>
                  <a:gd name="connsiteY27" fmla="*/ 2719148 h 5320531"/>
                  <a:gd name="connsiteX28" fmla="*/ 1181100 w 2870200"/>
                  <a:gd name="connsiteY28" fmla="*/ 3011248 h 5320531"/>
                  <a:gd name="connsiteX29" fmla="*/ 1143000 w 2870200"/>
                  <a:gd name="connsiteY29" fmla="*/ 3189048 h 5320531"/>
                  <a:gd name="connsiteX30" fmla="*/ 1117600 w 2870200"/>
                  <a:gd name="connsiteY30" fmla="*/ 3201748 h 5320531"/>
                  <a:gd name="connsiteX31" fmla="*/ 1104900 w 2870200"/>
                  <a:gd name="connsiteY31" fmla="*/ 3303348 h 5320531"/>
                  <a:gd name="connsiteX32" fmla="*/ 990600 w 2870200"/>
                  <a:gd name="connsiteY32" fmla="*/ 3443048 h 5320531"/>
                  <a:gd name="connsiteX33" fmla="*/ 965200 w 2870200"/>
                  <a:gd name="connsiteY33" fmla="*/ 3481148 h 5320531"/>
                  <a:gd name="connsiteX34" fmla="*/ 698500 w 2870200"/>
                  <a:gd name="connsiteY34" fmla="*/ 3646248 h 5320531"/>
                  <a:gd name="connsiteX35" fmla="*/ 622300 w 2870200"/>
                  <a:gd name="connsiteY35" fmla="*/ 3747848 h 5320531"/>
                  <a:gd name="connsiteX36" fmla="*/ 584200 w 2870200"/>
                  <a:gd name="connsiteY36" fmla="*/ 3836748 h 5320531"/>
                  <a:gd name="connsiteX37" fmla="*/ 419100 w 2870200"/>
                  <a:gd name="connsiteY37" fmla="*/ 3836748 h 5320531"/>
                  <a:gd name="connsiteX38" fmla="*/ 368300 w 2870200"/>
                  <a:gd name="connsiteY38" fmla="*/ 3925648 h 5320531"/>
                  <a:gd name="connsiteX39" fmla="*/ 368300 w 2870200"/>
                  <a:gd name="connsiteY39" fmla="*/ 4027248 h 5320531"/>
                  <a:gd name="connsiteX40" fmla="*/ 241300 w 2870200"/>
                  <a:gd name="connsiteY40" fmla="*/ 4128848 h 5320531"/>
                  <a:gd name="connsiteX41" fmla="*/ 203200 w 2870200"/>
                  <a:gd name="connsiteY41" fmla="*/ 4344748 h 5320531"/>
                  <a:gd name="connsiteX42" fmla="*/ 292100 w 2870200"/>
                  <a:gd name="connsiteY42" fmla="*/ 4789248 h 5320531"/>
                  <a:gd name="connsiteX43" fmla="*/ 406400 w 2870200"/>
                  <a:gd name="connsiteY43" fmla="*/ 4992448 h 5320531"/>
                  <a:gd name="connsiteX44" fmla="*/ 647700 w 2870200"/>
                  <a:gd name="connsiteY44" fmla="*/ 5119448 h 5320531"/>
                  <a:gd name="connsiteX45" fmla="*/ 723900 w 2870200"/>
                  <a:gd name="connsiteY45" fmla="*/ 5297248 h 5320531"/>
                  <a:gd name="connsiteX46" fmla="*/ 0 w 2870200"/>
                  <a:gd name="connsiteY46" fmla="*/ 5259148 h 5320531"/>
                  <a:gd name="connsiteX47" fmla="*/ 25400 w 2870200"/>
                  <a:gd name="connsiteY47"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94000 w 2858463"/>
                  <a:gd name="connsiteY5" fmla="*/ 1093548 h 5320531"/>
                  <a:gd name="connsiteX6" fmla="*/ 2743200 w 2858463"/>
                  <a:gd name="connsiteY6" fmla="*/ 1157048 h 5320531"/>
                  <a:gd name="connsiteX7" fmla="*/ 2743200 w 2858463"/>
                  <a:gd name="connsiteY7" fmla="*/ 1309448 h 5320531"/>
                  <a:gd name="connsiteX8" fmla="*/ 2667000 w 2858463"/>
                  <a:gd name="connsiteY8" fmla="*/ 1372948 h 5320531"/>
                  <a:gd name="connsiteX9" fmla="*/ 2578100 w 2858463"/>
                  <a:gd name="connsiteY9" fmla="*/ 1284048 h 5320531"/>
                  <a:gd name="connsiteX10" fmla="*/ 2590800 w 2858463"/>
                  <a:gd name="connsiteY10" fmla="*/ 1182448 h 5320531"/>
                  <a:gd name="connsiteX11" fmla="*/ 2463800 w 2858463"/>
                  <a:gd name="connsiteY11" fmla="*/ 1030048 h 5320531"/>
                  <a:gd name="connsiteX12" fmla="*/ 2336800 w 2858463"/>
                  <a:gd name="connsiteY12" fmla="*/ 1195148 h 5320531"/>
                  <a:gd name="connsiteX13" fmla="*/ 2336800 w 2858463"/>
                  <a:gd name="connsiteY13" fmla="*/ 1309448 h 5320531"/>
                  <a:gd name="connsiteX14" fmla="*/ 2235200 w 2858463"/>
                  <a:gd name="connsiteY14" fmla="*/ 1347548 h 5320531"/>
                  <a:gd name="connsiteX15" fmla="*/ 2095500 w 2858463"/>
                  <a:gd name="connsiteY15" fmla="*/ 1474548 h 5320531"/>
                  <a:gd name="connsiteX16" fmla="*/ 2019300 w 2858463"/>
                  <a:gd name="connsiteY16" fmla="*/ 1639648 h 5320531"/>
                  <a:gd name="connsiteX17" fmla="*/ 1955800 w 2858463"/>
                  <a:gd name="connsiteY17" fmla="*/ 1690448 h 5320531"/>
                  <a:gd name="connsiteX18" fmla="*/ 1816100 w 2858463"/>
                  <a:gd name="connsiteY18" fmla="*/ 1652348 h 5320531"/>
                  <a:gd name="connsiteX19" fmla="*/ 1739900 w 2858463"/>
                  <a:gd name="connsiteY19" fmla="*/ 1728548 h 5320531"/>
                  <a:gd name="connsiteX20" fmla="*/ 1562100 w 2858463"/>
                  <a:gd name="connsiteY20" fmla="*/ 1982548 h 5320531"/>
                  <a:gd name="connsiteX21" fmla="*/ 1435100 w 2858463"/>
                  <a:gd name="connsiteY21" fmla="*/ 2173048 h 5320531"/>
                  <a:gd name="connsiteX22" fmla="*/ 1422400 w 2858463"/>
                  <a:gd name="connsiteY22" fmla="*/ 2236548 h 5320531"/>
                  <a:gd name="connsiteX23" fmla="*/ 1498600 w 2858463"/>
                  <a:gd name="connsiteY23" fmla="*/ 2300048 h 5320531"/>
                  <a:gd name="connsiteX24" fmla="*/ 1447800 w 2858463"/>
                  <a:gd name="connsiteY24" fmla="*/ 2363548 h 5320531"/>
                  <a:gd name="connsiteX25" fmla="*/ 1397000 w 2858463"/>
                  <a:gd name="connsiteY25" fmla="*/ 2490548 h 5320531"/>
                  <a:gd name="connsiteX26" fmla="*/ 1371600 w 2858463"/>
                  <a:gd name="connsiteY26" fmla="*/ 2719148 h 5320531"/>
                  <a:gd name="connsiteX27" fmla="*/ 1181100 w 2858463"/>
                  <a:gd name="connsiteY27" fmla="*/ 3011248 h 5320531"/>
                  <a:gd name="connsiteX28" fmla="*/ 1143000 w 2858463"/>
                  <a:gd name="connsiteY28" fmla="*/ 3189048 h 5320531"/>
                  <a:gd name="connsiteX29" fmla="*/ 1117600 w 2858463"/>
                  <a:gd name="connsiteY29" fmla="*/ 3201748 h 5320531"/>
                  <a:gd name="connsiteX30" fmla="*/ 1104900 w 2858463"/>
                  <a:gd name="connsiteY30" fmla="*/ 3303348 h 5320531"/>
                  <a:gd name="connsiteX31" fmla="*/ 990600 w 2858463"/>
                  <a:gd name="connsiteY31" fmla="*/ 3443048 h 5320531"/>
                  <a:gd name="connsiteX32" fmla="*/ 965200 w 2858463"/>
                  <a:gd name="connsiteY32" fmla="*/ 3481148 h 5320531"/>
                  <a:gd name="connsiteX33" fmla="*/ 698500 w 2858463"/>
                  <a:gd name="connsiteY33" fmla="*/ 3646248 h 5320531"/>
                  <a:gd name="connsiteX34" fmla="*/ 622300 w 2858463"/>
                  <a:gd name="connsiteY34" fmla="*/ 3747848 h 5320531"/>
                  <a:gd name="connsiteX35" fmla="*/ 584200 w 2858463"/>
                  <a:gd name="connsiteY35" fmla="*/ 3836748 h 5320531"/>
                  <a:gd name="connsiteX36" fmla="*/ 419100 w 2858463"/>
                  <a:gd name="connsiteY36" fmla="*/ 3836748 h 5320531"/>
                  <a:gd name="connsiteX37" fmla="*/ 368300 w 2858463"/>
                  <a:gd name="connsiteY37" fmla="*/ 3925648 h 5320531"/>
                  <a:gd name="connsiteX38" fmla="*/ 368300 w 2858463"/>
                  <a:gd name="connsiteY38" fmla="*/ 4027248 h 5320531"/>
                  <a:gd name="connsiteX39" fmla="*/ 241300 w 2858463"/>
                  <a:gd name="connsiteY39" fmla="*/ 4128848 h 5320531"/>
                  <a:gd name="connsiteX40" fmla="*/ 203200 w 2858463"/>
                  <a:gd name="connsiteY40" fmla="*/ 4344748 h 5320531"/>
                  <a:gd name="connsiteX41" fmla="*/ 292100 w 2858463"/>
                  <a:gd name="connsiteY41" fmla="*/ 4789248 h 5320531"/>
                  <a:gd name="connsiteX42" fmla="*/ 406400 w 2858463"/>
                  <a:gd name="connsiteY42" fmla="*/ 4992448 h 5320531"/>
                  <a:gd name="connsiteX43" fmla="*/ 647700 w 2858463"/>
                  <a:gd name="connsiteY43" fmla="*/ 5119448 h 5320531"/>
                  <a:gd name="connsiteX44" fmla="*/ 723900 w 2858463"/>
                  <a:gd name="connsiteY44" fmla="*/ 5297248 h 5320531"/>
                  <a:gd name="connsiteX45" fmla="*/ 0 w 2858463"/>
                  <a:gd name="connsiteY45" fmla="*/ 5259148 h 5320531"/>
                  <a:gd name="connsiteX46" fmla="*/ 25400 w 2858463"/>
                  <a:gd name="connsiteY46"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157048 h 5320531"/>
                  <a:gd name="connsiteX6" fmla="*/ 2743200 w 2858463"/>
                  <a:gd name="connsiteY6" fmla="*/ 1309448 h 5320531"/>
                  <a:gd name="connsiteX7" fmla="*/ 2667000 w 2858463"/>
                  <a:gd name="connsiteY7" fmla="*/ 1372948 h 5320531"/>
                  <a:gd name="connsiteX8" fmla="*/ 2578100 w 2858463"/>
                  <a:gd name="connsiteY8" fmla="*/ 1284048 h 5320531"/>
                  <a:gd name="connsiteX9" fmla="*/ 2590800 w 2858463"/>
                  <a:gd name="connsiteY9" fmla="*/ 1182448 h 5320531"/>
                  <a:gd name="connsiteX10" fmla="*/ 2463800 w 2858463"/>
                  <a:gd name="connsiteY10" fmla="*/ 1030048 h 5320531"/>
                  <a:gd name="connsiteX11" fmla="*/ 2336800 w 2858463"/>
                  <a:gd name="connsiteY11" fmla="*/ 1195148 h 5320531"/>
                  <a:gd name="connsiteX12" fmla="*/ 2336800 w 2858463"/>
                  <a:gd name="connsiteY12" fmla="*/ 1309448 h 5320531"/>
                  <a:gd name="connsiteX13" fmla="*/ 2235200 w 2858463"/>
                  <a:gd name="connsiteY13" fmla="*/ 1347548 h 5320531"/>
                  <a:gd name="connsiteX14" fmla="*/ 2095500 w 2858463"/>
                  <a:gd name="connsiteY14" fmla="*/ 1474548 h 5320531"/>
                  <a:gd name="connsiteX15" fmla="*/ 2019300 w 2858463"/>
                  <a:gd name="connsiteY15" fmla="*/ 1639648 h 5320531"/>
                  <a:gd name="connsiteX16" fmla="*/ 1955800 w 2858463"/>
                  <a:gd name="connsiteY16" fmla="*/ 1690448 h 5320531"/>
                  <a:gd name="connsiteX17" fmla="*/ 1816100 w 2858463"/>
                  <a:gd name="connsiteY17" fmla="*/ 1652348 h 5320531"/>
                  <a:gd name="connsiteX18" fmla="*/ 1739900 w 2858463"/>
                  <a:gd name="connsiteY18" fmla="*/ 1728548 h 5320531"/>
                  <a:gd name="connsiteX19" fmla="*/ 1562100 w 2858463"/>
                  <a:gd name="connsiteY19" fmla="*/ 1982548 h 5320531"/>
                  <a:gd name="connsiteX20" fmla="*/ 1435100 w 2858463"/>
                  <a:gd name="connsiteY20" fmla="*/ 2173048 h 5320531"/>
                  <a:gd name="connsiteX21" fmla="*/ 1422400 w 2858463"/>
                  <a:gd name="connsiteY21" fmla="*/ 2236548 h 5320531"/>
                  <a:gd name="connsiteX22" fmla="*/ 1498600 w 2858463"/>
                  <a:gd name="connsiteY22" fmla="*/ 2300048 h 5320531"/>
                  <a:gd name="connsiteX23" fmla="*/ 1447800 w 2858463"/>
                  <a:gd name="connsiteY23" fmla="*/ 2363548 h 5320531"/>
                  <a:gd name="connsiteX24" fmla="*/ 1397000 w 2858463"/>
                  <a:gd name="connsiteY24" fmla="*/ 2490548 h 5320531"/>
                  <a:gd name="connsiteX25" fmla="*/ 1371600 w 2858463"/>
                  <a:gd name="connsiteY25" fmla="*/ 2719148 h 5320531"/>
                  <a:gd name="connsiteX26" fmla="*/ 1181100 w 2858463"/>
                  <a:gd name="connsiteY26" fmla="*/ 3011248 h 5320531"/>
                  <a:gd name="connsiteX27" fmla="*/ 1143000 w 2858463"/>
                  <a:gd name="connsiteY27" fmla="*/ 3189048 h 5320531"/>
                  <a:gd name="connsiteX28" fmla="*/ 1117600 w 2858463"/>
                  <a:gd name="connsiteY28" fmla="*/ 3201748 h 5320531"/>
                  <a:gd name="connsiteX29" fmla="*/ 1104900 w 2858463"/>
                  <a:gd name="connsiteY29" fmla="*/ 3303348 h 5320531"/>
                  <a:gd name="connsiteX30" fmla="*/ 990600 w 2858463"/>
                  <a:gd name="connsiteY30" fmla="*/ 3443048 h 5320531"/>
                  <a:gd name="connsiteX31" fmla="*/ 965200 w 2858463"/>
                  <a:gd name="connsiteY31" fmla="*/ 3481148 h 5320531"/>
                  <a:gd name="connsiteX32" fmla="*/ 698500 w 2858463"/>
                  <a:gd name="connsiteY32" fmla="*/ 3646248 h 5320531"/>
                  <a:gd name="connsiteX33" fmla="*/ 622300 w 2858463"/>
                  <a:gd name="connsiteY33" fmla="*/ 3747848 h 5320531"/>
                  <a:gd name="connsiteX34" fmla="*/ 584200 w 2858463"/>
                  <a:gd name="connsiteY34" fmla="*/ 3836748 h 5320531"/>
                  <a:gd name="connsiteX35" fmla="*/ 419100 w 2858463"/>
                  <a:gd name="connsiteY35" fmla="*/ 3836748 h 5320531"/>
                  <a:gd name="connsiteX36" fmla="*/ 368300 w 2858463"/>
                  <a:gd name="connsiteY36" fmla="*/ 3925648 h 5320531"/>
                  <a:gd name="connsiteX37" fmla="*/ 368300 w 2858463"/>
                  <a:gd name="connsiteY37" fmla="*/ 4027248 h 5320531"/>
                  <a:gd name="connsiteX38" fmla="*/ 241300 w 2858463"/>
                  <a:gd name="connsiteY38" fmla="*/ 4128848 h 5320531"/>
                  <a:gd name="connsiteX39" fmla="*/ 203200 w 2858463"/>
                  <a:gd name="connsiteY39" fmla="*/ 4344748 h 5320531"/>
                  <a:gd name="connsiteX40" fmla="*/ 292100 w 2858463"/>
                  <a:gd name="connsiteY40" fmla="*/ 4789248 h 5320531"/>
                  <a:gd name="connsiteX41" fmla="*/ 406400 w 2858463"/>
                  <a:gd name="connsiteY41" fmla="*/ 4992448 h 5320531"/>
                  <a:gd name="connsiteX42" fmla="*/ 647700 w 2858463"/>
                  <a:gd name="connsiteY42" fmla="*/ 5119448 h 5320531"/>
                  <a:gd name="connsiteX43" fmla="*/ 723900 w 2858463"/>
                  <a:gd name="connsiteY43" fmla="*/ 5297248 h 5320531"/>
                  <a:gd name="connsiteX44" fmla="*/ 0 w 2858463"/>
                  <a:gd name="connsiteY44" fmla="*/ 5259148 h 5320531"/>
                  <a:gd name="connsiteX45" fmla="*/ 25400 w 2858463"/>
                  <a:gd name="connsiteY45"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309448 h 5320531"/>
                  <a:gd name="connsiteX6" fmla="*/ 2667000 w 2858463"/>
                  <a:gd name="connsiteY6" fmla="*/ 1372948 h 5320531"/>
                  <a:gd name="connsiteX7" fmla="*/ 2578100 w 2858463"/>
                  <a:gd name="connsiteY7" fmla="*/ 1284048 h 5320531"/>
                  <a:gd name="connsiteX8" fmla="*/ 2590800 w 2858463"/>
                  <a:gd name="connsiteY8" fmla="*/ 1182448 h 5320531"/>
                  <a:gd name="connsiteX9" fmla="*/ 2463800 w 2858463"/>
                  <a:gd name="connsiteY9" fmla="*/ 1030048 h 5320531"/>
                  <a:gd name="connsiteX10" fmla="*/ 2336800 w 2858463"/>
                  <a:gd name="connsiteY10" fmla="*/ 1195148 h 5320531"/>
                  <a:gd name="connsiteX11" fmla="*/ 2336800 w 2858463"/>
                  <a:gd name="connsiteY11" fmla="*/ 1309448 h 5320531"/>
                  <a:gd name="connsiteX12" fmla="*/ 2235200 w 2858463"/>
                  <a:gd name="connsiteY12" fmla="*/ 1347548 h 5320531"/>
                  <a:gd name="connsiteX13" fmla="*/ 2095500 w 2858463"/>
                  <a:gd name="connsiteY13" fmla="*/ 1474548 h 5320531"/>
                  <a:gd name="connsiteX14" fmla="*/ 2019300 w 2858463"/>
                  <a:gd name="connsiteY14" fmla="*/ 1639648 h 5320531"/>
                  <a:gd name="connsiteX15" fmla="*/ 1955800 w 2858463"/>
                  <a:gd name="connsiteY15" fmla="*/ 1690448 h 5320531"/>
                  <a:gd name="connsiteX16" fmla="*/ 1816100 w 2858463"/>
                  <a:gd name="connsiteY16" fmla="*/ 1652348 h 5320531"/>
                  <a:gd name="connsiteX17" fmla="*/ 1739900 w 2858463"/>
                  <a:gd name="connsiteY17" fmla="*/ 1728548 h 5320531"/>
                  <a:gd name="connsiteX18" fmla="*/ 1562100 w 2858463"/>
                  <a:gd name="connsiteY18" fmla="*/ 1982548 h 5320531"/>
                  <a:gd name="connsiteX19" fmla="*/ 1435100 w 2858463"/>
                  <a:gd name="connsiteY19" fmla="*/ 2173048 h 5320531"/>
                  <a:gd name="connsiteX20" fmla="*/ 1422400 w 2858463"/>
                  <a:gd name="connsiteY20" fmla="*/ 2236548 h 5320531"/>
                  <a:gd name="connsiteX21" fmla="*/ 1498600 w 2858463"/>
                  <a:gd name="connsiteY21" fmla="*/ 2300048 h 5320531"/>
                  <a:gd name="connsiteX22" fmla="*/ 1447800 w 2858463"/>
                  <a:gd name="connsiteY22" fmla="*/ 2363548 h 5320531"/>
                  <a:gd name="connsiteX23" fmla="*/ 1397000 w 2858463"/>
                  <a:gd name="connsiteY23" fmla="*/ 2490548 h 5320531"/>
                  <a:gd name="connsiteX24" fmla="*/ 1371600 w 2858463"/>
                  <a:gd name="connsiteY24" fmla="*/ 2719148 h 5320531"/>
                  <a:gd name="connsiteX25" fmla="*/ 1181100 w 2858463"/>
                  <a:gd name="connsiteY25" fmla="*/ 3011248 h 5320531"/>
                  <a:gd name="connsiteX26" fmla="*/ 1143000 w 2858463"/>
                  <a:gd name="connsiteY26" fmla="*/ 3189048 h 5320531"/>
                  <a:gd name="connsiteX27" fmla="*/ 1117600 w 2858463"/>
                  <a:gd name="connsiteY27" fmla="*/ 3201748 h 5320531"/>
                  <a:gd name="connsiteX28" fmla="*/ 1104900 w 2858463"/>
                  <a:gd name="connsiteY28" fmla="*/ 3303348 h 5320531"/>
                  <a:gd name="connsiteX29" fmla="*/ 990600 w 2858463"/>
                  <a:gd name="connsiteY29" fmla="*/ 3443048 h 5320531"/>
                  <a:gd name="connsiteX30" fmla="*/ 965200 w 2858463"/>
                  <a:gd name="connsiteY30" fmla="*/ 3481148 h 5320531"/>
                  <a:gd name="connsiteX31" fmla="*/ 698500 w 2858463"/>
                  <a:gd name="connsiteY31" fmla="*/ 3646248 h 5320531"/>
                  <a:gd name="connsiteX32" fmla="*/ 622300 w 2858463"/>
                  <a:gd name="connsiteY32" fmla="*/ 3747848 h 5320531"/>
                  <a:gd name="connsiteX33" fmla="*/ 584200 w 2858463"/>
                  <a:gd name="connsiteY33" fmla="*/ 3836748 h 5320531"/>
                  <a:gd name="connsiteX34" fmla="*/ 419100 w 2858463"/>
                  <a:gd name="connsiteY34" fmla="*/ 3836748 h 5320531"/>
                  <a:gd name="connsiteX35" fmla="*/ 368300 w 2858463"/>
                  <a:gd name="connsiteY35" fmla="*/ 3925648 h 5320531"/>
                  <a:gd name="connsiteX36" fmla="*/ 368300 w 2858463"/>
                  <a:gd name="connsiteY36" fmla="*/ 4027248 h 5320531"/>
                  <a:gd name="connsiteX37" fmla="*/ 241300 w 2858463"/>
                  <a:gd name="connsiteY37" fmla="*/ 4128848 h 5320531"/>
                  <a:gd name="connsiteX38" fmla="*/ 203200 w 2858463"/>
                  <a:gd name="connsiteY38" fmla="*/ 4344748 h 5320531"/>
                  <a:gd name="connsiteX39" fmla="*/ 292100 w 2858463"/>
                  <a:gd name="connsiteY39" fmla="*/ 4789248 h 5320531"/>
                  <a:gd name="connsiteX40" fmla="*/ 406400 w 2858463"/>
                  <a:gd name="connsiteY40" fmla="*/ 4992448 h 5320531"/>
                  <a:gd name="connsiteX41" fmla="*/ 647700 w 2858463"/>
                  <a:gd name="connsiteY41" fmla="*/ 5119448 h 5320531"/>
                  <a:gd name="connsiteX42" fmla="*/ 723900 w 2858463"/>
                  <a:gd name="connsiteY42" fmla="*/ 5297248 h 5320531"/>
                  <a:gd name="connsiteX43" fmla="*/ 0 w 2858463"/>
                  <a:gd name="connsiteY43" fmla="*/ 5259148 h 5320531"/>
                  <a:gd name="connsiteX44" fmla="*/ 25400 w 2858463"/>
                  <a:gd name="connsiteY44"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67000 w 2858463"/>
                  <a:gd name="connsiteY5" fmla="*/ 1372948 h 5320531"/>
                  <a:gd name="connsiteX6" fmla="*/ 2578100 w 2858463"/>
                  <a:gd name="connsiteY6" fmla="*/ 1284048 h 5320531"/>
                  <a:gd name="connsiteX7" fmla="*/ 2590800 w 2858463"/>
                  <a:gd name="connsiteY7" fmla="*/ 1182448 h 5320531"/>
                  <a:gd name="connsiteX8" fmla="*/ 2463800 w 2858463"/>
                  <a:gd name="connsiteY8" fmla="*/ 1030048 h 5320531"/>
                  <a:gd name="connsiteX9" fmla="*/ 2336800 w 2858463"/>
                  <a:gd name="connsiteY9" fmla="*/ 1195148 h 5320531"/>
                  <a:gd name="connsiteX10" fmla="*/ 2336800 w 2858463"/>
                  <a:gd name="connsiteY10" fmla="*/ 1309448 h 5320531"/>
                  <a:gd name="connsiteX11" fmla="*/ 2235200 w 2858463"/>
                  <a:gd name="connsiteY11" fmla="*/ 1347548 h 5320531"/>
                  <a:gd name="connsiteX12" fmla="*/ 2095500 w 2858463"/>
                  <a:gd name="connsiteY12" fmla="*/ 1474548 h 5320531"/>
                  <a:gd name="connsiteX13" fmla="*/ 2019300 w 2858463"/>
                  <a:gd name="connsiteY13" fmla="*/ 1639648 h 5320531"/>
                  <a:gd name="connsiteX14" fmla="*/ 1955800 w 2858463"/>
                  <a:gd name="connsiteY14" fmla="*/ 1690448 h 5320531"/>
                  <a:gd name="connsiteX15" fmla="*/ 1816100 w 2858463"/>
                  <a:gd name="connsiteY15" fmla="*/ 1652348 h 5320531"/>
                  <a:gd name="connsiteX16" fmla="*/ 1739900 w 2858463"/>
                  <a:gd name="connsiteY16" fmla="*/ 1728548 h 5320531"/>
                  <a:gd name="connsiteX17" fmla="*/ 1562100 w 2858463"/>
                  <a:gd name="connsiteY17" fmla="*/ 1982548 h 5320531"/>
                  <a:gd name="connsiteX18" fmla="*/ 1435100 w 2858463"/>
                  <a:gd name="connsiteY18" fmla="*/ 2173048 h 5320531"/>
                  <a:gd name="connsiteX19" fmla="*/ 1422400 w 2858463"/>
                  <a:gd name="connsiteY19" fmla="*/ 2236548 h 5320531"/>
                  <a:gd name="connsiteX20" fmla="*/ 1498600 w 2858463"/>
                  <a:gd name="connsiteY20" fmla="*/ 2300048 h 5320531"/>
                  <a:gd name="connsiteX21" fmla="*/ 1447800 w 2858463"/>
                  <a:gd name="connsiteY21" fmla="*/ 2363548 h 5320531"/>
                  <a:gd name="connsiteX22" fmla="*/ 1397000 w 2858463"/>
                  <a:gd name="connsiteY22" fmla="*/ 2490548 h 5320531"/>
                  <a:gd name="connsiteX23" fmla="*/ 1371600 w 2858463"/>
                  <a:gd name="connsiteY23" fmla="*/ 2719148 h 5320531"/>
                  <a:gd name="connsiteX24" fmla="*/ 1181100 w 2858463"/>
                  <a:gd name="connsiteY24" fmla="*/ 3011248 h 5320531"/>
                  <a:gd name="connsiteX25" fmla="*/ 1143000 w 2858463"/>
                  <a:gd name="connsiteY25" fmla="*/ 3189048 h 5320531"/>
                  <a:gd name="connsiteX26" fmla="*/ 1117600 w 2858463"/>
                  <a:gd name="connsiteY26" fmla="*/ 3201748 h 5320531"/>
                  <a:gd name="connsiteX27" fmla="*/ 1104900 w 2858463"/>
                  <a:gd name="connsiteY27" fmla="*/ 3303348 h 5320531"/>
                  <a:gd name="connsiteX28" fmla="*/ 990600 w 2858463"/>
                  <a:gd name="connsiteY28" fmla="*/ 3443048 h 5320531"/>
                  <a:gd name="connsiteX29" fmla="*/ 965200 w 2858463"/>
                  <a:gd name="connsiteY29" fmla="*/ 3481148 h 5320531"/>
                  <a:gd name="connsiteX30" fmla="*/ 698500 w 2858463"/>
                  <a:gd name="connsiteY30" fmla="*/ 3646248 h 5320531"/>
                  <a:gd name="connsiteX31" fmla="*/ 622300 w 2858463"/>
                  <a:gd name="connsiteY31" fmla="*/ 3747848 h 5320531"/>
                  <a:gd name="connsiteX32" fmla="*/ 584200 w 2858463"/>
                  <a:gd name="connsiteY32" fmla="*/ 3836748 h 5320531"/>
                  <a:gd name="connsiteX33" fmla="*/ 419100 w 2858463"/>
                  <a:gd name="connsiteY33" fmla="*/ 3836748 h 5320531"/>
                  <a:gd name="connsiteX34" fmla="*/ 368300 w 2858463"/>
                  <a:gd name="connsiteY34" fmla="*/ 3925648 h 5320531"/>
                  <a:gd name="connsiteX35" fmla="*/ 368300 w 2858463"/>
                  <a:gd name="connsiteY35" fmla="*/ 4027248 h 5320531"/>
                  <a:gd name="connsiteX36" fmla="*/ 241300 w 2858463"/>
                  <a:gd name="connsiteY36" fmla="*/ 4128848 h 5320531"/>
                  <a:gd name="connsiteX37" fmla="*/ 203200 w 2858463"/>
                  <a:gd name="connsiteY37" fmla="*/ 4344748 h 5320531"/>
                  <a:gd name="connsiteX38" fmla="*/ 292100 w 2858463"/>
                  <a:gd name="connsiteY38" fmla="*/ 4789248 h 5320531"/>
                  <a:gd name="connsiteX39" fmla="*/ 406400 w 2858463"/>
                  <a:gd name="connsiteY39" fmla="*/ 4992448 h 5320531"/>
                  <a:gd name="connsiteX40" fmla="*/ 647700 w 2858463"/>
                  <a:gd name="connsiteY40" fmla="*/ 5119448 h 5320531"/>
                  <a:gd name="connsiteX41" fmla="*/ 723900 w 2858463"/>
                  <a:gd name="connsiteY41" fmla="*/ 5297248 h 5320531"/>
                  <a:gd name="connsiteX42" fmla="*/ 0 w 2858463"/>
                  <a:gd name="connsiteY42" fmla="*/ 5259148 h 5320531"/>
                  <a:gd name="connsiteX43" fmla="*/ 25400 w 2858463"/>
                  <a:gd name="connsiteY43"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78100 w 2858463"/>
                  <a:gd name="connsiteY5" fmla="*/ 1284048 h 5320531"/>
                  <a:gd name="connsiteX6" fmla="*/ 2590800 w 2858463"/>
                  <a:gd name="connsiteY6" fmla="*/ 1182448 h 5320531"/>
                  <a:gd name="connsiteX7" fmla="*/ 2463800 w 2858463"/>
                  <a:gd name="connsiteY7" fmla="*/ 1030048 h 5320531"/>
                  <a:gd name="connsiteX8" fmla="*/ 2336800 w 2858463"/>
                  <a:gd name="connsiteY8" fmla="*/ 1195148 h 5320531"/>
                  <a:gd name="connsiteX9" fmla="*/ 2336800 w 2858463"/>
                  <a:gd name="connsiteY9" fmla="*/ 1309448 h 5320531"/>
                  <a:gd name="connsiteX10" fmla="*/ 2235200 w 2858463"/>
                  <a:gd name="connsiteY10" fmla="*/ 1347548 h 5320531"/>
                  <a:gd name="connsiteX11" fmla="*/ 2095500 w 2858463"/>
                  <a:gd name="connsiteY11" fmla="*/ 1474548 h 5320531"/>
                  <a:gd name="connsiteX12" fmla="*/ 2019300 w 2858463"/>
                  <a:gd name="connsiteY12" fmla="*/ 1639648 h 5320531"/>
                  <a:gd name="connsiteX13" fmla="*/ 1955800 w 2858463"/>
                  <a:gd name="connsiteY13" fmla="*/ 1690448 h 5320531"/>
                  <a:gd name="connsiteX14" fmla="*/ 1816100 w 2858463"/>
                  <a:gd name="connsiteY14" fmla="*/ 1652348 h 5320531"/>
                  <a:gd name="connsiteX15" fmla="*/ 1739900 w 2858463"/>
                  <a:gd name="connsiteY15" fmla="*/ 1728548 h 5320531"/>
                  <a:gd name="connsiteX16" fmla="*/ 1562100 w 2858463"/>
                  <a:gd name="connsiteY16" fmla="*/ 1982548 h 5320531"/>
                  <a:gd name="connsiteX17" fmla="*/ 1435100 w 2858463"/>
                  <a:gd name="connsiteY17" fmla="*/ 2173048 h 5320531"/>
                  <a:gd name="connsiteX18" fmla="*/ 1422400 w 2858463"/>
                  <a:gd name="connsiteY18" fmla="*/ 2236548 h 5320531"/>
                  <a:gd name="connsiteX19" fmla="*/ 1498600 w 2858463"/>
                  <a:gd name="connsiteY19" fmla="*/ 2300048 h 5320531"/>
                  <a:gd name="connsiteX20" fmla="*/ 1447800 w 2858463"/>
                  <a:gd name="connsiteY20" fmla="*/ 2363548 h 5320531"/>
                  <a:gd name="connsiteX21" fmla="*/ 1397000 w 2858463"/>
                  <a:gd name="connsiteY21" fmla="*/ 2490548 h 5320531"/>
                  <a:gd name="connsiteX22" fmla="*/ 1371600 w 2858463"/>
                  <a:gd name="connsiteY22" fmla="*/ 2719148 h 5320531"/>
                  <a:gd name="connsiteX23" fmla="*/ 1181100 w 2858463"/>
                  <a:gd name="connsiteY23" fmla="*/ 3011248 h 5320531"/>
                  <a:gd name="connsiteX24" fmla="*/ 1143000 w 2858463"/>
                  <a:gd name="connsiteY24" fmla="*/ 3189048 h 5320531"/>
                  <a:gd name="connsiteX25" fmla="*/ 1117600 w 2858463"/>
                  <a:gd name="connsiteY25" fmla="*/ 3201748 h 5320531"/>
                  <a:gd name="connsiteX26" fmla="*/ 1104900 w 2858463"/>
                  <a:gd name="connsiteY26" fmla="*/ 3303348 h 5320531"/>
                  <a:gd name="connsiteX27" fmla="*/ 990600 w 2858463"/>
                  <a:gd name="connsiteY27" fmla="*/ 3443048 h 5320531"/>
                  <a:gd name="connsiteX28" fmla="*/ 965200 w 2858463"/>
                  <a:gd name="connsiteY28" fmla="*/ 3481148 h 5320531"/>
                  <a:gd name="connsiteX29" fmla="*/ 698500 w 2858463"/>
                  <a:gd name="connsiteY29" fmla="*/ 3646248 h 5320531"/>
                  <a:gd name="connsiteX30" fmla="*/ 622300 w 2858463"/>
                  <a:gd name="connsiteY30" fmla="*/ 3747848 h 5320531"/>
                  <a:gd name="connsiteX31" fmla="*/ 584200 w 2858463"/>
                  <a:gd name="connsiteY31" fmla="*/ 3836748 h 5320531"/>
                  <a:gd name="connsiteX32" fmla="*/ 419100 w 2858463"/>
                  <a:gd name="connsiteY32" fmla="*/ 3836748 h 5320531"/>
                  <a:gd name="connsiteX33" fmla="*/ 368300 w 2858463"/>
                  <a:gd name="connsiteY33" fmla="*/ 3925648 h 5320531"/>
                  <a:gd name="connsiteX34" fmla="*/ 368300 w 2858463"/>
                  <a:gd name="connsiteY34" fmla="*/ 4027248 h 5320531"/>
                  <a:gd name="connsiteX35" fmla="*/ 241300 w 2858463"/>
                  <a:gd name="connsiteY35" fmla="*/ 4128848 h 5320531"/>
                  <a:gd name="connsiteX36" fmla="*/ 203200 w 2858463"/>
                  <a:gd name="connsiteY36" fmla="*/ 4344748 h 5320531"/>
                  <a:gd name="connsiteX37" fmla="*/ 292100 w 2858463"/>
                  <a:gd name="connsiteY37" fmla="*/ 4789248 h 5320531"/>
                  <a:gd name="connsiteX38" fmla="*/ 406400 w 2858463"/>
                  <a:gd name="connsiteY38" fmla="*/ 4992448 h 5320531"/>
                  <a:gd name="connsiteX39" fmla="*/ 647700 w 2858463"/>
                  <a:gd name="connsiteY39" fmla="*/ 5119448 h 5320531"/>
                  <a:gd name="connsiteX40" fmla="*/ 723900 w 2858463"/>
                  <a:gd name="connsiteY40" fmla="*/ 5297248 h 5320531"/>
                  <a:gd name="connsiteX41" fmla="*/ 0 w 2858463"/>
                  <a:gd name="connsiteY41" fmla="*/ 5259148 h 5320531"/>
                  <a:gd name="connsiteX42" fmla="*/ 25400 w 2858463"/>
                  <a:gd name="connsiteY42"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90800 w 2858463"/>
                  <a:gd name="connsiteY5" fmla="*/ 1182448 h 5320531"/>
                  <a:gd name="connsiteX6" fmla="*/ 2463800 w 2858463"/>
                  <a:gd name="connsiteY6" fmla="*/ 1030048 h 5320531"/>
                  <a:gd name="connsiteX7" fmla="*/ 2336800 w 2858463"/>
                  <a:gd name="connsiteY7" fmla="*/ 1195148 h 5320531"/>
                  <a:gd name="connsiteX8" fmla="*/ 2336800 w 2858463"/>
                  <a:gd name="connsiteY8" fmla="*/ 1309448 h 5320531"/>
                  <a:gd name="connsiteX9" fmla="*/ 2235200 w 2858463"/>
                  <a:gd name="connsiteY9" fmla="*/ 1347548 h 5320531"/>
                  <a:gd name="connsiteX10" fmla="*/ 2095500 w 2858463"/>
                  <a:gd name="connsiteY10" fmla="*/ 1474548 h 5320531"/>
                  <a:gd name="connsiteX11" fmla="*/ 2019300 w 2858463"/>
                  <a:gd name="connsiteY11" fmla="*/ 1639648 h 5320531"/>
                  <a:gd name="connsiteX12" fmla="*/ 1955800 w 2858463"/>
                  <a:gd name="connsiteY12" fmla="*/ 1690448 h 5320531"/>
                  <a:gd name="connsiteX13" fmla="*/ 1816100 w 2858463"/>
                  <a:gd name="connsiteY13" fmla="*/ 1652348 h 5320531"/>
                  <a:gd name="connsiteX14" fmla="*/ 1739900 w 2858463"/>
                  <a:gd name="connsiteY14" fmla="*/ 1728548 h 5320531"/>
                  <a:gd name="connsiteX15" fmla="*/ 1562100 w 2858463"/>
                  <a:gd name="connsiteY15" fmla="*/ 1982548 h 5320531"/>
                  <a:gd name="connsiteX16" fmla="*/ 1435100 w 2858463"/>
                  <a:gd name="connsiteY16" fmla="*/ 2173048 h 5320531"/>
                  <a:gd name="connsiteX17" fmla="*/ 1422400 w 2858463"/>
                  <a:gd name="connsiteY17" fmla="*/ 2236548 h 5320531"/>
                  <a:gd name="connsiteX18" fmla="*/ 1498600 w 2858463"/>
                  <a:gd name="connsiteY18" fmla="*/ 2300048 h 5320531"/>
                  <a:gd name="connsiteX19" fmla="*/ 1447800 w 2858463"/>
                  <a:gd name="connsiteY19" fmla="*/ 2363548 h 5320531"/>
                  <a:gd name="connsiteX20" fmla="*/ 1397000 w 2858463"/>
                  <a:gd name="connsiteY20" fmla="*/ 2490548 h 5320531"/>
                  <a:gd name="connsiteX21" fmla="*/ 1371600 w 2858463"/>
                  <a:gd name="connsiteY21" fmla="*/ 2719148 h 5320531"/>
                  <a:gd name="connsiteX22" fmla="*/ 1181100 w 2858463"/>
                  <a:gd name="connsiteY22" fmla="*/ 3011248 h 5320531"/>
                  <a:gd name="connsiteX23" fmla="*/ 1143000 w 2858463"/>
                  <a:gd name="connsiteY23" fmla="*/ 3189048 h 5320531"/>
                  <a:gd name="connsiteX24" fmla="*/ 1117600 w 2858463"/>
                  <a:gd name="connsiteY24" fmla="*/ 3201748 h 5320531"/>
                  <a:gd name="connsiteX25" fmla="*/ 1104900 w 2858463"/>
                  <a:gd name="connsiteY25" fmla="*/ 3303348 h 5320531"/>
                  <a:gd name="connsiteX26" fmla="*/ 990600 w 2858463"/>
                  <a:gd name="connsiteY26" fmla="*/ 3443048 h 5320531"/>
                  <a:gd name="connsiteX27" fmla="*/ 965200 w 2858463"/>
                  <a:gd name="connsiteY27" fmla="*/ 3481148 h 5320531"/>
                  <a:gd name="connsiteX28" fmla="*/ 698500 w 2858463"/>
                  <a:gd name="connsiteY28" fmla="*/ 3646248 h 5320531"/>
                  <a:gd name="connsiteX29" fmla="*/ 622300 w 2858463"/>
                  <a:gd name="connsiteY29" fmla="*/ 3747848 h 5320531"/>
                  <a:gd name="connsiteX30" fmla="*/ 584200 w 2858463"/>
                  <a:gd name="connsiteY30" fmla="*/ 3836748 h 5320531"/>
                  <a:gd name="connsiteX31" fmla="*/ 419100 w 2858463"/>
                  <a:gd name="connsiteY31" fmla="*/ 3836748 h 5320531"/>
                  <a:gd name="connsiteX32" fmla="*/ 368300 w 2858463"/>
                  <a:gd name="connsiteY32" fmla="*/ 3925648 h 5320531"/>
                  <a:gd name="connsiteX33" fmla="*/ 368300 w 2858463"/>
                  <a:gd name="connsiteY33" fmla="*/ 4027248 h 5320531"/>
                  <a:gd name="connsiteX34" fmla="*/ 241300 w 2858463"/>
                  <a:gd name="connsiteY34" fmla="*/ 4128848 h 5320531"/>
                  <a:gd name="connsiteX35" fmla="*/ 203200 w 2858463"/>
                  <a:gd name="connsiteY35" fmla="*/ 4344748 h 5320531"/>
                  <a:gd name="connsiteX36" fmla="*/ 292100 w 2858463"/>
                  <a:gd name="connsiteY36" fmla="*/ 4789248 h 5320531"/>
                  <a:gd name="connsiteX37" fmla="*/ 406400 w 2858463"/>
                  <a:gd name="connsiteY37" fmla="*/ 4992448 h 5320531"/>
                  <a:gd name="connsiteX38" fmla="*/ 647700 w 2858463"/>
                  <a:gd name="connsiteY38" fmla="*/ 5119448 h 5320531"/>
                  <a:gd name="connsiteX39" fmla="*/ 723900 w 2858463"/>
                  <a:gd name="connsiteY39" fmla="*/ 5297248 h 5320531"/>
                  <a:gd name="connsiteX40" fmla="*/ 0 w 2858463"/>
                  <a:gd name="connsiteY40" fmla="*/ 5259148 h 5320531"/>
                  <a:gd name="connsiteX41" fmla="*/ 25400 w 2858463"/>
                  <a:gd name="connsiteY41"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463800 w 2858463"/>
                  <a:gd name="connsiteY5" fmla="*/ 10300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57048 h 5320531"/>
                  <a:gd name="connsiteX7" fmla="*/ 2235200 w 2858463"/>
                  <a:gd name="connsiteY7" fmla="*/ 1347548 h 5320531"/>
                  <a:gd name="connsiteX8" fmla="*/ 2095500 w 2858463"/>
                  <a:gd name="connsiteY8" fmla="*/ 1474548 h 5320531"/>
                  <a:gd name="connsiteX9" fmla="*/ 2019300 w 2858463"/>
                  <a:gd name="connsiteY9" fmla="*/ 1639648 h 5320531"/>
                  <a:gd name="connsiteX10" fmla="*/ 1955800 w 2858463"/>
                  <a:gd name="connsiteY10" fmla="*/ 1690448 h 5320531"/>
                  <a:gd name="connsiteX11" fmla="*/ 1816100 w 2858463"/>
                  <a:gd name="connsiteY11" fmla="*/ 1652348 h 5320531"/>
                  <a:gd name="connsiteX12" fmla="*/ 1739900 w 2858463"/>
                  <a:gd name="connsiteY12" fmla="*/ 1728548 h 5320531"/>
                  <a:gd name="connsiteX13" fmla="*/ 1562100 w 2858463"/>
                  <a:gd name="connsiteY13" fmla="*/ 1982548 h 5320531"/>
                  <a:gd name="connsiteX14" fmla="*/ 1435100 w 2858463"/>
                  <a:gd name="connsiteY14" fmla="*/ 2173048 h 5320531"/>
                  <a:gd name="connsiteX15" fmla="*/ 1422400 w 2858463"/>
                  <a:gd name="connsiteY15" fmla="*/ 2236548 h 5320531"/>
                  <a:gd name="connsiteX16" fmla="*/ 1498600 w 2858463"/>
                  <a:gd name="connsiteY16" fmla="*/ 2300048 h 5320531"/>
                  <a:gd name="connsiteX17" fmla="*/ 1447800 w 2858463"/>
                  <a:gd name="connsiteY17" fmla="*/ 2363548 h 5320531"/>
                  <a:gd name="connsiteX18" fmla="*/ 1397000 w 2858463"/>
                  <a:gd name="connsiteY18" fmla="*/ 2490548 h 5320531"/>
                  <a:gd name="connsiteX19" fmla="*/ 1371600 w 2858463"/>
                  <a:gd name="connsiteY19" fmla="*/ 2719148 h 5320531"/>
                  <a:gd name="connsiteX20" fmla="*/ 1181100 w 2858463"/>
                  <a:gd name="connsiteY20" fmla="*/ 3011248 h 5320531"/>
                  <a:gd name="connsiteX21" fmla="*/ 1143000 w 2858463"/>
                  <a:gd name="connsiteY21" fmla="*/ 3189048 h 5320531"/>
                  <a:gd name="connsiteX22" fmla="*/ 1117600 w 2858463"/>
                  <a:gd name="connsiteY22" fmla="*/ 3201748 h 5320531"/>
                  <a:gd name="connsiteX23" fmla="*/ 1104900 w 2858463"/>
                  <a:gd name="connsiteY23" fmla="*/ 3303348 h 5320531"/>
                  <a:gd name="connsiteX24" fmla="*/ 990600 w 2858463"/>
                  <a:gd name="connsiteY24" fmla="*/ 3443048 h 5320531"/>
                  <a:gd name="connsiteX25" fmla="*/ 965200 w 2858463"/>
                  <a:gd name="connsiteY25" fmla="*/ 3481148 h 5320531"/>
                  <a:gd name="connsiteX26" fmla="*/ 698500 w 2858463"/>
                  <a:gd name="connsiteY26" fmla="*/ 3646248 h 5320531"/>
                  <a:gd name="connsiteX27" fmla="*/ 622300 w 2858463"/>
                  <a:gd name="connsiteY27" fmla="*/ 3747848 h 5320531"/>
                  <a:gd name="connsiteX28" fmla="*/ 584200 w 2858463"/>
                  <a:gd name="connsiteY28" fmla="*/ 3836748 h 5320531"/>
                  <a:gd name="connsiteX29" fmla="*/ 419100 w 2858463"/>
                  <a:gd name="connsiteY29" fmla="*/ 3836748 h 5320531"/>
                  <a:gd name="connsiteX30" fmla="*/ 368300 w 2858463"/>
                  <a:gd name="connsiteY30" fmla="*/ 3925648 h 5320531"/>
                  <a:gd name="connsiteX31" fmla="*/ 368300 w 2858463"/>
                  <a:gd name="connsiteY31" fmla="*/ 4027248 h 5320531"/>
                  <a:gd name="connsiteX32" fmla="*/ 241300 w 2858463"/>
                  <a:gd name="connsiteY32" fmla="*/ 4128848 h 5320531"/>
                  <a:gd name="connsiteX33" fmla="*/ 203200 w 2858463"/>
                  <a:gd name="connsiteY33" fmla="*/ 4344748 h 5320531"/>
                  <a:gd name="connsiteX34" fmla="*/ 292100 w 2858463"/>
                  <a:gd name="connsiteY34" fmla="*/ 4789248 h 5320531"/>
                  <a:gd name="connsiteX35" fmla="*/ 406400 w 2858463"/>
                  <a:gd name="connsiteY35" fmla="*/ 4992448 h 5320531"/>
                  <a:gd name="connsiteX36" fmla="*/ 647700 w 2858463"/>
                  <a:gd name="connsiteY36" fmla="*/ 5119448 h 5320531"/>
                  <a:gd name="connsiteX37" fmla="*/ 723900 w 2858463"/>
                  <a:gd name="connsiteY37" fmla="*/ 5297248 h 5320531"/>
                  <a:gd name="connsiteX38" fmla="*/ 0 w 2858463"/>
                  <a:gd name="connsiteY38" fmla="*/ 5259148 h 5320531"/>
                  <a:gd name="connsiteX39" fmla="*/ 25400 w 2858463"/>
                  <a:gd name="connsiteY39" fmla="*/ 39448 h 53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463" h="5320531">
                    <a:moveTo>
                      <a:pt x="25400" y="39448"/>
                    </a:moveTo>
                    <a:cubicBezTo>
                      <a:pt x="1012536" y="386"/>
                      <a:pt x="1581755" y="0"/>
                      <a:pt x="2590801" y="64847"/>
                    </a:cubicBezTo>
                    <a:cubicBezTo>
                      <a:pt x="2858463" y="116416"/>
                      <a:pt x="2133024" y="288251"/>
                      <a:pt x="1936174" y="348865"/>
                    </a:cubicBezTo>
                    <a:cubicBezTo>
                      <a:pt x="1739324" y="409479"/>
                      <a:pt x="1496868" y="412944"/>
                      <a:pt x="1409700" y="428530"/>
                    </a:cubicBezTo>
                    <a:cubicBezTo>
                      <a:pt x="1322532" y="444116"/>
                      <a:pt x="1750677" y="395431"/>
                      <a:pt x="1413165" y="442383"/>
                    </a:cubicBezTo>
                    <a:lnTo>
                      <a:pt x="2616200" y="1182448"/>
                    </a:lnTo>
                    <a:lnTo>
                      <a:pt x="2336800" y="1157048"/>
                    </a:lnTo>
                    <a:cubicBezTo>
                      <a:pt x="2226349" y="1281739"/>
                      <a:pt x="2275417" y="1294631"/>
                      <a:pt x="2235200" y="1347548"/>
                    </a:cubicBezTo>
                    <a:cubicBezTo>
                      <a:pt x="2194983" y="1400465"/>
                      <a:pt x="2131483" y="1425865"/>
                      <a:pt x="2095500" y="1474548"/>
                    </a:cubicBezTo>
                    <a:cubicBezTo>
                      <a:pt x="2059517" y="1523231"/>
                      <a:pt x="2042583" y="1603665"/>
                      <a:pt x="2019300" y="1639648"/>
                    </a:cubicBezTo>
                    <a:cubicBezTo>
                      <a:pt x="1996017" y="1675631"/>
                      <a:pt x="1989667" y="1688331"/>
                      <a:pt x="1955800" y="1690448"/>
                    </a:cubicBezTo>
                    <a:cubicBezTo>
                      <a:pt x="1921933" y="1692565"/>
                      <a:pt x="1852083" y="1645998"/>
                      <a:pt x="1816100" y="1652348"/>
                    </a:cubicBezTo>
                    <a:cubicBezTo>
                      <a:pt x="1780117" y="1658698"/>
                      <a:pt x="1782233" y="1673515"/>
                      <a:pt x="1739900" y="1728548"/>
                    </a:cubicBezTo>
                    <a:cubicBezTo>
                      <a:pt x="1697567" y="1783581"/>
                      <a:pt x="1612900" y="1908465"/>
                      <a:pt x="1562100" y="1982548"/>
                    </a:cubicBezTo>
                    <a:cubicBezTo>
                      <a:pt x="1511300" y="2056631"/>
                      <a:pt x="1458383" y="2130715"/>
                      <a:pt x="1435100" y="2173048"/>
                    </a:cubicBezTo>
                    <a:cubicBezTo>
                      <a:pt x="1411817" y="2215381"/>
                      <a:pt x="1411817" y="2215381"/>
                      <a:pt x="1422400" y="2236548"/>
                    </a:cubicBezTo>
                    <a:cubicBezTo>
                      <a:pt x="1432983" y="2257715"/>
                      <a:pt x="1494367" y="2278881"/>
                      <a:pt x="1498600" y="2300048"/>
                    </a:cubicBezTo>
                    <a:cubicBezTo>
                      <a:pt x="1502833" y="2321215"/>
                      <a:pt x="1464733" y="2331798"/>
                      <a:pt x="1447800" y="2363548"/>
                    </a:cubicBezTo>
                    <a:cubicBezTo>
                      <a:pt x="1430867" y="2395298"/>
                      <a:pt x="1409700" y="2431281"/>
                      <a:pt x="1397000" y="2490548"/>
                    </a:cubicBezTo>
                    <a:cubicBezTo>
                      <a:pt x="1384300" y="2549815"/>
                      <a:pt x="1407583" y="2632365"/>
                      <a:pt x="1371600" y="2719148"/>
                    </a:cubicBezTo>
                    <a:cubicBezTo>
                      <a:pt x="1335617" y="2805931"/>
                      <a:pt x="1219200" y="2932931"/>
                      <a:pt x="1181100" y="3011248"/>
                    </a:cubicBezTo>
                    <a:cubicBezTo>
                      <a:pt x="1143000" y="3089565"/>
                      <a:pt x="1153583" y="3157298"/>
                      <a:pt x="1143000" y="3189048"/>
                    </a:cubicBezTo>
                    <a:cubicBezTo>
                      <a:pt x="1132417" y="3220798"/>
                      <a:pt x="1123950" y="3182698"/>
                      <a:pt x="1117600" y="3201748"/>
                    </a:cubicBezTo>
                    <a:cubicBezTo>
                      <a:pt x="1111250" y="3220798"/>
                      <a:pt x="1126067" y="3263131"/>
                      <a:pt x="1104900" y="3303348"/>
                    </a:cubicBezTo>
                    <a:cubicBezTo>
                      <a:pt x="1083733" y="3343565"/>
                      <a:pt x="1013883" y="3413415"/>
                      <a:pt x="990600" y="3443048"/>
                    </a:cubicBezTo>
                    <a:cubicBezTo>
                      <a:pt x="967317" y="3472681"/>
                      <a:pt x="1013883" y="3447281"/>
                      <a:pt x="965200" y="3481148"/>
                    </a:cubicBezTo>
                    <a:cubicBezTo>
                      <a:pt x="916517" y="3515015"/>
                      <a:pt x="755650" y="3601798"/>
                      <a:pt x="698500" y="3646248"/>
                    </a:cubicBezTo>
                    <a:cubicBezTo>
                      <a:pt x="641350" y="3690698"/>
                      <a:pt x="641350" y="3716098"/>
                      <a:pt x="622300" y="3747848"/>
                    </a:cubicBezTo>
                    <a:cubicBezTo>
                      <a:pt x="603250" y="3779598"/>
                      <a:pt x="618067" y="3821931"/>
                      <a:pt x="584200" y="3836748"/>
                    </a:cubicBezTo>
                    <a:cubicBezTo>
                      <a:pt x="550333" y="3851565"/>
                      <a:pt x="455083" y="3821931"/>
                      <a:pt x="419100" y="3836748"/>
                    </a:cubicBezTo>
                    <a:cubicBezTo>
                      <a:pt x="383117" y="3851565"/>
                      <a:pt x="376767" y="3893898"/>
                      <a:pt x="368300" y="3925648"/>
                    </a:cubicBezTo>
                    <a:cubicBezTo>
                      <a:pt x="359833" y="3957398"/>
                      <a:pt x="389467" y="3993381"/>
                      <a:pt x="368300" y="4027248"/>
                    </a:cubicBezTo>
                    <a:cubicBezTo>
                      <a:pt x="347133" y="4061115"/>
                      <a:pt x="268817" y="4075931"/>
                      <a:pt x="241300" y="4128848"/>
                    </a:cubicBezTo>
                    <a:cubicBezTo>
                      <a:pt x="213783" y="4181765"/>
                      <a:pt x="194733" y="4234681"/>
                      <a:pt x="203200" y="4344748"/>
                    </a:cubicBezTo>
                    <a:cubicBezTo>
                      <a:pt x="211667" y="4454815"/>
                      <a:pt x="258233" y="4681298"/>
                      <a:pt x="292100" y="4789248"/>
                    </a:cubicBezTo>
                    <a:cubicBezTo>
                      <a:pt x="325967" y="4897198"/>
                      <a:pt x="347133" y="4937415"/>
                      <a:pt x="406400" y="4992448"/>
                    </a:cubicBezTo>
                    <a:cubicBezTo>
                      <a:pt x="465667" y="5047481"/>
                      <a:pt x="594783" y="5068648"/>
                      <a:pt x="647700" y="5119448"/>
                    </a:cubicBezTo>
                    <a:cubicBezTo>
                      <a:pt x="700617" y="5170248"/>
                      <a:pt x="831850" y="5273965"/>
                      <a:pt x="723900" y="5297248"/>
                    </a:cubicBezTo>
                    <a:cubicBezTo>
                      <a:pt x="615950" y="5320531"/>
                      <a:pt x="150812" y="5267085"/>
                      <a:pt x="0" y="5259148"/>
                    </a:cubicBezTo>
                    <a:lnTo>
                      <a:pt x="25400" y="39448"/>
                    </a:lnTo>
                    <a:close/>
                  </a:path>
                </a:pathLst>
              </a:custGeom>
              <a:solidFill>
                <a:srgbClr val="FFC000">
                  <a:alpha val="59000"/>
                </a:srgbClr>
              </a:solidFill>
              <a:ln w="381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4329193" y="1392264"/>
                <a:ext cx="2123268" cy="2014780"/>
              </a:xfrm>
              <a:custGeom>
                <a:avLst/>
                <a:gdLst>
                  <a:gd name="connsiteX0" fmla="*/ 2056109 w 2123268"/>
                  <a:gd name="connsiteY0" fmla="*/ 1133960 h 2014780"/>
                  <a:gd name="connsiteX1" fmla="*/ 2071607 w 2123268"/>
                  <a:gd name="connsiteY1" fmla="*/ 1257946 h 2014780"/>
                  <a:gd name="connsiteX2" fmla="*/ 1746143 w 2123268"/>
                  <a:gd name="connsiteY2" fmla="*/ 1350936 h 2014780"/>
                  <a:gd name="connsiteX3" fmla="*/ 1622156 w 2123268"/>
                  <a:gd name="connsiteY3" fmla="*/ 1366434 h 2014780"/>
                  <a:gd name="connsiteX4" fmla="*/ 1482671 w 2123268"/>
                  <a:gd name="connsiteY4" fmla="*/ 1366434 h 2014780"/>
                  <a:gd name="connsiteX5" fmla="*/ 1482671 w 2123268"/>
                  <a:gd name="connsiteY5" fmla="*/ 1474922 h 2014780"/>
                  <a:gd name="connsiteX6" fmla="*/ 1358685 w 2123268"/>
                  <a:gd name="connsiteY6" fmla="*/ 1614407 h 2014780"/>
                  <a:gd name="connsiteX7" fmla="*/ 676760 w 2123268"/>
                  <a:gd name="connsiteY7" fmla="*/ 1955370 h 2014780"/>
                  <a:gd name="connsiteX8" fmla="*/ 552773 w 2123268"/>
                  <a:gd name="connsiteY8" fmla="*/ 1970868 h 2014780"/>
                  <a:gd name="connsiteX9" fmla="*/ 506278 w 2123268"/>
                  <a:gd name="connsiteY9" fmla="*/ 1893377 h 2014780"/>
                  <a:gd name="connsiteX10" fmla="*/ 506278 w 2123268"/>
                  <a:gd name="connsiteY10" fmla="*/ 1753892 h 2014780"/>
                  <a:gd name="connsiteX11" fmla="*/ 552773 w 2123268"/>
                  <a:gd name="connsiteY11" fmla="*/ 1598909 h 2014780"/>
                  <a:gd name="connsiteX12" fmla="*/ 630265 w 2123268"/>
                  <a:gd name="connsiteY12" fmla="*/ 1536916 h 2014780"/>
                  <a:gd name="connsiteX13" fmla="*/ 645763 w 2123268"/>
                  <a:gd name="connsiteY13" fmla="*/ 1397431 h 2014780"/>
                  <a:gd name="connsiteX14" fmla="*/ 614766 w 2123268"/>
                  <a:gd name="connsiteY14" fmla="*/ 1211451 h 2014780"/>
                  <a:gd name="connsiteX15" fmla="*/ 552773 w 2123268"/>
                  <a:gd name="connsiteY15" fmla="*/ 1118461 h 2014780"/>
                  <a:gd name="connsiteX16" fmla="*/ 397790 w 2123268"/>
                  <a:gd name="connsiteY16" fmla="*/ 1273444 h 2014780"/>
                  <a:gd name="connsiteX17" fmla="*/ 335797 w 2123268"/>
                  <a:gd name="connsiteY17" fmla="*/ 1195953 h 2014780"/>
                  <a:gd name="connsiteX18" fmla="*/ 490780 w 2123268"/>
                  <a:gd name="connsiteY18" fmla="*/ 932482 h 2014780"/>
                  <a:gd name="connsiteX19" fmla="*/ 397790 w 2123268"/>
                  <a:gd name="connsiteY19" fmla="*/ 746502 h 2014780"/>
                  <a:gd name="connsiteX20" fmla="*/ 258305 w 2123268"/>
                  <a:gd name="connsiteY20" fmla="*/ 684509 h 2014780"/>
                  <a:gd name="connsiteX21" fmla="*/ 118821 w 2123268"/>
                  <a:gd name="connsiteY21" fmla="*/ 746502 h 2014780"/>
                  <a:gd name="connsiteX22" fmla="*/ 10332 w 2123268"/>
                  <a:gd name="connsiteY22" fmla="*/ 777499 h 2014780"/>
                  <a:gd name="connsiteX23" fmla="*/ 56827 w 2123268"/>
                  <a:gd name="connsiteY23" fmla="*/ 483031 h 2014780"/>
                  <a:gd name="connsiteX24" fmla="*/ 227309 w 2123268"/>
                  <a:gd name="connsiteY24" fmla="*/ 545024 h 2014780"/>
                  <a:gd name="connsiteX25" fmla="*/ 382292 w 2123268"/>
                  <a:gd name="connsiteY25" fmla="*/ 545024 h 2014780"/>
                  <a:gd name="connsiteX26" fmla="*/ 134319 w 2123268"/>
                  <a:gd name="connsiteY26" fmla="*/ 390041 h 2014780"/>
                  <a:gd name="connsiteX27" fmla="*/ 41329 w 2123268"/>
                  <a:gd name="connsiteY27" fmla="*/ 235058 h 2014780"/>
                  <a:gd name="connsiteX28" fmla="*/ 41329 w 2123268"/>
                  <a:gd name="connsiteY28" fmla="*/ 33580 h 2014780"/>
                  <a:gd name="connsiteX29" fmla="*/ 258305 w 2123268"/>
                  <a:gd name="connsiteY29" fmla="*/ 33580 h 2014780"/>
                  <a:gd name="connsiteX30" fmla="*/ 196312 w 2123268"/>
                  <a:gd name="connsiteY30" fmla="*/ 219560 h 2014780"/>
                  <a:gd name="connsiteX31" fmla="*/ 258305 w 2123268"/>
                  <a:gd name="connsiteY31" fmla="*/ 312550 h 2014780"/>
                  <a:gd name="connsiteX32" fmla="*/ 475282 w 2123268"/>
                  <a:gd name="connsiteY32" fmla="*/ 467533 h 2014780"/>
                  <a:gd name="connsiteX33" fmla="*/ 862739 w 2123268"/>
                  <a:gd name="connsiteY33" fmla="*/ 498529 h 2014780"/>
                  <a:gd name="connsiteX34" fmla="*/ 1110712 w 2123268"/>
                  <a:gd name="connsiteY34" fmla="*/ 545024 h 2014780"/>
                  <a:gd name="connsiteX35" fmla="*/ 1234699 w 2123268"/>
                  <a:gd name="connsiteY35" fmla="*/ 916983 h 2014780"/>
                  <a:gd name="connsiteX36" fmla="*/ 1250197 w 2123268"/>
                  <a:gd name="connsiteY36" fmla="*/ 994475 h 2014780"/>
                  <a:gd name="connsiteX37" fmla="*/ 971227 w 2123268"/>
                  <a:gd name="connsiteY37" fmla="*/ 854990 h 2014780"/>
                  <a:gd name="connsiteX38" fmla="*/ 785248 w 2123268"/>
                  <a:gd name="connsiteY38" fmla="*/ 684509 h 2014780"/>
                  <a:gd name="connsiteX39" fmla="*/ 537275 w 2123268"/>
                  <a:gd name="connsiteY39" fmla="*/ 560522 h 2014780"/>
                  <a:gd name="connsiteX40" fmla="*/ 459783 w 2123268"/>
                  <a:gd name="connsiteY40" fmla="*/ 638014 h 2014780"/>
                  <a:gd name="connsiteX41" fmla="*/ 816244 w 2123268"/>
                  <a:gd name="connsiteY41" fmla="*/ 777499 h 2014780"/>
                  <a:gd name="connsiteX42" fmla="*/ 831743 w 2123268"/>
                  <a:gd name="connsiteY42" fmla="*/ 994475 h 2014780"/>
                  <a:gd name="connsiteX43" fmla="*/ 862739 w 2123268"/>
                  <a:gd name="connsiteY43" fmla="*/ 1397431 h 2014780"/>
                  <a:gd name="connsiteX44" fmla="*/ 661261 w 2123268"/>
                  <a:gd name="connsiteY44" fmla="*/ 1490421 h 2014780"/>
                  <a:gd name="connsiteX45" fmla="*/ 645763 w 2123268"/>
                  <a:gd name="connsiteY45" fmla="*/ 1645404 h 2014780"/>
                  <a:gd name="connsiteX46" fmla="*/ 552773 w 2123268"/>
                  <a:gd name="connsiteY46" fmla="*/ 1769390 h 2014780"/>
                  <a:gd name="connsiteX47" fmla="*/ 816244 w 2123268"/>
                  <a:gd name="connsiteY47" fmla="*/ 1629905 h 2014780"/>
                  <a:gd name="connsiteX48" fmla="*/ 1064217 w 2123268"/>
                  <a:gd name="connsiteY48" fmla="*/ 1567912 h 2014780"/>
                  <a:gd name="connsiteX49" fmla="*/ 1126210 w 2123268"/>
                  <a:gd name="connsiteY49" fmla="*/ 1490421 h 2014780"/>
                  <a:gd name="connsiteX50" fmla="*/ 1296692 w 2123268"/>
                  <a:gd name="connsiteY50" fmla="*/ 1474922 h 2014780"/>
                  <a:gd name="connsiteX51" fmla="*/ 1343187 w 2123268"/>
                  <a:gd name="connsiteY51" fmla="*/ 1428428 h 2014780"/>
                  <a:gd name="connsiteX52" fmla="*/ 1234699 w 2123268"/>
                  <a:gd name="connsiteY52" fmla="*/ 1273444 h 2014780"/>
                  <a:gd name="connsiteX53" fmla="*/ 1498170 w 2123268"/>
                  <a:gd name="connsiteY53" fmla="*/ 1118461 h 2014780"/>
                  <a:gd name="connsiteX54" fmla="*/ 1746143 w 2123268"/>
                  <a:gd name="connsiteY54" fmla="*/ 1102963 h 2014780"/>
                  <a:gd name="connsiteX55" fmla="*/ 2025112 w 2123268"/>
                  <a:gd name="connsiteY55" fmla="*/ 1040970 h 2014780"/>
                  <a:gd name="connsiteX56" fmla="*/ 2056109 w 2123268"/>
                  <a:gd name="connsiteY56" fmla="*/ 1133960 h 201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23268" h="2014780">
                    <a:moveTo>
                      <a:pt x="2056109" y="1133960"/>
                    </a:moveTo>
                    <a:cubicBezTo>
                      <a:pt x="2063858" y="1170123"/>
                      <a:pt x="2123268" y="1221783"/>
                      <a:pt x="2071607" y="1257946"/>
                    </a:cubicBezTo>
                    <a:cubicBezTo>
                      <a:pt x="2019946" y="1294109"/>
                      <a:pt x="1821052" y="1332855"/>
                      <a:pt x="1746143" y="1350936"/>
                    </a:cubicBezTo>
                    <a:cubicBezTo>
                      <a:pt x="1671234" y="1369017"/>
                      <a:pt x="1666068" y="1363851"/>
                      <a:pt x="1622156" y="1366434"/>
                    </a:cubicBezTo>
                    <a:cubicBezTo>
                      <a:pt x="1578244" y="1369017"/>
                      <a:pt x="1505918" y="1348353"/>
                      <a:pt x="1482671" y="1366434"/>
                    </a:cubicBezTo>
                    <a:cubicBezTo>
                      <a:pt x="1459424" y="1384515"/>
                      <a:pt x="1503335" y="1433593"/>
                      <a:pt x="1482671" y="1474922"/>
                    </a:cubicBezTo>
                    <a:cubicBezTo>
                      <a:pt x="1462007" y="1516251"/>
                      <a:pt x="1493004" y="1534332"/>
                      <a:pt x="1358685" y="1614407"/>
                    </a:cubicBezTo>
                    <a:cubicBezTo>
                      <a:pt x="1224367" y="1694482"/>
                      <a:pt x="811079" y="1895960"/>
                      <a:pt x="676760" y="1955370"/>
                    </a:cubicBezTo>
                    <a:cubicBezTo>
                      <a:pt x="542441" y="2014780"/>
                      <a:pt x="581187" y="1981200"/>
                      <a:pt x="552773" y="1970868"/>
                    </a:cubicBezTo>
                    <a:cubicBezTo>
                      <a:pt x="524359" y="1960536"/>
                      <a:pt x="514027" y="1929540"/>
                      <a:pt x="506278" y="1893377"/>
                    </a:cubicBezTo>
                    <a:cubicBezTo>
                      <a:pt x="498529" y="1857214"/>
                      <a:pt x="498529" y="1802970"/>
                      <a:pt x="506278" y="1753892"/>
                    </a:cubicBezTo>
                    <a:cubicBezTo>
                      <a:pt x="514027" y="1704814"/>
                      <a:pt x="532109" y="1635072"/>
                      <a:pt x="552773" y="1598909"/>
                    </a:cubicBezTo>
                    <a:cubicBezTo>
                      <a:pt x="573437" y="1562746"/>
                      <a:pt x="614767" y="1570496"/>
                      <a:pt x="630265" y="1536916"/>
                    </a:cubicBezTo>
                    <a:cubicBezTo>
                      <a:pt x="645763" y="1503336"/>
                      <a:pt x="648346" y="1451675"/>
                      <a:pt x="645763" y="1397431"/>
                    </a:cubicBezTo>
                    <a:cubicBezTo>
                      <a:pt x="643180" y="1343187"/>
                      <a:pt x="630264" y="1257946"/>
                      <a:pt x="614766" y="1211451"/>
                    </a:cubicBezTo>
                    <a:cubicBezTo>
                      <a:pt x="599268" y="1164956"/>
                      <a:pt x="588936" y="1108129"/>
                      <a:pt x="552773" y="1118461"/>
                    </a:cubicBezTo>
                    <a:cubicBezTo>
                      <a:pt x="516610" y="1128793"/>
                      <a:pt x="433953" y="1260529"/>
                      <a:pt x="397790" y="1273444"/>
                    </a:cubicBezTo>
                    <a:cubicBezTo>
                      <a:pt x="361627" y="1286359"/>
                      <a:pt x="320299" y="1252780"/>
                      <a:pt x="335797" y="1195953"/>
                    </a:cubicBezTo>
                    <a:cubicBezTo>
                      <a:pt x="351295" y="1139126"/>
                      <a:pt x="480448" y="1007390"/>
                      <a:pt x="490780" y="932482"/>
                    </a:cubicBezTo>
                    <a:cubicBezTo>
                      <a:pt x="501112" y="857574"/>
                      <a:pt x="436536" y="787831"/>
                      <a:pt x="397790" y="746502"/>
                    </a:cubicBezTo>
                    <a:cubicBezTo>
                      <a:pt x="359044" y="705173"/>
                      <a:pt x="304800" y="684509"/>
                      <a:pt x="258305" y="684509"/>
                    </a:cubicBezTo>
                    <a:cubicBezTo>
                      <a:pt x="211810" y="684509"/>
                      <a:pt x="160150" y="731004"/>
                      <a:pt x="118821" y="746502"/>
                    </a:cubicBezTo>
                    <a:cubicBezTo>
                      <a:pt x="77492" y="762000"/>
                      <a:pt x="20664" y="821411"/>
                      <a:pt x="10332" y="777499"/>
                    </a:cubicBezTo>
                    <a:cubicBezTo>
                      <a:pt x="0" y="733587"/>
                      <a:pt x="20664" y="521777"/>
                      <a:pt x="56827" y="483031"/>
                    </a:cubicBezTo>
                    <a:cubicBezTo>
                      <a:pt x="92990" y="444285"/>
                      <a:pt x="173065" y="534692"/>
                      <a:pt x="227309" y="545024"/>
                    </a:cubicBezTo>
                    <a:cubicBezTo>
                      <a:pt x="281553" y="555356"/>
                      <a:pt x="397790" y="570854"/>
                      <a:pt x="382292" y="545024"/>
                    </a:cubicBezTo>
                    <a:cubicBezTo>
                      <a:pt x="366794" y="519194"/>
                      <a:pt x="191146" y="441702"/>
                      <a:pt x="134319" y="390041"/>
                    </a:cubicBezTo>
                    <a:cubicBezTo>
                      <a:pt x="77492" y="338380"/>
                      <a:pt x="56827" y="294468"/>
                      <a:pt x="41329" y="235058"/>
                    </a:cubicBezTo>
                    <a:cubicBezTo>
                      <a:pt x="25831" y="175648"/>
                      <a:pt x="5166" y="67160"/>
                      <a:pt x="41329" y="33580"/>
                    </a:cubicBezTo>
                    <a:cubicBezTo>
                      <a:pt x="77492" y="0"/>
                      <a:pt x="232475" y="2583"/>
                      <a:pt x="258305" y="33580"/>
                    </a:cubicBezTo>
                    <a:cubicBezTo>
                      <a:pt x="284136" y="64577"/>
                      <a:pt x="196312" y="173065"/>
                      <a:pt x="196312" y="219560"/>
                    </a:cubicBezTo>
                    <a:cubicBezTo>
                      <a:pt x="196312" y="266055"/>
                      <a:pt x="211810" y="271221"/>
                      <a:pt x="258305" y="312550"/>
                    </a:cubicBezTo>
                    <a:cubicBezTo>
                      <a:pt x="304800" y="353879"/>
                      <a:pt x="374543" y="436537"/>
                      <a:pt x="475282" y="467533"/>
                    </a:cubicBezTo>
                    <a:cubicBezTo>
                      <a:pt x="576021" y="498530"/>
                      <a:pt x="756834" y="485614"/>
                      <a:pt x="862739" y="498529"/>
                    </a:cubicBezTo>
                    <a:cubicBezTo>
                      <a:pt x="968644" y="511444"/>
                      <a:pt x="1048719" y="475282"/>
                      <a:pt x="1110712" y="545024"/>
                    </a:cubicBezTo>
                    <a:cubicBezTo>
                      <a:pt x="1172705" y="614766"/>
                      <a:pt x="1211451" y="842074"/>
                      <a:pt x="1234699" y="916983"/>
                    </a:cubicBezTo>
                    <a:cubicBezTo>
                      <a:pt x="1257947" y="991892"/>
                      <a:pt x="1294109" y="1004807"/>
                      <a:pt x="1250197" y="994475"/>
                    </a:cubicBezTo>
                    <a:cubicBezTo>
                      <a:pt x="1206285" y="984143"/>
                      <a:pt x="1048718" y="906651"/>
                      <a:pt x="971227" y="854990"/>
                    </a:cubicBezTo>
                    <a:cubicBezTo>
                      <a:pt x="893736" y="803329"/>
                      <a:pt x="857573" y="733587"/>
                      <a:pt x="785248" y="684509"/>
                    </a:cubicBezTo>
                    <a:cubicBezTo>
                      <a:pt x="712923" y="635431"/>
                      <a:pt x="591519" y="568271"/>
                      <a:pt x="537275" y="560522"/>
                    </a:cubicBezTo>
                    <a:cubicBezTo>
                      <a:pt x="483031" y="552773"/>
                      <a:pt x="413288" y="601851"/>
                      <a:pt x="459783" y="638014"/>
                    </a:cubicBezTo>
                    <a:cubicBezTo>
                      <a:pt x="506278" y="674177"/>
                      <a:pt x="754251" y="718089"/>
                      <a:pt x="816244" y="777499"/>
                    </a:cubicBezTo>
                    <a:cubicBezTo>
                      <a:pt x="878237" y="836909"/>
                      <a:pt x="823994" y="891153"/>
                      <a:pt x="831743" y="994475"/>
                    </a:cubicBezTo>
                    <a:cubicBezTo>
                      <a:pt x="839492" y="1097797"/>
                      <a:pt x="891153" y="1314773"/>
                      <a:pt x="862739" y="1397431"/>
                    </a:cubicBezTo>
                    <a:cubicBezTo>
                      <a:pt x="834325" y="1480089"/>
                      <a:pt x="697424" y="1449092"/>
                      <a:pt x="661261" y="1490421"/>
                    </a:cubicBezTo>
                    <a:cubicBezTo>
                      <a:pt x="625098" y="1531750"/>
                      <a:pt x="663844" y="1598909"/>
                      <a:pt x="645763" y="1645404"/>
                    </a:cubicBezTo>
                    <a:cubicBezTo>
                      <a:pt x="627682" y="1691899"/>
                      <a:pt x="524360" y="1771973"/>
                      <a:pt x="552773" y="1769390"/>
                    </a:cubicBezTo>
                    <a:cubicBezTo>
                      <a:pt x="581186" y="1766807"/>
                      <a:pt x="731003" y="1663485"/>
                      <a:pt x="816244" y="1629905"/>
                    </a:cubicBezTo>
                    <a:cubicBezTo>
                      <a:pt x="901485" y="1596325"/>
                      <a:pt x="1012556" y="1591159"/>
                      <a:pt x="1064217" y="1567912"/>
                    </a:cubicBezTo>
                    <a:cubicBezTo>
                      <a:pt x="1115878" y="1544665"/>
                      <a:pt x="1087464" y="1505919"/>
                      <a:pt x="1126210" y="1490421"/>
                    </a:cubicBezTo>
                    <a:cubicBezTo>
                      <a:pt x="1164956" y="1474923"/>
                      <a:pt x="1260529" y="1485254"/>
                      <a:pt x="1296692" y="1474922"/>
                    </a:cubicBezTo>
                    <a:cubicBezTo>
                      <a:pt x="1332855" y="1464590"/>
                      <a:pt x="1353519" y="1462008"/>
                      <a:pt x="1343187" y="1428428"/>
                    </a:cubicBezTo>
                    <a:cubicBezTo>
                      <a:pt x="1332855" y="1394848"/>
                      <a:pt x="1208869" y="1325105"/>
                      <a:pt x="1234699" y="1273444"/>
                    </a:cubicBezTo>
                    <a:cubicBezTo>
                      <a:pt x="1260529" y="1221783"/>
                      <a:pt x="1412929" y="1146874"/>
                      <a:pt x="1498170" y="1118461"/>
                    </a:cubicBezTo>
                    <a:cubicBezTo>
                      <a:pt x="1583411" y="1090048"/>
                      <a:pt x="1658319" y="1115878"/>
                      <a:pt x="1746143" y="1102963"/>
                    </a:cubicBezTo>
                    <a:cubicBezTo>
                      <a:pt x="1833967" y="1090048"/>
                      <a:pt x="1973451" y="1040970"/>
                      <a:pt x="2025112" y="1040970"/>
                    </a:cubicBezTo>
                    <a:cubicBezTo>
                      <a:pt x="2076773" y="1040970"/>
                      <a:pt x="2048360" y="1097797"/>
                      <a:pt x="2056109" y="1133960"/>
                    </a:cubicBezTo>
                    <a:close/>
                  </a:path>
                </a:pathLst>
              </a:custGeom>
              <a:solidFill>
                <a:schemeClr val="tx2">
                  <a:lumMod val="40000"/>
                  <a:lumOff val="60000"/>
                </a:schemeClr>
              </a:solidFill>
              <a:ln w="12700">
                <a:solidFill>
                  <a:srgbClr val="005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4538133" y="1384300"/>
              <a:ext cx="3107267" cy="5272617"/>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07267" h="5272617">
                  <a:moveTo>
                    <a:pt x="3107267" y="0"/>
                  </a:moveTo>
                  <a:cubicBezTo>
                    <a:pt x="3060700" y="117475"/>
                    <a:pt x="3014134" y="234950"/>
                    <a:pt x="2992967" y="317500"/>
                  </a:cubicBezTo>
                  <a:cubicBezTo>
                    <a:pt x="2971800" y="400050"/>
                    <a:pt x="2986617" y="452967"/>
                    <a:pt x="2980267" y="495300"/>
                  </a:cubicBezTo>
                  <a:cubicBezTo>
                    <a:pt x="2973917" y="537633"/>
                    <a:pt x="2982384" y="548217"/>
                    <a:pt x="2954867" y="571500"/>
                  </a:cubicBezTo>
                  <a:cubicBezTo>
                    <a:pt x="2927350" y="594783"/>
                    <a:pt x="2846917" y="596900"/>
                    <a:pt x="2815167" y="635000"/>
                  </a:cubicBezTo>
                  <a:cubicBezTo>
                    <a:pt x="2783417" y="673100"/>
                    <a:pt x="2787650" y="736600"/>
                    <a:pt x="2764367" y="800100"/>
                  </a:cubicBezTo>
                  <a:cubicBezTo>
                    <a:pt x="2741084" y="863600"/>
                    <a:pt x="2702984" y="973667"/>
                    <a:pt x="2675467" y="1016000"/>
                  </a:cubicBezTo>
                  <a:cubicBezTo>
                    <a:pt x="2647950" y="1058333"/>
                    <a:pt x="2620434" y="1037167"/>
                    <a:pt x="2599267" y="1054100"/>
                  </a:cubicBezTo>
                  <a:cubicBezTo>
                    <a:pt x="2578100" y="1071033"/>
                    <a:pt x="2556934" y="1081617"/>
                    <a:pt x="2548467" y="1117600"/>
                  </a:cubicBezTo>
                  <a:cubicBezTo>
                    <a:pt x="2540000" y="1153583"/>
                    <a:pt x="2561167" y="1234017"/>
                    <a:pt x="2548467" y="1270000"/>
                  </a:cubicBezTo>
                  <a:cubicBezTo>
                    <a:pt x="2535767" y="1305983"/>
                    <a:pt x="2499784" y="1337733"/>
                    <a:pt x="2472267" y="1333500"/>
                  </a:cubicBezTo>
                  <a:cubicBezTo>
                    <a:pt x="2444750" y="1329267"/>
                    <a:pt x="2396067" y="1276350"/>
                    <a:pt x="2383367" y="1244600"/>
                  </a:cubicBezTo>
                  <a:cubicBezTo>
                    <a:pt x="2370667" y="1212850"/>
                    <a:pt x="2415117" y="1185333"/>
                    <a:pt x="2396067" y="1143000"/>
                  </a:cubicBezTo>
                  <a:cubicBezTo>
                    <a:pt x="2377017" y="1100667"/>
                    <a:pt x="2311400" y="988483"/>
                    <a:pt x="2269067" y="990600"/>
                  </a:cubicBezTo>
                  <a:cubicBezTo>
                    <a:pt x="2226734" y="992717"/>
                    <a:pt x="2163234" y="1109133"/>
                    <a:pt x="2142067" y="1155700"/>
                  </a:cubicBezTo>
                  <a:cubicBezTo>
                    <a:pt x="2120900" y="1202267"/>
                    <a:pt x="2159000" y="1244600"/>
                    <a:pt x="2142067" y="1270000"/>
                  </a:cubicBezTo>
                  <a:cubicBezTo>
                    <a:pt x="2125134" y="1295400"/>
                    <a:pt x="2080684" y="1280583"/>
                    <a:pt x="2040467" y="1308100"/>
                  </a:cubicBezTo>
                  <a:cubicBezTo>
                    <a:pt x="2000250" y="1335617"/>
                    <a:pt x="1936750" y="1386417"/>
                    <a:pt x="1900767" y="1435100"/>
                  </a:cubicBezTo>
                  <a:cubicBezTo>
                    <a:pt x="1864784" y="1483783"/>
                    <a:pt x="1847850" y="1564217"/>
                    <a:pt x="1824567" y="1600200"/>
                  </a:cubicBezTo>
                  <a:cubicBezTo>
                    <a:pt x="1801284" y="1636183"/>
                    <a:pt x="1794934" y="1648883"/>
                    <a:pt x="1761067" y="1651000"/>
                  </a:cubicBezTo>
                  <a:cubicBezTo>
                    <a:pt x="1727200" y="1653117"/>
                    <a:pt x="1657350" y="1606550"/>
                    <a:pt x="1621367" y="1612900"/>
                  </a:cubicBezTo>
                  <a:cubicBezTo>
                    <a:pt x="1585384" y="1619250"/>
                    <a:pt x="1587500" y="1634067"/>
                    <a:pt x="1545167" y="1689100"/>
                  </a:cubicBezTo>
                  <a:cubicBezTo>
                    <a:pt x="1502834" y="1744133"/>
                    <a:pt x="1418167" y="1869017"/>
                    <a:pt x="1367367" y="1943100"/>
                  </a:cubicBezTo>
                  <a:cubicBezTo>
                    <a:pt x="1316567" y="2017183"/>
                    <a:pt x="1263650" y="2091267"/>
                    <a:pt x="1240367" y="2133600"/>
                  </a:cubicBezTo>
                  <a:cubicBezTo>
                    <a:pt x="1217084" y="2175933"/>
                    <a:pt x="1217084" y="2175933"/>
                    <a:pt x="1227667" y="2197100"/>
                  </a:cubicBezTo>
                  <a:cubicBezTo>
                    <a:pt x="1238250" y="2218267"/>
                    <a:pt x="1299634" y="2239433"/>
                    <a:pt x="1303867" y="2260600"/>
                  </a:cubicBezTo>
                  <a:cubicBezTo>
                    <a:pt x="1308100" y="2281767"/>
                    <a:pt x="1270000" y="2292350"/>
                    <a:pt x="1253067" y="2324100"/>
                  </a:cubicBezTo>
                  <a:cubicBezTo>
                    <a:pt x="1236134" y="2355850"/>
                    <a:pt x="1214967" y="2391833"/>
                    <a:pt x="1202267" y="2451100"/>
                  </a:cubicBezTo>
                  <a:cubicBezTo>
                    <a:pt x="1189567" y="2510367"/>
                    <a:pt x="1212850" y="2592917"/>
                    <a:pt x="1176867" y="2679700"/>
                  </a:cubicBezTo>
                  <a:cubicBezTo>
                    <a:pt x="1140884" y="2766483"/>
                    <a:pt x="1024467" y="2893483"/>
                    <a:pt x="986367" y="2971800"/>
                  </a:cubicBezTo>
                  <a:cubicBezTo>
                    <a:pt x="948267" y="3050117"/>
                    <a:pt x="958850" y="3117850"/>
                    <a:pt x="948267" y="3149600"/>
                  </a:cubicBezTo>
                  <a:cubicBezTo>
                    <a:pt x="937684" y="3181350"/>
                    <a:pt x="929217" y="3143250"/>
                    <a:pt x="922867" y="3162300"/>
                  </a:cubicBezTo>
                  <a:cubicBezTo>
                    <a:pt x="916517" y="3181350"/>
                    <a:pt x="931334" y="3223683"/>
                    <a:pt x="910167" y="3263900"/>
                  </a:cubicBezTo>
                  <a:cubicBezTo>
                    <a:pt x="889000" y="3304117"/>
                    <a:pt x="819150" y="3373967"/>
                    <a:pt x="795867" y="3403600"/>
                  </a:cubicBezTo>
                  <a:cubicBezTo>
                    <a:pt x="772584" y="3433233"/>
                    <a:pt x="819150" y="3407833"/>
                    <a:pt x="770467" y="3441700"/>
                  </a:cubicBezTo>
                  <a:cubicBezTo>
                    <a:pt x="721784" y="3475567"/>
                    <a:pt x="560917" y="3562350"/>
                    <a:pt x="503767" y="3606800"/>
                  </a:cubicBezTo>
                  <a:cubicBezTo>
                    <a:pt x="446617" y="3651250"/>
                    <a:pt x="446617" y="3676650"/>
                    <a:pt x="427567" y="3708400"/>
                  </a:cubicBezTo>
                  <a:cubicBezTo>
                    <a:pt x="408517" y="3740150"/>
                    <a:pt x="423334" y="3782483"/>
                    <a:pt x="389467" y="3797300"/>
                  </a:cubicBezTo>
                  <a:cubicBezTo>
                    <a:pt x="355600" y="3812117"/>
                    <a:pt x="260350" y="3782483"/>
                    <a:pt x="224367" y="3797300"/>
                  </a:cubicBezTo>
                  <a:cubicBezTo>
                    <a:pt x="188384" y="3812117"/>
                    <a:pt x="182034" y="3854450"/>
                    <a:pt x="173567" y="3886200"/>
                  </a:cubicBezTo>
                  <a:cubicBezTo>
                    <a:pt x="165100" y="3917950"/>
                    <a:pt x="194734" y="3953933"/>
                    <a:pt x="173567" y="3987800"/>
                  </a:cubicBezTo>
                  <a:cubicBezTo>
                    <a:pt x="152400" y="4021667"/>
                    <a:pt x="74084" y="4036483"/>
                    <a:pt x="46567" y="4089400"/>
                  </a:cubicBezTo>
                  <a:cubicBezTo>
                    <a:pt x="19050" y="4142317"/>
                    <a:pt x="0" y="4195233"/>
                    <a:pt x="8467" y="4305300"/>
                  </a:cubicBezTo>
                  <a:cubicBezTo>
                    <a:pt x="16934" y="4415367"/>
                    <a:pt x="63500" y="4641850"/>
                    <a:pt x="97367" y="4749800"/>
                  </a:cubicBezTo>
                  <a:cubicBezTo>
                    <a:pt x="131234" y="4857750"/>
                    <a:pt x="152400" y="4897967"/>
                    <a:pt x="211667" y="4953000"/>
                  </a:cubicBezTo>
                  <a:cubicBezTo>
                    <a:pt x="270934" y="5008033"/>
                    <a:pt x="400050" y="5029200"/>
                    <a:pt x="452967" y="5080000"/>
                  </a:cubicBezTo>
                  <a:cubicBezTo>
                    <a:pt x="505884" y="5130800"/>
                    <a:pt x="518584" y="5242983"/>
                    <a:pt x="529167" y="5257800"/>
                  </a:cubicBezTo>
                  <a:cubicBezTo>
                    <a:pt x="539750" y="5272617"/>
                    <a:pt x="497417" y="5175250"/>
                    <a:pt x="516467" y="5168900"/>
                  </a:cubicBezTo>
                  <a:cubicBezTo>
                    <a:pt x="535517" y="5162550"/>
                    <a:pt x="589492" y="5191125"/>
                    <a:pt x="643467" y="5219700"/>
                  </a:cubicBezTo>
                </a:path>
              </a:pathLst>
            </a:custGeom>
            <a:ln w="76200">
              <a:solidFill>
                <a:schemeClr val="tx1"/>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7" name="TextBox 16"/>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grpSp>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6" name="TextBox 25"/>
          <p:cNvSpPr txBox="1"/>
          <p:nvPr/>
        </p:nvSpPr>
        <p:spPr>
          <a:xfrm>
            <a:off x="0" y="609600"/>
            <a:ext cx="9144000" cy="646331"/>
          </a:xfrm>
          <a:prstGeom prst="rect">
            <a:avLst/>
          </a:prstGeom>
        </p:spPr>
        <p:txBody>
          <a:bodyPr wrap="square" rtlCol="0">
            <a:spAutoFit/>
          </a:bodyPr>
          <a:lstStyle/>
          <a:p>
            <a:pPr algn="ctr"/>
            <a:r>
              <a:rPr lang="en-US" sz="3600" b="1" dirty="0" smtClean="0"/>
              <a:t>12 years later . . . . </a:t>
            </a: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grpSp>
        <p:nvGrpSpPr>
          <p:cNvPr id="31" name="Group 30"/>
          <p:cNvGrpSpPr/>
          <p:nvPr/>
        </p:nvGrpSpPr>
        <p:grpSpPr>
          <a:xfrm>
            <a:off x="0" y="1219200"/>
            <a:ext cx="9144000" cy="6553200"/>
            <a:chOff x="0" y="1219200"/>
            <a:chExt cx="9144000" cy="6553200"/>
          </a:xfrm>
        </p:grpSpPr>
        <p:sp useBgFill="1">
          <p:nvSpPr>
            <p:cNvPr id="29" name="Rectangle 28"/>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p:cNvPicPr>
              <a:picLocks noChangeAspect="1" noChangeArrowheads="1"/>
            </p:cNvPicPr>
            <p:nvPr/>
          </p:nvPicPr>
          <p:blipFill>
            <a:blip r:embed="rId4" cstate="print"/>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38" name="Group 37"/>
          <p:cNvGrpSpPr/>
          <p:nvPr/>
        </p:nvGrpSpPr>
        <p:grpSpPr>
          <a:xfrm>
            <a:off x="6065733" y="2169763"/>
            <a:ext cx="2715716" cy="3912526"/>
            <a:chOff x="6065733" y="2169763"/>
            <a:chExt cx="2715716" cy="3912526"/>
          </a:xfrm>
        </p:grpSpPr>
        <p:sp>
          <p:nvSpPr>
            <p:cNvPr id="32" name="TextBox 31"/>
            <p:cNvSpPr txBox="1"/>
            <p:nvPr/>
          </p:nvSpPr>
          <p:spPr>
            <a:xfrm rot="1603401">
              <a:off x="6924851" y="4169912"/>
              <a:ext cx="1856598" cy="1077218"/>
            </a:xfrm>
            <a:prstGeom prst="rect">
              <a:avLst/>
            </a:prstGeom>
            <a:noFill/>
            <a:ln w="50800">
              <a:solidFill>
                <a:schemeClr val="tx1"/>
              </a:solidFill>
            </a:ln>
          </p:spPr>
          <p:txBody>
            <a:bodyPr wrap="none" rtlCol="0">
              <a:spAutoFit/>
            </a:bodyPr>
            <a:lstStyle/>
            <a:p>
              <a:r>
                <a:rPr lang="en-US" sz="3200" dirty="0" smtClean="0"/>
                <a:t>13 British </a:t>
              </a:r>
            </a:p>
            <a:p>
              <a:r>
                <a:rPr lang="en-US" sz="3200" dirty="0" smtClean="0"/>
                <a:t>Colonies</a:t>
              </a:r>
              <a:endParaRPr lang="en-US" sz="3200" dirty="0"/>
            </a:p>
          </p:txBody>
        </p:sp>
        <p:sp>
          <p:nvSpPr>
            <p:cNvPr id="37" name="Right Brace 36"/>
            <p:cNvSpPr/>
            <p:nvPr/>
          </p:nvSpPr>
          <p:spPr>
            <a:xfrm rot="1618227">
              <a:off x="6065733" y="2169763"/>
              <a:ext cx="987742" cy="3912526"/>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Freeform 38"/>
          <p:cNvSpPr/>
          <p:nvPr/>
        </p:nvSpPr>
        <p:spPr>
          <a:xfrm>
            <a:off x="4602997" y="1565329"/>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3712176" y="3159678"/>
            <a:ext cx="879191" cy="2739639"/>
            <a:chOff x="3712176" y="3159678"/>
            <a:chExt cx="879191" cy="2739639"/>
          </a:xfrm>
        </p:grpSpPr>
        <p:pic>
          <p:nvPicPr>
            <p:cNvPr id="41" name="Picture 2"/>
            <p:cNvPicPr>
              <a:picLocks noChangeAspect="1" noChangeArrowheads="1"/>
            </p:cNvPicPr>
            <p:nvPr/>
          </p:nvPicPr>
          <p:blipFill>
            <a:blip r:embed="rId4" cstate="print"/>
            <a:srcRect l="28507" t="34884" r="64648" b="54069"/>
            <a:stretch>
              <a:fillRect/>
            </a:stretch>
          </p:blipFill>
          <p:spPr bwMode="auto">
            <a:xfrm rot="5699590">
              <a:off x="3864576" y="4455066"/>
              <a:ext cx="533401" cy="838201"/>
            </a:xfrm>
            <a:prstGeom prst="rect">
              <a:avLst/>
            </a:prstGeom>
            <a:ln w="9525">
              <a:noFill/>
              <a:miter lim="800000"/>
              <a:headEnd/>
              <a:tailEnd/>
            </a:ln>
            <a:effectLst/>
          </p:spPr>
        </p:pic>
        <p:sp>
          <p:nvSpPr>
            <p:cNvPr id="40" name="TextBox 39"/>
            <p:cNvSpPr txBox="1"/>
            <p:nvPr/>
          </p:nvSpPr>
          <p:spPr>
            <a:xfrm rot="18026714">
              <a:off x="2929160" y="4237110"/>
              <a:ext cx="2739639" cy="584775"/>
            </a:xfrm>
            <a:prstGeom prst="rect">
              <a:avLst/>
            </a:prstGeom>
            <a:noFill/>
            <a:ln w="50800">
              <a:noFill/>
            </a:ln>
          </p:spPr>
          <p:txBody>
            <a:bodyPr wrap="square" rtlCol="0">
              <a:spAutoFit/>
            </a:bodyPr>
            <a:lstStyle/>
            <a:p>
              <a:r>
                <a:rPr lang="en-US" sz="3200" dirty="0" smtClean="0"/>
                <a:t>Indian Reserve</a:t>
              </a:r>
              <a:endParaRPr lang="en-US" sz="3200" dirty="0"/>
            </a:p>
          </p:txBody>
        </p:sp>
      </p:grpSp>
      <p:grpSp>
        <p:nvGrpSpPr>
          <p:cNvPr id="45" name="Group 44"/>
          <p:cNvGrpSpPr/>
          <p:nvPr/>
        </p:nvGrpSpPr>
        <p:grpSpPr>
          <a:xfrm>
            <a:off x="2286000" y="4267200"/>
            <a:ext cx="1143000" cy="584775"/>
            <a:chOff x="2286000" y="4267200"/>
            <a:chExt cx="1143000" cy="584775"/>
          </a:xfrm>
        </p:grpSpPr>
        <p:pic>
          <p:nvPicPr>
            <p:cNvPr id="44" name="Picture 2"/>
            <p:cNvPicPr>
              <a:picLocks noChangeAspect="1" noChangeArrowheads="1"/>
            </p:cNvPicPr>
            <p:nvPr/>
          </p:nvPicPr>
          <p:blipFill>
            <a:blip r:embed="rId4" cstate="print"/>
            <a:srcRect l="1542" t="51163" r="89746" b="43023"/>
            <a:stretch>
              <a:fillRect/>
            </a:stretch>
          </p:blipFill>
          <p:spPr bwMode="auto">
            <a:xfrm>
              <a:off x="2743200" y="4419600"/>
              <a:ext cx="685800" cy="381000"/>
            </a:xfrm>
            <a:prstGeom prst="rect">
              <a:avLst/>
            </a:prstGeom>
            <a:ln w="9525">
              <a:noFill/>
              <a:miter lim="800000"/>
              <a:headEnd/>
              <a:tailEnd/>
            </a:ln>
            <a:effectLst/>
          </p:spPr>
        </p:pic>
        <p:sp>
          <p:nvSpPr>
            <p:cNvPr id="43" name="TextBox 42"/>
            <p:cNvSpPr txBox="1"/>
            <p:nvPr/>
          </p:nvSpPr>
          <p:spPr>
            <a:xfrm>
              <a:off x="2286000" y="4267200"/>
              <a:ext cx="1143000" cy="584775"/>
            </a:xfrm>
            <a:prstGeom prst="rect">
              <a:avLst/>
            </a:prstGeom>
            <a:noFill/>
            <a:ln w="50800">
              <a:noFill/>
            </a:ln>
          </p:spPr>
          <p:txBody>
            <a:bodyPr wrap="square" rtlCol="0">
              <a:spAutoFit/>
            </a:bodyPr>
            <a:lstStyle/>
            <a:p>
              <a:r>
                <a:rPr lang="en-US" sz="3200" dirty="0" smtClean="0"/>
                <a:t>Spain</a:t>
              </a:r>
              <a:endParaRPr lang="en-US" sz="3200" dirty="0"/>
            </a:p>
          </p:txBody>
        </p:sp>
      </p:grpSp>
      <p:sp>
        <p:nvSpPr>
          <p:cNvPr id="46" name="Freeform 45"/>
          <p:cNvSpPr/>
          <p:nvPr/>
        </p:nvSpPr>
        <p:spPr>
          <a:xfrm>
            <a:off x="2634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5715000" y="609600"/>
            <a:ext cx="12192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sp>
        <p:nvSpPr>
          <p:cNvPr id="48" name="TextBox 47"/>
          <p:cNvSpPr txBox="1"/>
          <p:nvPr/>
        </p:nvSpPr>
        <p:spPr>
          <a:xfrm>
            <a:off x="4419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p:nvSpPr>
          <p:cNvPr id="54" name="Explosion 2 53"/>
          <p:cNvSpPr/>
          <p:nvPr/>
        </p:nvSpPr>
        <p:spPr>
          <a:xfrm>
            <a:off x="4343400" y="4648200"/>
            <a:ext cx="914400" cy="914400"/>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Explosion 2 54"/>
          <p:cNvSpPr/>
          <p:nvPr/>
        </p:nvSpPr>
        <p:spPr>
          <a:xfrm rot="14270161">
            <a:off x="4920971" y="3874997"/>
            <a:ext cx="1626687" cy="1363065"/>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Explosion 2 55"/>
          <p:cNvSpPr/>
          <p:nvPr/>
        </p:nvSpPr>
        <p:spPr>
          <a:xfrm rot="2618148">
            <a:off x="5825222" y="2706536"/>
            <a:ext cx="867606"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Explosion 2 56"/>
          <p:cNvSpPr/>
          <p:nvPr/>
        </p:nvSpPr>
        <p:spPr>
          <a:xfrm rot="20059808">
            <a:off x="6258663" y="1717439"/>
            <a:ext cx="1122475" cy="1006746"/>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Explosion 2 57"/>
          <p:cNvSpPr/>
          <p:nvPr/>
        </p:nvSpPr>
        <p:spPr>
          <a:xfrm rot="3799619">
            <a:off x="5074364" y="3200837"/>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9" name="TextBox 58"/>
          <p:cNvSpPr txBox="1"/>
          <p:nvPr/>
        </p:nvSpPr>
        <p:spPr>
          <a:xfrm>
            <a:off x="0" y="0"/>
            <a:ext cx="9144000" cy="769441"/>
          </a:xfrm>
          <a:prstGeom prst="rect">
            <a:avLst/>
          </a:prstGeom>
        </p:spPr>
        <p:txBody>
          <a:bodyPr wrap="square" rtlCol="0">
            <a:spAutoFit/>
          </a:bodyPr>
          <a:lstStyle/>
          <a:p>
            <a:pPr algn="ctr"/>
            <a:r>
              <a:rPr lang="en-US" sz="4400" dirty="0" smtClean="0">
                <a:solidFill>
                  <a:srgbClr val="FF0000"/>
                </a:solidFill>
                <a:effectLst>
                  <a:outerShdw blurRad="50800" dist="50800" dir="5400000" algn="ctr" rotWithShape="0">
                    <a:schemeClr val="tx1"/>
                  </a:outerShdw>
                </a:effectLst>
                <a:latin typeface="Arial Black" pitchFamily="34" charset="0"/>
              </a:rPr>
              <a:t>WAR OF INDEPENDENCE</a:t>
            </a:r>
            <a:endParaRPr lang="en-US" sz="4400" dirty="0">
              <a:solidFill>
                <a:srgbClr val="FF0000"/>
              </a:solidFill>
              <a:effectLst>
                <a:outerShdw blurRad="50800" dist="50800" dir="5400000" algn="ctr" rotWithShape="0">
                  <a:schemeClr val="tx1"/>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Effect transition="in" filter="fade">
                                      <p:cBhvr>
                                        <p:cTn id="13" dur="1000"/>
                                        <p:tgtEl>
                                          <p:spTgt spid="2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right)">
                                      <p:cBhvr>
                                        <p:cTn id="22" dur="1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8"/>
                                        </p:tgtEl>
                                      </p:cBhvr>
                                    </p:animEffect>
                                    <p:set>
                                      <p:cBhvr>
                                        <p:cTn id="47" dur="1" fill="hold">
                                          <p:stCondLst>
                                            <p:cond delay="999"/>
                                          </p:stCondLst>
                                        </p:cTn>
                                        <p:tgtEl>
                                          <p:spTgt spid="3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39"/>
                                        </p:tgtEl>
                                      </p:cBhvr>
                                    </p:animEffect>
                                    <p:set>
                                      <p:cBhvr>
                                        <p:cTn id="50" dur="1" fill="hold">
                                          <p:stCondLst>
                                            <p:cond delay="999"/>
                                          </p:stCondLst>
                                        </p:cTn>
                                        <p:tgtEl>
                                          <p:spTgt spid="3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46"/>
                                        </p:tgtEl>
                                      </p:cBhvr>
                                    </p:animEffect>
                                    <p:set>
                                      <p:cBhvr>
                                        <p:cTn id="56" dur="1" fill="hold">
                                          <p:stCondLst>
                                            <p:cond delay="999"/>
                                          </p:stCondLst>
                                        </p:cTn>
                                        <p:tgtEl>
                                          <p:spTgt spid="4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45"/>
                                        </p:tgtEl>
                                      </p:cBhvr>
                                    </p:animEffect>
                                    <p:set>
                                      <p:cBhvr>
                                        <p:cTn id="59" dur="1" fill="hold">
                                          <p:stCondLst>
                                            <p:cond delay="999"/>
                                          </p:stCondLst>
                                        </p:cTn>
                                        <p:tgtEl>
                                          <p:spTgt spid="4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35" presetClass="path" presetSubtype="0" accel="50000" decel="50000" fill="hold" grpId="1" nodeType="withEffect">
                                  <p:stCondLst>
                                    <p:cond delay="0"/>
                                  </p:stCondLst>
                                  <p:childTnLst>
                                    <p:animMotion origin="layout" path="M 0 0  L -0.25 0  E" pathEditMode="relative" ptsTypes="">
                                      <p:cBhvr>
                                        <p:cTn id="66" dur="1000" fill="hold"/>
                                        <p:tgtEl>
                                          <p:spTgt spid="47"/>
                                        </p:tgtEl>
                                        <p:attrNameLst>
                                          <p:attrName>ppt_x</p:attrName>
                                          <p:attrName>ppt_y</p:attrName>
                                        </p:attrNameLst>
                                      </p:cBhvr>
                                    </p:animMotion>
                                  </p:childTnLst>
                                </p:cTn>
                              </p:par>
                              <p:par>
                                <p:cTn id="67" presetID="10" presetClass="entr" presetSubtype="0" fill="hold" grpId="0" nodeType="withEffect">
                                  <p:stCondLst>
                                    <p:cond delay="50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10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 calcmode="lin" valueType="num">
                                      <p:cBhvr>
                                        <p:cTn id="74" dur="1000" fill="hold"/>
                                        <p:tgtEl>
                                          <p:spTgt spid="59"/>
                                        </p:tgtEl>
                                        <p:attrNameLst>
                                          <p:attrName>ppt_w</p:attrName>
                                        </p:attrNameLst>
                                      </p:cBhvr>
                                      <p:tavLst>
                                        <p:tav tm="0">
                                          <p:val>
                                            <p:fltVal val="0"/>
                                          </p:val>
                                        </p:tav>
                                        <p:tav tm="100000">
                                          <p:val>
                                            <p:strVal val="#ppt_w"/>
                                          </p:val>
                                        </p:tav>
                                      </p:tavLst>
                                    </p:anim>
                                    <p:anim calcmode="lin" valueType="num">
                                      <p:cBhvr>
                                        <p:cTn id="75" dur="1000" fill="hold"/>
                                        <p:tgtEl>
                                          <p:spTgt spid="59"/>
                                        </p:tgtEl>
                                        <p:attrNameLst>
                                          <p:attrName>ppt_h</p:attrName>
                                        </p:attrNameLst>
                                      </p:cBhvr>
                                      <p:tavLst>
                                        <p:tav tm="0">
                                          <p:val>
                                            <p:fltVal val="0"/>
                                          </p:val>
                                        </p:tav>
                                        <p:tav tm="100000">
                                          <p:val>
                                            <p:strVal val="#ppt_h"/>
                                          </p:val>
                                        </p:tav>
                                      </p:tavLst>
                                    </p:anim>
                                    <p:animEffect transition="in" filter="fade">
                                      <p:cBhvr>
                                        <p:cTn id="76" dur="1000"/>
                                        <p:tgtEl>
                                          <p:spTgt spid="59"/>
                                        </p:tgtEl>
                                      </p:cBhvr>
                                    </p:animEffect>
                                  </p:childTnLst>
                                </p:cTn>
                              </p:par>
                            </p:childTnLst>
                          </p:cTn>
                        </p:par>
                        <p:par>
                          <p:cTn id="77" fill="hold">
                            <p:stCondLst>
                              <p:cond delay="1000"/>
                            </p:stCondLst>
                            <p:childTnLst>
                              <p:par>
                                <p:cTn id="78" presetID="47" presetClass="entr" presetSubtype="0" fill="hold" grpId="0"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1000"/>
                                        <p:tgtEl>
                                          <p:spTgt spid="54"/>
                                        </p:tgtEl>
                                      </p:cBhvr>
                                    </p:animEffect>
                                    <p:anim calcmode="lin" valueType="num">
                                      <p:cBhvr>
                                        <p:cTn id="81" dur="1000" fill="hold"/>
                                        <p:tgtEl>
                                          <p:spTgt spid="54"/>
                                        </p:tgtEl>
                                        <p:attrNameLst>
                                          <p:attrName>ppt_x</p:attrName>
                                        </p:attrNameLst>
                                      </p:cBhvr>
                                      <p:tavLst>
                                        <p:tav tm="0">
                                          <p:val>
                                            <p:strVal val="#ppt_x"/>
                                          </p:val>
                                        </p:tav>
                                        <p:tav tm="100000">
                                          <p:val>
                                            <p:strVal val="#ppt_x"/>
                                          </p:val>
                                        </p:tav>
                                      </p:tavLst>
                                    </p:anim>
                                    <p:anim calcmode="lin" valueType="num">
                                      <p:cBhvr>
                                        <p:cTn id="82" dur="1000" fill="hold"/>
                                        <p:tgtEl>
                                          <p:spTgt spid="54"/>
                                        </p:tgtEl>
                                        <p:attrNameLst>
                                          <p:attrName>ppt_y</p:attrName>
                                        </p:attrNameLst>
                                      </p:cBhvr>
                                      <p:tavLst>
                                        <p:tav tm="0">
                                          <p:val>
                                            <p:strVal val="#ppt_y-.1"/>
                                          </p:val>
                                        </p:tav>
                                        <p:tav tm="100000">
                                          <p:val>
                                            <p:strVal val="#ppt_y"/>
                                          </p:val>
                                        </p:tav>
                                      </p:tavLst>
                                    </p:anim>
                                  </p:childTnLst>
                                </p:cTn>
                              </p:par>
                              <p:par>
                                <p:cTn id="83" presetID="10" presetClass="exit" presetSubtype="0" fill="hold" grpId="1" nodeType="withEffect">
                                  <p:stCondLst>
                                    <p:cond delay="1000"/>
                                  </p:stCondLst>
                                  <p:childTnLst>
                                    <p:animEffect transition="out" filter="fade">
                                      <p:cBhvr>
                                        <p:cTn id="84" dur="2000"/>
                                        <p:tgtEl>
                                          <p:spTgt spid="54"/>
                                        </p:tgtEl>
                                      </p:cBhvr>
                                    </p:animEffect>
                                    <p:set>
                                      <p:cBhvr>
                                        <p:cTn id="85" dur="1" fill="hold">
                                          <p:stCondLst>
                                            <p:cond delay="1999"/>
                                          </p:stCondLst>
                                        </p:cTn>
                                        <p:tgtEl>
                                          <p:spTgt spid="54"/>
                                        </p:tgtEl>
                                        <p:attrNameLst>
                                          <p:attrName>style.visibility</p:attrName>
                                        </p:attrNameLst>
                                      </p:cBhvr>
                                      <p:to>
                                        <p:strVal val="hidden"/>
                                      </p:to>
                                    </p:set>
                                  </p:childTnLst>
                                </p:cTn>
                              </p:par>
                              <p:par>
                                <p:cTn id="86" presetID="48" presetClass="entr" presetSubtype="0" accel="50000" fill="hold" grpId="0" nodeType="withEffect">
                                  <p:stCondLst>
                                    <p:cond delay="1000"/>
                                  </p:stCondLst>
                                  <p:childTnLst>
                                    <p:set>
                                      <p:cBhvr>
                                        <p:cTn id="87" dur="1" fill="hold">
                                          <p:stCondLst>
                                            <p:cond delay="0"/>
                                          </p:stCondLst>
                                        </p:cTn>
                                        <p:tgtEl>
                                          <p:spTgt spid="55"/>
                                        </p:tgtEl>
                                        <p:attrNameLst>
                                          <p:attrName>style.visibility</p:attrName>
                                        </p:attrNameLst>
                                      </p:cBhvr>
                                      <p:to>
                                        <p:strVal val="visible"/>
                                      </p:to>
                                    </p:set>
                                    <p:anim calcmode="lin" valueType="num">
                                      <p:cBhvr>
                                        <p:cTn id="88" dur="1000" fill="hold"/>
                                        <p:tgtEl>
                                          <p:spTgt spid="5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9" dur="1000" fill="hold"/>
                                        <p:tgtEl>
                                          <p:spTgt spid="55"/>
                                        </p:tgtEl>
                                        <p:attrNameLst>
                                          <p:attrName>ppt_x</p:attrName>
                                        </p:attrNameLst>
                                      </p:cBhvr>
                                      <p:tavLst>
                                        <p:tav tm="0">
                                          <p:val>
                                            <p:fltVal val="-1"/>
                                          </p:val>
                                        </p:tav>
                                        <p:tav tm="50000">
                                          <p:val>
                                            <p:fltVal val="0.95"/>
                                          </p:val>
                                        </p:tav>
                                        <p:tav tm="100000">
                                          <p:val>
                                            <p:strVal val="#ppt_x"/>
                                          </p:val>
                                        </p:tav>
                                      </p:tavLst>
                                    </p:anim>
                                    <p:anim calcmode="lin" valueType="num">
                                      <p:cBhvr>
                                        <p:cTn id="90" dur="1000" fill="hold"/>
                                        <p:tgtEl>
                                          <p:spTgt spid="55"/>
                                        </p:tgtEl>
                                        <p:attrNameLst>
                                          <p:attrName>ppt_y</p:attrName>
                                        </p:attrNameLst>
                                      </p:cBhvr>
                                      <p:tavLst>
                                        <p:tav tm="0">
                                          <p:val>
                                            <p:strVal val="#ppt_y"/>
                                          </p:val>
                                        </p:tav>
                                        <p:tav tm="100000">
                                          <p:val>
                                            <p:strVal val="#ppt_y"/>
                                          </p:val>
                                        </p:tav>
                                      </p:tavLst>
                                    </p:anim>
                                    <p:animEffect transition="in" filter="fade">
                                      <p:cBhvr>
                                        <p:cTn id="91" dur="1000"/>
                                        <p:tgtEl>
                                          <p:spTgt spid="55"/>
                                        </p:tgtEl>
                                      </p:cBhvr>
                                    </p:animEffect>
                                  </p:childTnLst>
                                </p:cTn>
                              </p:par>
                              <p:par>
                                <p:cTn id="92" presetID="10" presetClass="exit" presetSubtype="0" fill="hold" grpId="1" nodeType="withEffect">
                                  <p:stCondLst>
                                    <p:cond delay="2000"/>
                                  </p:stCondLst>
                                  <p:childTnLst>
                                    <p:animEffect transition="out" filter="fade">
                                      <p:cBhvr>
                                        <p:cTn id="93" dur="2000"/>
                                        <p:tgtEl>
                                          <p:spTgt spid="55"/>
                                        </p:tgtEl>
                                      </p:cBhvr>
                                    </p:animEffect>
                                    <p:set>
                                      <p:cBhvr>
                                        <p:cTn id="94" dur="1" fill="hold">
                                          <p:stCondLst>
                                            <p:cond delay="1999"/>
                                          </p:stCondLst>
                                        </p:cTn>
                                        <p:tgtEl>
                                          <p:spTgt spid="55"/>
                                        </p:tgtEl>
                                        <p:attrNameLst>
                                          <p:attrName>style.visibility</p:attrName>
                                        </p:attrNameLst>
                                      </p:cBhvr>
                                      <p:to>
                                        <p:strVal val="hidden"/>
                                      </p:to>
                                    </p:set>
                                  </p:childTnLst>
                                </p:cTn>
                              </p:par>
                              <p:par>
                                <p:cTn id="95" presetID="54" presetClass="entr" presetSubtype="0" accel="100000" fill="hold" grpId="0" nodeType="withEffect">
                                  <p:stCondLst>
                                    <p:cond delay="2000"/>
                                  </p:stCondLst>
                                  <p:childTnLst>
                                    <p:set>
                                      <p:cBhvr>
                                        <p:cTn id="96" dur="1" fill="hold">
                                          <p:stCondLst>
                                            <p:cond delay="0"/>
                                          </p:stCondLst>
                                        </p:cTn>
                                        <p:tgtEl>
                                          <p:spTgt spid="56"/>
                                        </p:tgtEl>
                                        <p:attrNameLst>
                                          <p:attrName>style.visibility</p:attrName>
                                        </p:attrNameLst>
                                      </p:cBhvr>
                                      <p:to>
                                        <p:strVal val="visible"/>
                                      </p:to>
                                    </p:set>
                                    <p:anim calcmode="lin" valueType="num">
                                      <p:cBhvr>
                                        <p:cTn id="97" dur="1000" fill="hold"/>
                                        <p:tgtEl>
                                          <p:spTgt spid="56"/>
                                        </p:tgtEl>
                                        <p:attrNameLst>
                                          <p:attrName>ppt_w</p:attrName>
                                        </p:attrNameLst>
                                      </p:cBhvr>
                                      <p:tavLst>
                                        <p:tav tm="0">
                                          <p:val>
                                            <p:strVal val="#ppt_w*0.05"/>
                                          </p:val>
                                        </p:tav>
                                        <p:tav tm="100000">
                                          <p:val>
                                            <p:strVal val="#ppt_w"/>
                                          </p:val>
                                        </p:tav>
                                      </p:tavLst>
                                    </p:anim>
                                    <p:anim calcmode="lin" valueType="num">
                                      <p:cBhvr>
                                        <p:cTn id="98" dur="1000" fill="hold"/>
                                        <p:tgtEl>
                                          <p:spTgt spid="56"/>
                                        </p:tgtEl>
                                        <p:attrNameLst>
                                          <p:attrName>ppt_h</p:attrName>
                                        </p:attrNameLst>
                                      </p:cBhvr>
                                      <p:tavLst>
                                        <p:tav tm="0">
                                          <p:val>
                                            <p:strVal val="#ppt_h"/>
                                          </p:val>
                                        </p:tav>
                                        <p:tav tm="100000">
                                          <p:val>
                                            <p:strVal val="#ppt_h"/>
                                          </p:val>
                                        </p:tav>
                                      </p:tavLst>
                                    </p:anim>
                                    <p:anim calcmode="lin" valueType="num">
                                      <p:cBhvr>
                                        <p:cTn id="99" dur="1000" fill="hold"/>
                                        <p:tgtEl>
                                          <p:spTgt spid="56"/>
                                        </p:tgtEl>
                                        <p:attrNameLst>
                                          <p:attrName>ppt_x</p:attrName>
                                        </p:attrNameLst>
                                      </p:cBhvr>
                                      <p:tavLst>
                                        <p:tav tm="0">
                                          <p:val>
                                            <p:strVal val="#ppt_x-.2"/>
                                          </p:val>
                                        </p:tav>
                                        <p:tav tm="100000">
                                          <p:val>
                                            <p:strVal val="#ppt_x"/>
                                          </p:val>
                                        </p:tav>
                                      </p:tavLst>
                                    </p:anim>
                                    <p:anim calcmode="lin" valueType="num">
                                      <p:cBhvr>
                                        <p:cTn id="100" dur="1000" fill="hold"/>
                                        <p:tgtEl>
                                          <p:spTgt spid="56"/>
                                        </p:tgtEl>
                                        <p:attrNameLst>
                                          <p:attrName>ppt_y</p:attrName>
                                        </p:attrNameLst>
                                      </p:cBhvr>
                                      <p:tavLst>
                                        <p:tav tm="0">
                                          <p:val>
                                            <p:strVal val="#ppt_y"/>
                                          </p:val>
                                        </p:tav>
                                        <p:tav tm="100000">
                                          <p:val>
                                            <p:strVal val="#ppt_y"/>
                                          </p:val>
                                        </p:tav>
                                      </p:tavLst>
                                    </p:anim>
                                    <p:animEffect transition="in" filter="fade">
                                      <p:cBhvr>
                                        <p:cTn id="101" dur="1000"/>
                                        <p:tgtEl>
                                          <p:spTgt spid="56"/>
                                        </p:tgtEl>
                                      </p:cBhvr>
                                    </p:animEffect>
                                  </p:childTnLst>
                                </p:cTn>
                              </p:par>
                              <p:par>
                                <p:cTn id="102" presetID="10" presetClass="exit" presetSubtype="0" fill="hold" grpId="1" nodeType="withEffect">
                                  <p:stCondLst>
                                    <p:cond delay="3000"/>
                                  </p:stCondLst>
                                  <p:childTnLst>
                                    <p:animEffect transition="out" filter="fade">
                                      <p:cBhvr>
                                        <p:cTn id="103" dur="2000"/>
                                        <p:tgtEl>
                                          <p:spTgt spid="56"/>
                                        </p:tgtEl>
                                      </p:cBhvr>
                                    </p:animEffect>
                                    <p:set>
                                      <p:cBhvr>
                                        <p:cTn id="104" dur="1" fill="hold">
                                          <p:stCondLst>
                                            <p:cond delay="1999"/>
                                          </p:stCondLst>
                                        </p:cTn>
                                        <p:tgtEl>
                                          <p:spTgt spid="56"/>
                                        </p:tgtEl>
                                        <p:attrNameLst>
                                          <p:attrName>style.visibility</p:attrName>
                                        </p:attrNameLst>
                                      </p:cBhvr>
                                      <p:to>
                                        <p:strVal val="hidden"/>
                                      </p:to>
                                    </p:set>
                                  </p:childTnLst>
                                </p:cTn>
                              </p:par>
                              <p:par>
                                <p:cTn id="105" presetID="47" presetClass="entr" presetSubtype="0" fill="hold" grpId="0" nodeType="withEffect">
                                  <p:stCondLst>
                                    <p:cond delay="300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1000"/>
                                        <p:tgtEl>
                                          <p:spTgt spid="57"/>
                                        </p:tgtEl>
                                      </p:cBhvr>
                                    </p:animEffect>
                                    <p:anim calcmode="lin" valueType="num">
                                      <p:cBhvr>
                                        <p:cTn id="108" dur="1000" fill="hold"/>
                                        <p:tgtEl>
                                          <p:spTgt spid="57"/>
                                        </p:tgtEl>
                                        <p:attrNameLst>
                                          <p:attrName>ppt_x</p:attrName>
                                        </p:attrNameLst>
                                      </p:cBhvr>
                                      <p:tavLst>
                                        <p:tav tm="0">
                                          <p:val>
                                            <p:strVal val="#ppt_x"/>
                                          </p:val>
                                        </p:tav>
                                        <p:tav tm="100000">
                                          <p:val>
                                            <p:strVal val="#ppt_x"/>
                                          </p:val>
                                        </p:tav>
                                      </p:tavLst>
                                    </p:anim>
                                    <p:anim calcmode="lin" valueType="num">
                                      <p:cBhvr>
                                        <p:cTn id="109" dur="1000" fill="hold"/>
                                        <p:tgtEl>
                                          <p:spTgt spid="57"/>
                                        </p:tgtEl>
                                        <p:attrNameLst>
                                          <p:attrName>ppt_y</p:attrName>
                                        </p:attrNameLst>
                                      </p:cBhvr>
                                      <p:tavLst>
                                        <p:tav tm="0">
                                          <p:val>
                                            <p:strVal val="#ppt_y-.1"/>
                                          </p:val>
                                        </p:tav>
                                        <p:tav tm="100000">
                                          <p:val>
                                            <p:strVal val="#ppt_y"/>
                                          </p:val>
                                        </p:tav>
                                      </p:tavLst>
                                    </p:anim>
                                  </p:childTnLst>
                                </p:cTn>
                              </p:par>
                              <p:par>
                                <p:cTn id="110" presetID="10" presetClass="exit" presetSubtype="0" fill="hold" grpId="1" nodeType="withEffect">
                                  <p:stCondLst>
                                    <p:cond delay="4000"/>
                                  </p:stCondLst>
                                  <p:childTnLst>
                                    <p:animEffect transition="out" filter="fade">
                                      <p:cBhvr>
                                        <p:cTn id="111" dur="2000"/>
                                        <p:tgtEl>
                                          <p:spTgt spid="57"/>
                                        </p:tgtEl>
                                      </p:cBhvr>
                                    </p:animEffect>
                                    <p:set>
                                      <p:cBhvr>
                                        <p:cTn id="112" dur="1" fill="hold">
                                          <p:stCondLst>
                                            <p:cond delay="1999"/>
                                          </p:stCondLst>
                                        </p:cTn>
                                        <p:tgtEl>
                                          <p:spTgt spid="57"/>
                                        </p:tgtEl>
                                        <p:attrNameLst>
                                          <p:attrName>style.visibility</p:attrName>
                                        </p:attrNameLst>
                                      </p:cBhvr>
                                      <p:to>
                                        <p:strVal val="hidden"/>
                                      </p:to>
                                    </p:set>
                                  </p:childTnLst>
                                </p:cTn>
                              </p:par>
                              <p:par>
                                <p:cTn id="113" presetID="47" presetClass="entr" presetSubtype="0" fill="hold" grpId="0" nodeType="withEffect">
                                  <p:stCondLst>
                                    <p:cond delay="400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1000"/>
                                        <p:tgtEl>
                                          <p:spTgt spid="58"/>
                                        </p:tgtEl>
                                      </p:cBhvr>
                                    </p:animEffect>
                                    <p:anim calcmode="lin" valueType="num">
                                      <p:cBhvr>
                                        <p:cTn id="116" dur="1000" fill="hold"/>
                                        <p:tgtEl>
                                          <p:spTgt spid="58"/>
                                        </p:tgtEl>
                                        <p:attrNameLst>
                                          <p:attrName>ppt_x</p:attrName>
                                        </p:attrNameLst>
                                      </p:cBhvr>
                                      <p:tavLst>
                                        <p:tav tm="0">
                                          <p:val>
                                            <p:strVal val="#ppt_x"/>
                                          </p:val>
                                        </p:tav>
                                        <p:tav tm="100000">
                                          <p:val>
                                            <p:strVal val="#ppt_x"/>
                                          </p:val>
                                        </p:tav>
                                      </p:tavLst>
                                    </p:anim>
                                    <p:anim calcmode="lin" valueType="num">
                                      <p:cBhvr>
                                        <p:cTn id="117" dur="1000" fill="hold"/>
                                        <p:tgtEl>
                                          <p:spTgt spid="58"/>
                                        </p:tgtEl>
                                        <p:attrNameLst>
                                          <p:attrName>ppt_y</p:attrName>
                                        </p:attrNameLst>
                                      </p:cBhvr>
                                      <p:tavLst>
                                        <p:tav tm="0">
                                          <p:val>
                                            <p:strVal val="#ppt_y-.1"/>
                                          </p:val>
                                        </p:tav>
                                        <p:tav tm="100000">
                                          <p:val>
                                            <p:strVal val="#ppt_y"/>
                                          </p:val>
                                        </p:tav>
                                      </p:tavLst>
                                    </p:anim>
                                  </p:childTnLst>
                                </p:cTn>
                              </p:par>
                              <p:par>
                                <p:cTn id="118" presetID="10" presetClass="exit" presetSubtype="0" fill="hold" grpId="1" nodeType="withEffect">
                                  <p:stCondLst>
                                    <p:cond delay="5000"/>
                                  </p:stCondLst>
                                  <p:childTnLst>
                                    <p:animEffect transition="out" filter="fade">
                                      <p:cBhvr>
                                        <p:cTn id="119" dur="2000"/>
                                        <p:tgtEl>
                                          <p:spTgt spid="58"/>
                                        </p:tgtEl>
                                      </p:cBhvr>
                                    </p:animEffect>
                                    <p:set>
                                      <p:cBhvr>
                                        <p:cTn id="120" dur="1" fill="hold">
                                          <p:stCondLst>
                                            <p:cond delay="1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9" grpId="0" animBg="1"/>
      <p:bldP spid="39" grpId="1" animBg="1"/>
      <p:bldP spid="46" grpId="0" animBg="1"/>
      <p:bldP spid="46" grpId="1" animBg="1"/>
      <p:bldP spid="47" grpId="0"/>
      <p:bldP spid="47" grpId="1"/>
      <p:bldP spid="48"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grpSp>
        <p:nvGrpSpPr>
          <p:cNvPr id="9" name="Group 8"/>
          <p:cNvGrpSpPr/>
          <p:nvPr/>
        </p:nvGrpSpPr>
        <p:grpSpPr>
          <a:xfrm>
            <a:off x="0" y="1219200"/>
            <a:ext cx="9144000" cy="6553200"/>
            <a:chOff x="0" y="1219200"/>
            <a:chExt cx="9144000" cy="6553200"/>
          </a:xfrm>
        </p:grpSpPr>
        <p:sp useBgFill="1">
          <p:nvSpPr>
            <p:cNvPr id="10" name="Rectangle 9"/>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3" cstate="print"/>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8" name="Group 7"/>
          <p:cNvGrpSpPr/>
          <p:nvPr/>
        </p:nvGrpSpPr>
        <p:grpSpPr>
          <a:xfrm>
            <a:off x="0" y="1219200"/>
            <a:ext cx="9144000" cy="6019800"/>
            <a:chOff x="0" y="1219200"/>
            <a:chExt cx="9144000" cy="6019800"/>
          </a:xfrm>
        </p:grpSpPr>
        <p:sp useBgFill="1">
          <p:nvSpPr>
            <p:cNvPr id="7" name="Rectangle 6"/>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t>
              </a:r>
              <a:endParaRPr lang="en-US" dirty="0"/>
            </a:p>
          </p:txBody>
        </p:sp>
        <p:pic>
          <p:nvPicPr>
            <p:cNvPr id="3074" name="Picture 2"/>
            <p:cNvPicPr>
              <a:picLocks noChangeAspect="1" noChangeArrowheads="1"/>
            </p:cNvPicPr>
            <p:nvPr/>
          </p:nvPicPr>
          <p:blipFill>
            <a:blip r:embed="rId4" cstate="print"/>
            <a:srcRect/>
            <a:stretch>
              <a:fillRect/>
            </a:stretch>
          </p:blipFill>
          <p:spPr bwMode="auto">
            <a:xfrm>
              <a:off x="2286000" y="1251912"/>
              <a:ext cx="4657918" cy="5987088"/>
            </a:xfrm>
            <a:prstGeom prst="rect">
              <a:avLst/>
            </a:prstGeom>
            <a:noFill/>
            <a:ln w="9525">
              <a:noFill/>
              <a:miter lim="800000"/>
              <a:headEnd/>
              <a:tailEnd/>
            </a:ln>
            <a:effectLst/>
          </p:spPr>
        </p:pic>
      </p:grpSp>
      <p:sp>
        <p:nvSpPr>
          <p:cNvPr id="13" name="TextBox 12"/>
          <p:cNvSpPr txBox="1"/>
          <p:nvPr/>
        </p:nvSpPr>
        <p:spPr>
          <a:xfrm>
            <a:off x="3429000" y="609600"/>
            <a:ext cx="12192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609600"/>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p:nvSpPr>
          <p:cNvPr id="27" name="TextBox 26"/>
          <p:cNvSpPr txBox="1"/>
          <p:nvPr/>
        </p:nvSpPr>
        <p:spPr>
          <a:xfrm>
            <a:off x="35052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12" name="TextBox 11"/>
          <p:cNvSpPr txBox="1"/>
          <p:nvPr/>
        </p:nvSpPr>
        <p:spPr>
          <a:xfrm>
            <a:off x="0" y="0"/>
            <a:ext cx="9144000" cy="769441"/>
          </a:xfrm>
          <a:prstGeom prst="rect">
            <a:avLst/>
          </a:prstGeom>
        </p:spPr>
        <p:txBody>
          <a:bodyPr wrap="square" rtlCol="0">
            <a:spAutoFit/>
          </a:bodyPr>
          <a:lstStyle/>
          <a:p>
            <a:pPr algn="ctr"/>
            <a:r>
              <a:rPr lang="en-US" sz="4400" dirty="0" smtClean="0">
                <a:solidFill>
                  <a:srgbClr val="FF0000"/>
                </a:solidFill>
                <a:effectLst>
                  <a:outerShdw blurRad="50800" dist="50800" dir="5400000" algn="ctr" rotWithShape="0">
                    <a:schemeClr val="tx1"/>
                  </a:outerShdw>
                </a:effectLst>
                <a:latin typeface="Arial Black" pitchFamily="34" charset="0"/>
              </a:rPr>
              <a:t>WAR OF INDEPENDENCE</a:t>
            </a:r>
            <a:endParaRPr lang="en-US" sz="4400" dirty="0">
              <a:solidFill>
                <a:srgbClr val="FF0000"/>
              </a:solidFill>
              <a:effectLst>
                <a:outerShdw blurRad="50800" dist="50800" dir="5400000" algn="ctr" rotWithShape="0">
                  <a:schemeClr val="tx1"/>
                </a:outerShdw>
              </a:effectLst>
              <a:latin typeface="Arial Black" pitchFamily="34" charset="0"/>
            </a:endParaRPr>
          </a:p>
        </p:txBody>
      </p:sp>
      <p:sp>
        <p:nvSpPr>
          <p:cNvPr id="14" name="TextBox 13"/>
          <p:cNvSpPr txBox="1"/>
          <p:nvPr/>
        </p:nvSpPr>
        <p:spPr>
          <a:xfrm>
            <a:off x="4419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17" name="TextBox 16"/>
          <p:cNvSpPr txBox="1"/>
          <p:nvPr/>
        </p:nvSpPr>
        <p:spPr>
          <a:xfrm>
            <a:off x="5029200" y="609600"/>
            <a:ext cx="35052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conflict</a:t>
            </a:r>
            <a:endParaRPr lang="en-US" sz="3600" b="1" dirty="0">
              <a:effectLst>
                <a:outerShdw dist="50800" dir="5400000" algn="ctr" rotWithShape="0">
                  <a:srgbClr val="FF0000"/>
                </a:outerShdw>
              </a:effectLst>
            </a:endParaRPr>
          </a:p>
        </p:txBody>
      </p:sp>
      <p:grpSp>
        <p:nvGrpSpPr>
          <p:cNvPr id="25" name="Group 24"/>
          <p:cNvGrpSpPr/>
          <p:nvPr/>
        </p:nvGrpSpPr>
        <p:grpSpPr>
          <a:xfrm>
            <a:off x="2286000" y="1224466"/>
            <a:ext cx="4930163" cy="5633534"/>
            <a:chOff x="2286000" y="1224466"/>
            <a:chExt cx="4930163" cy="5633534"/>
          </a:xfrm>
        </p:grpSpPr>
        <p:grpSp>
          <p:nvGrpSpPr>
            <p:cNvPr id="18" name="Group 17"/>
            <p:cNvGrpSpPr/>
            <p:nvPr/>
          </p:nvGrpSpPr>
          <p:grpSpPr>
            <a:xfrm>
              <a:off x="2286000" y="1224466"/>
              <a:ext cx="4930163" cy="5633534"/>
              <a:chOff x="2582487" y="1447800"/>
              <a:chExt cx="4788131" cy="5224549"/>
            </a:xfrm>
          </p:grpSpPr>
          <p:pic>
            <p:nvPicPr>
              <p:cNvPr id="19" name="Picture 2" descr="Image result for united states in 1783"/>
              <p:cNvPicPr>
                <a:picLocks noChangeAspect="1" noChangeArrowheads="1"/>
              </p:cNvPicPr>
              <p:nvPr/>
            </p:nvPicPr>
            <p:blipFill>
              <a:blip r:embed="rId5" cstate="print"/>
              <a:srcRect/>
              <a:stretch>
                <a:fillRect/>
              </a:stretch>
            </p:blipFill>
            <p:spPr bwMode="auto">
              <a:xfrm>
                <a:off x="2590800" y="1447800"/>
                <a:ext cx="4770880" cy="4853355"/>
              </a:xfrm>
              <a:prstGeom prst="rect">
                <a:avLst/>
              </a:prstGeom>
              <a:solidFill>
                <a:schemeClr val="bg1"/>
              </a:solidFill>
            </p:spPr>
          </p:pic>
          <p:sp>
            <p:nvSpPr>
              <p:cNvPr id="20" name="Freeform 19"/>
              <p:cNvSpPr/>
              <p:nvPr/>
            </p:nvSpPr>
            <p:spPr>
              <a:xfrm>
                <a:off x="2588029" y="1463066"/>
                <a:ext cx="4782589" cy="191744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582487" y="1795549"/>
                <a:ext cx="2895600"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9560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21775" y="4039986"/>
                      <a:pt x="2488277" y="4039986"/>
                    </a:cubicBezTo>
                    <a:cubicBezTo>
                      <a:pt x="2554779" y="4039986"/>
                      <a:pt x="2624052" y="3918066"/>
                      <a:pt x="2671157" y="3973484"/>
                    </a:cubicBezTo>
                    <a:cubicBezTo>
                      <a:pt x="2718262" y="4028902"/>
                      <a:pt x="2743200" y="4297681"/>
                      <a:pt x="2770909" y="4372495"/>
                    </a:cubicBezTo>
                    <a:cubicBezTo>
                      <a:pt x="2798618" y="4447309"/>
                      <a:pt x="2820786" y="4400204"/>
                      <a:pt x="2837411" y="4422371"/>
                    </a:cubicBezTo>
                    <a:cubicBezTo>
                      <a:pt x="2854036" y="4444538"/>
                      <a:pt x="2895600" y="4486102"/>
                      <a:pt x="2870662" y="4505498"/>
                    </a:cubicBezTo>
                    <a:cubicBezTo>
                      <a:pt x="2845724" y="4524894"/>
                      <a:pt x="2745971" y="4544291"/>
                      <a:pt x="2687782" y="4538749"/>
                    </a:cubicBezTo>
                    <a:cubicBezTo>
                      <a:pt x="2629593" y="4533207"/>
                      <a:pt x="2574175" y="4513811"/>
                      <a:pt x="2521528" y="4472247"/>
                    </a:cubicBezTo>
                    <a:cubicBezTo>
                      <a:pt x="2468881" y="4430683"/>
                      <a:pt x="2446713" y="4328160"/>
                      <a:pt x="2371898" y="4289367"/>
                    </a:cubicBezTo>
                    <a:cubicBezTo>
                      <a:pt x="2297083"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24" name="TextBox 23"/>
            <p:cNvSpPr txBox="1"/>
            <p:nvPr/>
          </p:nvSpPr>
          <p:spPr>
            <a:xfrm>
              <a:off x="4343400" y="1962090"/>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26" name="Rectangle 25"/>
          <p:cNvSpPr/>
          <p:nvPr/>
        </p:nvSpPr>
        <p:spPr>
          <a:xfrm>
            <a:off x="3429000" y="762000"/>
            <a:ext cx="381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10" presetClass="exit" presetSubtype="0" fill="hold" grpId="0" nodeType="with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35" presetClass="path" presetSubtype="0" accel="50000" decel="50000" fill="hold" grpId="0" nodeType="withEffect">
                                  <p:stCondLst>
                                    <p:cond delay="0"/>
                                  </p:stCondLst>
                                  <p:childTnLst>
                                    <p:animMotion origin="layout" path="M 3.33333E-6 -2.54335E-6 L -0.10834 -0.00254 " pathEditMode="relative" rAng="0" ptsTypes="AA">
                                      <p:cBhvr>
                                        <p:cTn id="14" dur="1000" fill="hold"/>
                                        <p:tgtEl>
                                          <p:spTgt spid="14"/>
                                        </p:tgtEl>
                                        <p:attrNameLst>
                                          <p:attrName>ppt_x</p:attrName>
                                          <p:attrName>ppt_y</p:attrName>
                                        </p:attrNameLst>
                                      </p:cBhvr>
                                      <p:rCtr x="-54" y="-1"/>
                                    </p:animMotion>
                                  </p:childTnLst>
                                </p:cTn>
                              </p:par>
                              <p:par>
                                <p:cTn id="15" presetID="5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Scale>
                                      <p:cBhvr>
                                        <p:cTn id="1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7"/>
                                        </p:tgtEl>
                                        <p:attrNameLst>
                                          <p:attrName>ppt_x</p:attrName>
                                          <p:attrName>ppt_y</p:attrName>
                                        </p:attrNameLst>
                                      </p:cBhvr>
                                    </p:animMotion>
                                    <p:animEffect transition="in" filter="fade">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Effect transition="in" filter="fade">
                                      <p:cBhvr>
                                        <p:cTn id="26" dur="1000"/>
                                        <p:tgtEl>
                                          <p:spTgt spid="16"/>
                                        </p:tgtEl>
                                      </p:cBhvr>
                                    </p:animEffect>
                                  </p:childTnLst>
                                </p:cTn>
                              </p:par>
                              <p:par>
                                <p:cTn id="27" presetID="10" presetClass="exit" presetSubtype="0" fill="hold" grpId="0" nodeType="with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0" presetClass="exit" presetSubtype="0" fill="hold" nodeType="withEffect">
                                  <p:stCondLst>
                                    <p:cond delay="0"/>
                                  </p:stCondLst>
                                  <p:childTnLst>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par>
                                <p:cTn id="42" presetID="10" presetClass="exit" presetSubtype="0" fill="hold" nodeType="withEffect">
                                  <p:stCondLst>
                                    <p:cond delay="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par>
                                <p:cTn id="54" presetID="1" presetClass="entr" presetSubtype="0" fill="hold" grpId="2"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6" presetClass="emph" presetSubtype="0" fill="hold" grpId="0" nodeType="withEffect">
                                  <p:stCondLst>
                                    <p:cond delay="0"/>
                                  </p:stCondLst>
                                  <p:childTnLst>
                                    <p:animScale>
                                      <p:cBhvr>
                                        <p:cTn id="57" dur="1000" fill="hold"/>
                                        <p:tgtEl>
                                          <p:spTgt spid="27"/>
                                        </p:tgtEl>
                                      </p:cBhvr>
                                      <p:by x="150000" y="150000"/>
                                    </p:animScale>
                                  </p:childTnLst>
                                </p:cTn>
                              </p:par>
                              <p:par>
                                <p:cTn id="58" presetID="63" presetClass="path" presetSubtype="0" accel="50000" decel="50000" fill="hold" grpId="1" nodeType="withEffect">
                                  <p:stCondLst>
                                    <p:cond delay="0"/>
                                  </p:stCondLst>
                                  <p:childTnLst>
                                    <p:animMotion origin="layout" path="M -0.00833 -0.00255 L 0.35833 -0.09388 " pathEditMode="relative" rAng="0" ptsTypes="AA">
                                      <p:cBhvr>
                                        <p:cTn id="59" dur="1000" fill="hold"/>
                                        <p:tgtEl>
                                          <p:spTgt spid="27"/>
                                        </p:tgtEl>
                                        <p:attrNameLst>
                                          <p:attrName>ppt_x</p:attrName>
                                          <p:attrName>ppt_y</p:attrName>
                                        </p:attrNameLst>
                                      </p:cBhvr>
                                      <p:rCtr x="183" y="-46"/>
                                    </p:animMotion>
                                  </p:childTnLst>
                                </p:cTn>
                              </p:par>
                              <p:par>
                                <p:cTn id="60" presetID="10" presetClass="exit" presetSubtype="0" fill="hold" grpId="1" nodeType="withEffect">
                                  <p:stCondLst>
                                    <p:cond delay="0"/>
                                  </p:stCondLst>
                                  <p:childTnLst>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5" grpId="0" animBg="1"/>
      <p:bldP spid="15" grpId="1" animBg="1"/>
      <p:bldP spid="27" grpId="0"/>
      <p:bldP spid="27" grpId="1"/>
      <p:bldP spid="27" grpId="2"/>
      <p:bldP spid="12" grpId="0" animBg="1"/>
      <p:bldP spid="14" grpId="0"/>
      <p:bldP spid="14" grpId="1"/>
      <p:bldP spid="17" grpId="0" animBg="1"/>
      <p:bldP spid="17" grpId="1" animBg="1"/>
      <p:bldP spid="26"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510843"/>
          </a:xfrm>
          <a:prstGeom prst="rect">
            <a:avLst/>
          </a:prstGeom>
        </p:spPr>
        <p:txBody>
          <a:bodyPr wrap="square">
            <a:spAutoFit/>
          </a:bodyPr>
          <a:lstStyle/>
          <a:p>
            <a:r>
              <a:rPr lang="en-US" sz="1400" dirty="0" smtClean="0">
                <a:hlinkClick r:id="rId2"/>
              </a:rPr>
              <a:t>https://en.wikipedia.org/wiki/Treaty_of_Paris_(1783)</a:t>
            </a:r>
            <a:endParaRPr lang="en-US" sz="1400" dirty="0" smtClean="0"/>
          </a:p>
          <a:p>
            <a:r>
              <a:rPr lang="en-US" sz="1400" dirty="0" smtClean="0"/>
              <a:t>The </a:t>
            </a:r>
            <a:r>
              <a:rPr lang="en-US" sz="1400" b="1" dirty="0" smtClean="0"/>
              <a:t>Treaty of Paris</a:t>
            </a:r>
            <a:r>
              <a:rPr lang="en-US" sz="1400" dirty="0" smtClean="0"/>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400" baseline="30000" dirty="0" smtClean="0"/>
              <a:t> </a:t>
            </a:r>
            <a:r>
              <a:rPr lang="en-US" sz="1400" dirty="0" smtClean="0"/>
              <a:t>Details included fishing rights and restoration of property and prisoners of war.</a:t>
            </a:r>
          </a:p>
          <a:p>
            <a:r>
              <a:rPr lang="en-US" sz="1400" dirty="0" smtClean="0"/>
              <a:t>This treaty, along with the separate peace treaties between Great Britain and the nations that supported the American cause—France, Spain, and the Dutch Republic—are known collectively as the Peace of Paris.</a:t>
            </a:r>
          </a:p>
          <a:p>
            <a:r>
              <a:rPr lang="en-US" sz="1400" dirty="0" smtClean="0"/>
              <a:t>Regarding the American Treaty, the key episodes came in September, 1782, when the French Foreign Minister Vergennes proposed a solution that was strongly opposed by his ally the United States. France was exhausted by the war, and everyone wanted peace except Spain, which insisted on continuing the war until it could capture Gibraltar from the British. Vergennes came up with the deal that Spain would accept instead of Gibraltar. The United States would gain its independence but be confined to the area east of the Appalachian Mountains. Britain would take the area north of the Ohio River. In the area south of that would be set up an independent Indian state under Spanish control. It would be an Indian barrier state.</a:t>
            </a:r>
          </a:p>
          <a:p>
            <a:r>
              <a:rPr lang="en-US" sz="1400" dirty="0" smtClean="0"/>
              <a:t>However, the Americans realized that they could get a better deal directly from London. John Jay promptly told the British that he was willing to negotiate directly with them, cutting off France and Spain. The British Prime Minister Lord </a:t>
            </a:r>
            <a:r>
              <a:rPr lang="en-US" sz="1400" dirty="0" err="1" smtClean="0"/>
              <a:t>Shelburn</a:t>
            </a:r>
            <a:r>
              <a:rPr lang="en-US" sz="1400" dirty="0" smtClean="0"/>
              <a:t> agreed. He was in full charge of the British negotiations (some of which took place in his study at Lansdowne House, now a bar in the Lansdowne Club) and he now saw a chance to split the United States away from France and make the new country a valuable economic partner. The western terms were that the United States would gain all of the area east of the Mississippi River, north of Florida, and south of Canada. The northern boundary would be almost the same as today. The United States would gain fishing rights off Canadian coasts, and agreed to allow British merchants and Loyalists to try to recover their property. It was a highly favorable treaty for the United States, and deliberately so from the British point of view. Prime Minister Shelburne foresaw highly profitable two-way trade between Britain and the rapidly growing United States, as indeed came to pass.</a:t>
            </a:r>
          </a:p>
          <a:p>
            <a:r>
              <a:rPr lang="en-US" sz="1400" dirty="0" smtClean="0"/>
              <a:t>Great Britain also signed separate agreements with France and Spain, and (provisionally) with the Netherlands. In the treaty with Spain, the territories of East and West Florida were ceded to Spain (without a clear northern boundary, resulting in a territorial dispute resolved by the Treaty of Madrid in 1795). Spain also received the island of Minorca; the </a:t>
            </a:r>
            <a:r>
              <a:rPr lang="en-US" sz="1400" dirty="0" err="1" smtClean="0"/>
              <a:t>Bahama</a:t>
            </a:r>
            <a:r>
              <a:rPr lang="en-US" sz="1400" dirty="0" smtClean="0"/>
              <a:t> Islands, Grenada, and Montserrat, captured by the French and Spanish, were returned to Britain. The treaty with France was mostly about exchanges of captured territory (France's only net gains were the island of Tobago, and Senegal in Africa), but also reinforced earlier treaties, guaranteeing fishing rights off Newfoundland. Dutch possessions in the East Indies, captured in 1781, were returned by Britain to the Netherlands in exchange for trading privileges in the Dutch East Indies, by a treaty which was not finalized until 1784.</a:t>
            </a:r>
          </a:p>
          <a:p>
            <a:r>
              <a:rPr lang="en-US" sz="1400" dirty="0" smtClean="0"/>
              <a:t>The United States Congress of the Confederation ratified the Treaty of Paris on January 14, 1784. Copies were sent back to Europe for ratification by the other parties involved, the first reaching France in March 1784. British ratification occurred on April 9, 1784, and the ratified versions were exchanged in Paris on May 12, 1784.</a:t>
            </a:r>
          </a:p>
          <a:p>
            <a:endParaRPr lang="en-US" sz="1400" dirty="0" smtClean="0"/>
          </a:p>
          <a:p>
            <a:r>
              <a:rPr lang="en-US" sz="1400" dirty="0" smtClean="0">
                <a:hlinkClick r:id="rId3"/>
              </a:rPr>
              <a:t>https://www.quora.com/What-were-the-boundaries-of-the-u-s-in-1783</a:t>
            </a:r>
            <a:endParaRPr lang="en-US" sz="1400" dirty="0" smtClean="0"/>
          </a:p>
          <a:p>
            <a:endParaRPr lang="en-US" sz="1400" dirty="0" smtClean="0"/>
          </a:p>
          <a:p>
            <a:r>
              <a:rPr lang="en-US" sz="1400" dirty="0" smtClean="0"/>
              <a:t>The Treaty of Paris that ended the American Revolutionary War was signed in 1783 and, in part, created the recognized boundaries of the United States.  In general, this included almost all of the current United States east of the Mississippi river with a few exceptions - Florida belonged to Spain and Vermont was, at the time, an independent republic.</a:t>
            </a:r>
          </a:p>
          <a:p>
            <a:r>
              <a:rPr lang="en-US" sz="1400" dirty="0" smtClean="0"/>
              <a:t>If only things were so simple.</a:t>
            </a:r>
          </a:p>
          <a:p>
            <a:r>
              <a:rPr lang="en-US" sz="1400" dirty="0" smtClean="0"/>
              <a:t>One problem was that the definition of the southern boundary in the Treaty of Paris did not match current agreements with Spain, and this led to disputes over what are now parts of Alabama and Mississippi. </a:t>
            </a:r>
          </a:p>
          <a:p>
            <a:r>
              <a:rPr lang="en-US" sz="1400" dirty="0" smtClean="0"/>
              <a:t>Another was that the treaty assumed that the Mississippi River flowed farther north than it really did, and created some impossible configurations in the vicinity of northern Minnesota.</a:t>
            </a:r>
          </a:p>
          <a:p>
            <a:r>
              <a:rPr lang="en-US" sz="1400" dirty="0" smtClean="0"/>
              <a:t>Border disputes arose south of Lake Superior and along northern Maine, that would not be resolved for quite some time.</a:t>
            </a:r>
          </a:p>
          <a:p>
            <a:r>
              <a:rPr lang="en-US" sz="1400" dirty="0" smtClean="0"/>
              <a:t>Lastly, there is the question of exactly </a:t>
            </a:r>
            <a:r>
              <a:rPr lang="en-US" sz="1400" i="1" dirty="0" smtClean="0"/>
              <a:t>what</a:t>
            </a:r>
            <a:r>
              <a:rPr lang="en-US" sz="1400" dirty="0" smtClean="0"/>
              <a:t> the United States was at that point.  The treaty recognized all of the 13 original colonies as being part of the US, but the individual states did not all ratify the new US Constitution until 1789, so some may argue that from the time period of 1783 - 1789, the country we now know as the United States did not yet exist and that the individual colonies were de facto independent until that time.</a:t>
            </a:r>
          </a:p>
          <a:p>
            <a:endParaRPr lang="en-US" sz="1400" dirty="0" smtClean="0"/>
          </a:p>
          <a:p>
            <a:endParaRPr lang="en-US" sz="1400" dirty="0" smtClean="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p:nvSpPr>
          <p:cNvPr id="8" name="TextBox 7"/>
          <p:cNvSpPr txBox="1"/>
          <p:nvPr/>
        </p:nvSpPr>
        <p:spPr>
          <a:xfrm>
            <a:off x="6492240" y="-152400"/>
            <a:ext cx="2057400" cy="923330"/>
          </a:xfrm>
          <a:prstGeom prst="rect">
            <a:avLst/>
          </a:prstGeom>
          <a:noFill/>
        </p:spPr>
        <p:txBody>
          <a:bodyPr wrap="square" rtlCol="0">
            <a:spAutoFit/>
          </a:bodyPr>
          <a:lstStyle/>
          <a:p>
            <a:pPr algn="ctr"/>
            <a:r>
              <a:rPr lang="en-US" sz="5400" b="1" dirty="0" smtClean="0">
                <a:effectLst>
                  <a:outerShdw dist="50800" dir="5400000" algn="ctr" rotWithShape="0">
                    <a:srgbClr val="FF0000"/>
                  </a:outerShdw>
                </a:effectLst>
              </a:rPr>
              <a:t> 1783</a:t>
            </a:r>
            <a:endParaRPr lang="en-US" sz="5400" b="1" dirty="0">
              <a:effectLst>
                <a:outerShdw dist="50800" dir="5400000" algn="ctr" rotWithShape="0">
                  <a:srgbClr val="FF0000"/>
                </a:outerShdw>
              </a:effectLst>
            </a:endParaRPr>
          </a:p>
        </p:txBody>
      </p:sp>
      <p:sp useBgFill="1">
        <p:nvSpPr>
          <p:cNvPr id="12" name="TextBox 11"/>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1784</a:t>
            </a:r>
            <a:endParaRPr lang="en-US" sz="5400" b="1" dirty="0">
              <a:effectLst>
                <a:outerShdw dist="50800" dir="5400000" algn="ctr" rotWithShape="0">
                  <a:srgbClr val="FF0000"/>
                </a:outerShdw>
              </a:effectLst>
            </a:endParaRPr>
          </a:p>
        </p:txBody>
      </p:sp>
      <p:sp useBgFill="1">
        <p:nvSpPr>
          <p:cNvPr id="13" name="TextBox 12"/>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1785</a:t>
            </a:r>
            <a:endParaRPr lang="en-US" sz="5400" b="1" dirty="0">
              <a:effectLst>
                <a:outerShdw dist="50800" dir="5400000" algn="ctr" rotWithShape="0">
                  <a:srgbClr val="FF0000"/>
                </a:outerShdw>
              </a:effectLst>
            </a:endParaRPr>
          </a:p>
        </p:txBody>
      </p:sp>
      <p:sp useBgFill="1">
        <p:nvSpPr>
          <p:cNvPr id="14" name="TextBox 13"/>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1786</a:t>
            </a:r>
            <a:endParaRPr lang="en-US" sz="5400" b="1" dirty="0">
              <a:effectLst>
                <a:outerShdw dist="50800" dir="5400000" algn="ctr" rotWithShape="0">
                  <a:srgbClr val="FF0000"/>
                </a:outerShdw>
              </a:effectLst>
            </a:endParaRPr>
          </a:p>
        </p:txBody>
      </p:sp>
      <p:sp useBgFill="1">
        <p:nvSpPr>
          <p:cNvPr id="15" name="TextBox 14"/>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1787</a:t>
            </a:r>
            <a:endParaRPr lang="en-US" sz="5400" b="1" dirty="0">
              <a:effectLst>
                <a:outerShdw dist="50800" dir="5400000" algn="ctr" rotWithShape="0">
                  <a:srgbClr val="FF0000"/>
                </a:outerShdw>
              </a:effectLst>
            </a:endParaRPr>
          </a:p>
        </p:txBody>
      </p:sp>
      <p:sp useBgFill="1">
        <p:nvSpPr>
          <p:cNvPr id="16" name="TextBox 15"/>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1788</a:t>
            </a:r>
            <a:endParaRPr lang="en-US" sz="5400" b="1" dirty="0">
              <a:effectLst>
                <a:outerShdw dist="50800" dir="5400000" algn="ctr" rotWithShape="0">
                  <a:srgbClr val="FF0000"/>
                </a:outerShdw>
              </a:effectLst>
            </a:endParaRPr>
          </a:p>
        </p:txBody>
      </p:sp>
      <p:sp useBgFill="1">
        <p:nvSpPr>
          <p:cNvPr id="25" name="TextBox 24"/>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grpSp>
        <p:nvGrpSpPr>
          <p:cNvPr id="26" name="Group 25"/>
          <p:cNvGrpSpPr/>
          <p:nvPr/>
        </p:nvGrpSpPr>
        <p:grpSpPr>
          <a:xfrm>
            <a:off x="-846364" y="506185"/>
            <a:ext cx="10477500" cy="6477001"/>
            <a:chOff x="-846364" y="506185"/>
            <a:chExt cx="10477500" cy="6477001"/>
          </a:xfrm>
        </p:grpSpPr>
        <p:pic>
          <p:nvPicPr>
            <p:cNvPr id="30" name="Picture 29" descr="Image result for united states in 1783"/>
            <p:cNvPicPr>
              <a:picLocks noChangeAspect="1" noChangeArrowheads="1"/>
            </p:cNvPicPr>
            <p:nvPr/>
          </p:nvPicPr>
          <p:blipFill>
            <a:blip r:embed="rId2" cstate="print"/>
            <a:srcRect/>
            <a:stretch>
              <a:fillRect/>
            </a:stretch>
          </p:blipFill>
          <p:spPr bwMode="auto">
            <a:xfrm>
              <a:off x="0" y="671411"/>
              <a:ext cx="9144000" cy="6186589"/>
            </a:xfrm>
            <a:prstGeom prst="rect">
              <a:avLst/>
            </a:prstGeom>
            <a:noFill/>
          </p:spPr>
        </p:pic>
        <p:grpSp>
          <p:nvGrpSpPr>
            <p:cNvPr id="34" name="Group 6"/>
            <p:cNvGrpSpPr/>
            <p:nvPr/>
          </p:nvGrpSpPr>
          <p:grpSpPr>
            <a:xfrm>
              <a:off x="-846364" y="506185"/>
              <a:ext cx="10477500" cy="6477001"/>
              <a:chOff x="-846364" y="506185"/>
              <a:chExt cx="10477500" cy="6477001"/>
            </a:xfrm>
          </p:grpSpPr>
          <p:sp>
            <p:nvSpPr>
              <p:cNvPr id="35" name="Freeform 3"/>
              <p:cNvSpPr/>
              <p:nvPr/>
            </p:nvSpPr>
            <p:spPr>
              <a:xfrm>
                <a:off x="-846364" y="699407"/>
                <a:ext cx="10477500" cy="2155372"/>
              </a:xfrm>
              <a:custGeom>
                <a:avLst/>
                <a:gdLst>
                  <a:gd name="connsiteX0" fmla="*/ 1842407 w 10477500"/>
                  <a:gd name="connsiteY0" fmla="*/ 166007 h 2155372"/>
                  <a:gd name="connsiteX1" fmla="*/ 2887435 w 10477500"/>
                  <a:gd name="connsiteY1" fmla="*/ 427264 h 2155372"/>
                  <a:gd name="connsiteX2" fmla="*/ 4291693 w 10477500"/>
                  <a:gd name="connsiteY2" fmla="*/ 688522 h 2155372"/>
                  <a:gd name="connsiteX3" fmla="*/ 5483678 w 10477500"/>
                  <a:gd name="connsiteY3" fmla="*/ 737507 h 2155372"/>
                  <a:gd name="connsiteX4" fmla="*/ 5728607 w 10477500"/>
                  <a:gd name="connsiteY4" fmla="*/ 770164 h 2155372"/>
                  <a:gd name="connsiteX5" fmla="*/ 5908221 w 10477500"/>
                  <a:gd name="connsiteY5" fmla="*/ 819150 h 2155372"/>
                  <a:gd name="connsiteX6" fmla="*/ 6169478 w 10477500"/>
                  <a:gd name="connsiteY6" fmla="*/ 786493 h 2155372"/>
                  <a:gd name="connsiteX7" fmla="*/ 6414407 w 10477500"/>
                  <a:gd name="connsiteY7" fmla="*/ 786493 h 2155372"/>
                  <a:gd name="connsiteX8" fmla="*/ 6528707 w 10477500"/>
                  <a:gd name="connsiteY8" fmla="*/ 851807 h 2155372"/>
                  <a:gd name="connsiteX9" fmla="*/ 6463393 w 10477500"/>
                  <a:gd name="connsiteY9" fmla="*/ 1080407 h 2155372"/>
                  <a:gd name="connsiteX10" fmla="*/ 6855278 w 10477500"/>
                  <a:gd name="connsiteY10" fmla="*/ 1015093 h 2155372"/>
                  <a:gd name="connsiteX11" fmla="*/ 7312478 w 10477500"/>
                  <a:gd name="connsiteY11" fmla="*/ 1178379 h 2155372"/>
                  <a:gd name="connsiteX12" fmla="*/ 7443107 w 10477500"/>
                  <a:gd name="connsiteY12" fmla="*/ 1488622 h 2155372"/>
                  <a:gd name="connsiteX13" fmla="*/ 7622721 w 10477500"/>
                  <a:gd name="connsiteY13" fmla="*/ 1880507 h 2155372"/>
                  <a:gd name="connsiteX14" fmla="*/ 7590064 w 10477500"/>
                  <a:gd name="connsiteY14" fmla="*/ 2125436 h 2155372"/>
                  <a:gd name="connsiteX15" fmla="*/ 7769678 w 10477500"/>
                  <a:gd name="connsiteY15" fmla="*/ 2060122 h 2155372"/>
                  <a:gd name="connsiteX16" fmla="*/ 7981950 w 10477500"/>
                  <a:gd name="connsiteY16" fmla="*/ 1929493 h 2155372"/>
                  <a:gd name="connsiteX17" fmla="*/ 8096250 w 10477500"/>
                  <a:gd name="connsiteY17" fmla="*/ 1749879 h 2155372"/>
                  <a:gd name="connsiteX18" fmla="*/ 8275864 w 10477500"/>
                  <a:gd name="connsiteY18" fmla="*/ 1651907 h 2155372"/>
                  <a:gd name="connsiteX19" fmla="*/ 8439150 w 10477500"/>
                  <a:gd name="connsiteY19" fmla="*/ 1292679 h 2155372"/>
                  <a:gd name="connsiteX20" fmla="*/ 8749393 w 10477500"/>
                  <a:gd name="connsiteY20" fmla="*/ 1194707 h 2155372"/>
                  <a:gd name="connsiteX21" fmla="*/ 8961664 w 10477500"/>
                  <a:gd name="connsiteY21" fmla="*/ 1129393 h 2155372"/>
                  <a:gd name="connsiteX22" fmla="*/ 9108621 w 10477500"/>
                  <a:gd name="connsiteY22" fmla="*/ 982436 h 2155372"/>
                  <a:gd name="connsiteX23" fmla="*/ 9108621 w 10477500"/>
                  <a:gd name="connsiteY23" fmla="*/ 704850 h 2155372"/>
                  <a:gd name="connsiteX24" fmla="*/ 9222921 w 10477500"/>
                  <a:gd name="connsiteY24" fmla="*/ 476250 h 2155372"/>
                  <a:gd name="connsiteX25" fmla="*/ 9549493 w 10477500"/>
                  <a:gd name="connsiteY25" fmla="*/ 329293 h 2155372"/>
                  <a:gd name="connsiteX26" fmla="*/ 9614807 w 10477500"/>
                  <a:gd name="connsiteY26" fmla="*/ 231322 h 2155372"/>
                  <a:gd name="connsiteX27" fmla="*/ 9075964 w 10477500"/>
                  <a:gd name="connsiteY27" fmla="*/ 68036 h 2155372"/>
                  <a:gd name="connsiteX28" fmla="*/ 1205593 w 10477500"/>
                  <a:gd name="connsiteY28" fmla="*/ 19050 h 2155372"/>
                  <a:gd name="connsiteX29" fmla="*/ 1842407 w 10477500"/>
                  <a:gd name="connsiteY29" fmla="*/ 166007 h 21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7500" h="2155372">
                    <a:moveTo>
                      <a:pt x="1842407" y="166007"/>
                    </a:moveTo>
                    <a:cubicBezTo>
                      <a:pt x="2122714" y="234043"/>
                      <a:pt x="2479221" y="340178"/>
                      <a:pt x="2887435" y="427264"/>
                    </a:cubicBezTo>
                    <a:cubicBezTo>
                      <a:pt x="3295649" y="514350"/>
                      <a:pt x="3858986" y="636815"/>
                      <a:pt x="4291693" y="688522"/>
                    </a:cubicBezTo>
                    <a:cubicBezTo>
                      <a:pt x="4724400" y="740229"/>
                      <a:pt x="5244192" y="723900"/>
                      <a:pt x="5483678" y="737507"/>
                    </a:cubicBezTo>
                    <a:cubicBezTo>
                      <a:pt x="5723164" y="751114"/>
                      <a:pt x="5657850" y="756557"/>
                      <a:pt x="5728607" y="770164"/>
                    </a:cubicBezTo>
                    <a:cubicBezTo>
                      <a:pt x="5799364" y="783771"/>
                      <a:pt x="5834743" y="816429"/>
                      <a:pt x="5908221" y="819150"/>
                    </a:cubicBezTo>
                    <a:cubicBezTo>
                      <a:pt x="5981699" y="821871"/>
                      <a:pt x="6085114" y="791936"/>
                      <a:pt x="6169478" y="786493"/>
                    </a:cubicBezTo>
                    <a:cubicBezTo>
                      <a:pt x="6253842" y="781050"/>
                      <a:pt x="6354536" y="775607"/>
                      <a:pt x="6414407" y="786493"/>
                    </a:cubicBezTo>
                    <a:cubicBezTo>
                      <a:pt x="6474278" y="797379"/>
                      <a:pt x="6520543" y="802821"/>
                      <a:pt x="6528707" y="851807"/>
                    </a:cubicBezTo>
                    <a:cubicBezTo>
                      <a:pt x="6536871" y="900793"/>
                      <a:pt x="6408965" y="1053193"/>
                      <a:pt x="6463393" y="1080407"/>
                    </a:cubicBezTo>
                    <a:cubicBezTo>
                      <a:pt x="6517821" y="1107621"/>
                      <a:pt x="6713764" y="998764"/>
                      <a:pt x="6855278" y="1015093"/>
                    </a:cubicBezTo>
                    <a:cubicBezTo>
                      <a:pt x="6996792" y="1031422"/>
                      <a:pt x="7214507" y="1099458"/>
                      <a:pt x="7312478" y="1178379"/>
                    </a:cubicBezTo>
                    <a:cubicBezTo>
                      <a:pt x="7410450" y="1257301"/>
                      <a:pt x="7391400" y="1371601"/>
                      <a:pt x="7443107" y="1488622"/>
                    </a:cubicBezTo>
                    <a:cubicBezTo>
                      <a:pt x="7494814" y="1605643"/>
                      <a:pt x="7598228" y="1774371"/>
                      <a:pt x="7622721" y="1880507"/>
                    </a:cubicBezTo>
                    <a:cubicBezTo>
                      <a:pt x="7647214" y="1986643"/>
                      <a:pt x="7565571" y="2095500"/>
                      <a:pt x="7590064" y="2125436"/>
                    </a:cubicBezTo>
                    <a:cubicBezTo>
                      <a:pt x="7614557" y="2155372"/>
                      <a:pt x="7704364" y="2092779"/>
                      <a:pt x="7769678" y="2060122"/>
                    </a:cubicBezTo>
                    <a:cubicBezTo>
                      <a:pt x="7834992" y="2027465"/>
                      <a:pt x="7927521" y="1981200"/>
                      <a:pt x="7981950" y="1929493"/>
                    </a:cubicBezTo>
                    <a:cubicBezTo>
                      <a:pt x="8036379" y="1877786"/>
                      <a:pt x="8047264" y="1796143"/>
                      <a:pt x="8096250" y="1749879"/>
                    </a:cubicBezTo>
                    <a:cubicBezTo>
                      <a:pt x="8145236" y="1703615"/>
                      <a:pt x="8218714" y="1728107"/>
                      <a:pt x="8275864" y="1651907"/>
                    </a:cubicBezTo>
                    <a:cubicBezTo>
                      <a:pt x="8333014" y="1575707"/>
                      <a:pt x="8360229" y="1368879"/>
                      <a:pt x="8439150" y="1292679"/>
                    </a:cubicBezTo>
                    <a:cubicBezTo>
                      <a:pt x="8518071" y="1216479"/>
                      <a:pt x="8749393" y="1194707"/>
                      <a:pt x="8749393" y="1194707"/>
                    </a:cubicBezTo>
                    <a:cubicBezTo>
                      <a:pt x="8836479" y="1167493"/>
                      <a:pt x="8901793" y="1164772"/>
                      <a:pt x="8961664" y="1129393"/>
                    </a:cubicBezTo>
                    <a:cubicBezTo>
                      <a:pt x="9021535" y="1094015"/>
                      <a:pt x="9084128" y="1053193"/>
                      <a:pt x="9108621" y="982436"/>
                    </a:cubicBezTo>
                    <a:cubicBezTo>
                      <a:pt x="9133114" y="911679"/>
                      <a:pt x="9089571" y="789214"/>
                      <a:pt x="9108621" y="704850"/>
                    </a:cubicBezTo>
                    <a:cubicBezTo>
                      <a:pt x="9127671" y="620486"/>
                      <a:pt x="9149442" y="538843"/>
                      <a:pt x="9222921" y="476250"/>
                    </a:cubicBezTo>
                    <a:cubicBezTo>
                      <a:pt x="9296400" y="413657"/>
                      <a:pt x="9484179" y="370114"/>
                      <a:pt x="9549493" y="329293"/>
                    </a:cubicBezTo>
                    <a:cubicBezTo>
                      <a:pt x="9614807" y="288472"/>
                      <a:pt x="9693728" y="274865"/>
                      <a:pt x="9614807" y="231322"/>
                    </a:cubicBezTo>
                    <a:cubicBezTo>
                      <a:pt x="9535886" y="187779"/>
                      <a:pt x="10477500" y="103415"/>
                      <a:pt x="9075964" y="68036"/>
                    </a:cubicBezTo>
                    <a:cubicBezTo>
                      <a:pt x="7674428" y="32657"/>
                      <a:pt x="2411186" y="0"/>
                      <a:pt x="1205593" y="19050"/>
                    </a:cubicBezTo>
                    <a:cubicBezTo>
                      <a:pt x="0" y="38100"/>
                      <a:pt x="1562100" y="97971"/>
                      <a:pt x="1842407" y="166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649936" y="506185"/>
                <a:ext cx="1526722" cy="4199165"/>
              </a:xfrm>
              <a:custGeom>
                <a:avLst/>
                <a:gdLst>
                  <a:gd name="connsiteX0" fmla="*/ 955221 w 1526722"/>
                  <a:gd name="connsiteY0" fmla="*/ 555172 h 4199165"/>
                  <a:gd name="connsiteX1" fmla="*/ 1053193 w 1526722"/>
                  <a:gd name="connsiteY1" fmla="*/ 849086 h 4199165"/>
                  <a:gd name="connsiteX2" fmla="*/ 1167493 w 1526722"/>
                  <a:gd name="connsiteY2" fmla="*/ 1094015 h 4199165"/>
                  <a:gd name="connsiteX3" fmla="*/ 1298121 w 1526722"/>
                  <a:gd name="connsiteY3" fmla="*/ 1306286 h 4199165"/>
                  <a:gd name="connsiteX4" fmla="*/ 938893 w 1526722"/>
                  <a:gd name="connsiteY4" fmla="*/ 1583872 h 4199165"/>
                  <a:gd name="connsiteX5" fmla="*/ 840921 w 1526722"/>
                  <a:gd name="connsiteY5" fmla="*/ 1665515 h 4199165"/>
                  <a:gd name="connsiteX6" fmla="*/ 840921 w 1526722"/>
                  <a:gd name="connsiteY6" fmla="*/ 1845129 h 4199165"/>
                  <a:gd name="connsiteX7" fmla="*/ 1020535 w 1526722"/>
                  <a:gd name="connsiteY7" fmla="*/ 1877786 h 4199165"/>
                  <a:gd name="connsiteX8" fmla="*/ 889907 w 1526722"/>
                  <a:gd name="connsiteY8" fmla="*/ 2073729 h 4199165"/>
                  <a:gd name="connsiteX9" fmla="*/ 759278 w 1526722"/>
                  <a:gd name="connsiteY9" fmla="*/ 2220686 h 4199165"/>
                  <a:gd name="connsiteX10" fmla="*/ 498021 w 1526722"/>
                  <a:gd name="connsiteY10" fmla="*/ 2383972 h 4199165"/>
                  <a:gd name="connsiteX11" fmla="*/ 465364 w 1526722"/>
                  <a:gd name="connsiteY11" fmla="*/ 2726872 h 4199165"/>
                  <a:gd name="connsiteX12" fmla="*/ 400050 w 1526722"/>
                  <a:gd name="connsiteY12" fmla="*/ 2971801 h 4199165"/>
                  <a:gd name="connsiteX13" fmla="*/ 400050 w 1526722"/>
                  <a:gd name="connsiteY13" fmla="*/ 3135086 h 4199165"/>
                  <a:gd name="connsiteX14" fmla="*/ 465364 w 1526722"/>
                  <a:gd name="connsiteY14" fmla="*/ 3396344 h 4199165"/>
                  <a:gd name="connsiteX15" fmla="*/ 383721 w 1526722"/>
                  <a:gd name="connsiteY15" fmla="*/ 3657601 h 4199165"/>
                  <a:gd name="connsiteX16" fmla="*/ 155121 w 1526722"/>
                  <a:gd name="connsiteY16" fmla="*/ 3837215 h 4199165"/>
                  <a:gd name="connsiteX17" fmla="*/ 1314450 w 1526722"/>
                  <a:gd name="connsiteY17" fmla="*/ 3853544 h 4199165"/>
                  <a:gd name="connsiteX18" fmla="*/ 1428750 w 1526722"/>
                  <a:gd name="connsiteY18" fmla="*/ 3641272 h 4199165"/>
                  <a:gd name="connsiteX19" fmla="*/ 1412421 w 1526722"/>
                  <a:gd name="connsiteY19" fmla="*/ 506186 h 4199165"/>
                  <a:gd name="connsiteX20" fmla="*/ 955221 w 1526722"/>
                  <a:gd name="connsiteY20" fmla="*/ 555172 h 41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6722" h="4199165">
                    <a:moveTo>
                      <a:pt x="955221" y="555172"/>
                    </a:moveTo>
                    <a:cubicBezTo>
                      <a:pt x="895350" y="612322"/>
                      <a:pt x="1017814" y="759279"/>
                      <a:pt x="1053193" y="849086"/>
                    </a:cubicBezTo>
                    <a:cubicBezTo>
                      <a:pt x="1088572" y="938893"/>
                      <a:pt x="1126672" y="1017815"/>
                      <a:pt x="1167493" y="1094015"/>
                    </a:cubicBezTo>
                    <a:cubicBezTo>
                      <a:pt x="1208314" y="1170215"/>
                      <a:pt x="1336221" y="1224643"/>
                      <a:pt x="1298121" y="1306286"/>
                    </a:cubicBezTo>
                    <a:cubicBezTo>
                      <a:pt x="1260021" y="1387929"/>
                      <a:pt x="1015093" y="1524000"/>
                      <a:pt x="938893" y="1583872"/>
                    </a:cubicBezTo>
                    <a:cubicBezTo>
                      <a:pt x="862693" y="1643744"/>
                      <a:pt x="857250" y="1621972"/>
                      <a:pt x="840921" y="1665515"/>
                    </a:cubicBezTo>
                    <a:cubicBezTo>
                      <a:pt x="824592" y="1709058"/>
                      <a:pt x="810985" y="1809751"/>
                      <a:pt x="840921" y="1845129"/>
                    </a:cubicBezTo>
                    <a:cubicBezTo>
                      <a:pt x="870857" y="1880508"/>
                      <a:pt x="1012371" y="1839686"/>
                      <a:pt x="1020535" y="1877786"/>
                    </a:cubicBezTo>
                    <a:cubicBezTo>
                      <a:pt x="1028699" y="1915886"/>
                      <a:pt x="933450" y="2016579"/>
                      <a:pt x="889907" y="2073729"/>
                    </a:cubicBezTo>
                    <a:cubicBezTo>
                      <a:pt x="846364" y="2130879"/>
                      <a:pt x="824592" y="2168979"/>
                      <a:pt x="759278" y="2220686"/>
                    </a:cubicBezTo>
                    <a:cubicBezTo>
                      <a:pt x="693964" y="2272393"/>
                      <a:pt x="547007" y="2299608"/>
                      <a:pt x="498021" y="2383972"/>
                    </a:cubicBezTo>
                    <a:cubicBezTo>
                      <a:pt x="449035" y="2468336"/>
                      <a:pt x="481693" y="2628901"/>
                      <a:pt x="465364" y="2726872"/>
                    </a:cubicBezTo>
                    <a:cubicBezTo>
                      <a:pt x="449036" y="2824844"/>
                      <a:pt x="410936" y="2903765"/>
                      <a:pt x="400050" y="2971801"/>
                    </a:cubicBezTo>
                    <a:cubicBezTo>
                      <a:pt x="389164" y="3039837"/>
                      <a:pt x="389164" y="3064329"/>
                      <a:pt x="400050" y="3135086"/>
                    </a:cubicBezTo>
                    <a:cubicBezTo>
                      <a:pt x="410936" y="3205843"/>
                      <a:pt x="468085" y="3309258"/>
                      <a:pt x="465364" y="3396344"/>
                    </a:cubicBezTo>
                    <a:cubicBezTo>
                      <a:pt x="462643" y="3483430"/>
                      <a:pt x="435428" y="3584123"/>
                      <a:pt x="383721" y="3657601"/>
                    </a:cubicBezTo>
                    <a:cubicBezTo>
                      <a:pt x="332014" y="3731080"/>
                      <a:pt x="0" y="3804558"/>
                      <a:pt x="155121" y="3837215"/>
                    </a:cubicBezTo>
                    <a:cubicBezTo>
                      <a:pt x="310242" y="3869872"/>
                      <a:pt x="1102179" y="3886201"/>
                      <a:pt x="1314450" y="3853544"/>
                    </a:cubicBezTo>
                    <a:cubicBezTo>
                      <a:pt x="1526722" y="3820887"/>
                      <a:pt x="1412422" y="4199165"/>
                      <a:pt x="1428750" y="3641272"/>
                    </a:cubicBezTo>
                    <a:cubicBezTo>
                      <a:pt x="1445079" y="3083379"/>
                      <a:pt x="1491342" y="1012372"/>
                      <a:pt x="1412421" y="506186"/>
                    </a:cubicBezTo>
                    <a:cubicBezTo>
                      <a:pt x="1333500" y="0"/>
                      <a:pt x="1015092" y="498022"/>
                      <a:pt x="955221" y="5551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6057" y="4767943"/>
                <a:ext cx="9857014" cy="2215243"/>
              </a:xfrm>
              <a:custGeom>
                <a:avLst/>
                <a:gdLst>
                  <a:gd name="connsiteX0" fmla="*/ 8060871 w 9857014"/>
                  <a:gd name="connsiteY0" fmla="*/ 424543 h 2215243"/>
                  <a:gd name="connsiteX1" fmla="*/ 9514114 w 9857014"/>
                  <a:gd name="connsiteY1" fmla="*/ 506186 h 2215243"/>
                  <a:gd name="connsiteX2" fmla="*/ 9693728 w 9857014"/>
                  <a:gd name="connsiteY2" fmla="*/ 1436914 h 2215243"/>
                  <a:gd name="connsiteX3" fmla="*/ 9693728 w 9857014"/>
                  <a:gd name="connsiteY3" fmla="*/ 2073728 h 2215243"/>
                  <a:gd name="connsiteX4" fmla="*/ 8714014 w 9857014"/>
                  <a:gd name="connsiteY4" fmla="*/ 2122714 h 2215243"/>
                  <a:gd name="connsiteX5" fmla="*/ 4468586 w 9857014"/>
                  <a:gd name="connsiteY5" fmla="*/ 2139043 h 2215243"/>
                  <a:gd name="connsiteX6" fmla="*/ 680357 w 9857014"/>
                  <a:gd name="connsiteY6" fmla="*/ 2106386 h 2215243"/>
                  <a:gd name="connsiteX7" fmla="*/ 386443 w 9857014"/>
                  <a:gd name="connsiteY7" fmla="*/ 1910443 h 2215243"/>
                  <a:gd name="connsiteX8" fmla="*/ 500743 w 9857014"/>
                  <a:gd name="connsiteY8" fmla="*/ 277586 h 2215243"/>
                  <a:gd name="connsiteX9" fmla="*/ 2166257 w 9857014"/>
                  <a:gd name="connsiteY9" fmla="*/ 244928 h 2215243"/>
                  <a:gd name="connsiteX10" fmla="*/ 3113314 w 9857014"/>
                  <a:gd name="connsiteY10" fmla="*/ 440871 h 2215243"/>
                  <a:gd name="connsiteX11" fmla="*/ 3684814 w 9857014"/>
                  <a:gd name="connsiteY11" fmla="*/ 718457 h 2215243"/>
                  <a:gd name="connsiteX12" fmla="*/ 4093028 w 9857014"/>
                  <a:gd name="connsiteY12" fmla="*/ 963386 h 2215243"/>
                  <a:gd name="connsiteX13" fmla="*/ 4370614 w 9857014"/>
                  <a:gd name="connsiteY13" fmla="*/ 1159328 h 2215243"/>
                  <a:gd name="connsiteX14" fmla="*/ 4664528 w 9857014"/>
                  <a:gd name="connsiteY14" fmla="*/ 1469571 h 2215243"/>
                  <a:gd name="connsiteX15" fmla="*/ 5121728 w 9857014"/>
                  <a:gd name="connsiteY15" fmla="*/ 1567543 h 2215243"/>
                  <a:gd name="connsiteX16" fmla="*/ 5236028 w 9857014"/>
                  <a:gd name="connsiteY16" fmla="*/ 1191986 h 2215243"/>
                  <a:gd name="connsiteX17" fmla="*/ 5562600 w 9857014"/>
                  <a:gd name="connsiteY17" fmla="*/ 865414 h 2215243"/>
                  <a:gd name="connsiteX18" fmla="*/ 5938157 w 9857014"/>
                  <a:gd name="connsiteY18" fmla="*/ 832757 h 2215243"/>
                  <a:gd name="connsiteX19" fmla="*/ 6232071 w 9857014"/>
                  <a:gd name="connsiteY19" fmla="*/ 898071 h 2215243"/>
                  <a:gd name="connsiteX20" fmla="*/ 6509657 w 9857014"/>
                  <a:gd name="connsiteY20" fmla="*/ 898071 h 2215243"/>
                  <a:gd name="connsiteX21" fmla="*/ 6542314 w 9857014"/>
                  <a:gd name="connsiteY21" fmla="*/ 849086 h 2215243"/>
                  <a:gd name="connsiteX22" fmla="*/ 6509657 w 9857014"/>
                  <a:gd name="connsiteY22" fmla="*/ 702128 h 2215243"/>
                  <a:gd name="connsiteX23" fmla="*/ 6591300 w 9857014"/>
                  <a:gd name="connsiteY23" fmla="*/ 555171 h 2215243"/>
                  <a:gd name="connsiteX24" fmla="*/ 6770914 w 9857014"/>
                  <a:gd name="connsiteY24" fmla="*/ 587828 h 2215243"/>
                  <a:gd name="connsiteX25" fmla="*/ 6934200 w 9857014"/>
                  <a:gd name="connsiteY25" fmla="*/ 571500 h 2215243"/>
                  <a:gd name="connsiteX26" fmla="*/ 7113814 w 9857014"/>
                  <a:gd name="connsiteY26" fmla="*/ 636814 h 2215243"/>
                  <a:gd name="connsiteX27" fmla="*/ 7342414 w 9857014"/>
                  <a:gd name="connsiteY27" fmla="*/ 636814 h 2215243"/>
                  <a:gd name="connsiteX28" fmla="*/ 7538357 w 9857014"/>
                  <a:gd name="connsiteY28" fmla="*/ 718457 h 2215243"/>
                  <a:gd name="connsiteX29" fmla="*/ 7620000 w 9857014"/>
                  <a:gd name="connsiteY29" fmla="*/ 881743 h 2215243"/>
                  <a:gd name="connsiteX30" fmla="*/ 7701643 w 9857014"/>
                  <a:gd name="connsiteY30" fmla="*/ 1175657 h 2215243"/>
                  <a:gd name="connsiteX31" fmla="*/ 7897586 w 9857014"/>
                  <a:gd name="connsiteY31" fmla="*/ 1420586 h 2215243"/>
                  <a:gd name="connsiteX32" fmla="*/ 7750628 w 9857014"/>
                  <a:gd name="connsiteY32" fmla="*/ 1583871 h 2215243"/>
                  <a:gd name="connsiteX33" fmla="*/ 8224157 w 9857014"/>
                  <a:gd name="connsiteY33" fmla="*/ 1485900 h 2215243"/>
                  <a:gd name="connsiteX34" fmla="*/ 8240486 w 9857014"/>
                  <a:gd name="connsiteY34" fmla="*/ 963386 h 2215243"/>
                  <a:gd name="connsiteX35" fmla="*/ 8011886 w 9857014"/>
                  <a:gd name="connsiteY35" fmla="*/ 702128 h 2215243"/>
                  <a:gd name="connsiteX36" fmla="*/ 7962900 w 9857014"/>
                  <a:gd name="connsiteY36" fmla="*/ 489857 h 2215243"/>
                  <a:gd name="connsiteX37" fmla="*/ 8060871 w 9857014"/>
                  <a:gd name="connsiteY37" fmla="*/ 424543 h 221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7014" h="2215243">
                    <a:moveTo>
                      <a:pt x="8060871" y="424543"/>
                    </a:moveTo>
                    <a:cubicBezTo>
                      <a:pt x="8319407" y="427265"/>
                      <a:pt x="9241971" y="337458"/>
                      <a:pt x="9514114" y="506186"/>
                    </a:cubicBezTo>
                    <a:cubicBezTo>
                      <a:pt x="9786257" y="674914"/>
                      <a:pt x="9663792" y="1175657"/>
                      <a:pt x="9693728" y="1436914"/>
                    </a:cubicBezTo>
                    <a:cubicBezTo>
                      <a:pt x="9723664" y="1698171"/>
                      <a:pt x="9857014" y="1959428"/>
                      <a:pt x="9693728" y="2073728"/>
                    </a:cubicBezTo>
                    <a:cubicBezTo>
                      <a:pt x="9530442" y="2188028"/>
                      <a:pt x="8714014" y="2122714"/>
                      <a:pt x="8714014" y="2122714"/>
                    </a:cubicBezTo>
                    <a:lnTo>
                      <a:pt x="4468586" y="2139043"/>
                    </a:lnTo>
                    <a:lnTo>
                      <a:pt x="680357" y="2106386"/>
                    </a:lnTo>
                    <a:cubicBezTo>
                      <a:pt x="0" y="2068286"/>
                      <a:pt x="416379" y="2215243"/>
                      <a:pt x="386443" y="1910443"/>
                    </a:cubicBezTo>
                    <a:cubicBezTo>
                      <a:pt x="356507" y="1605643"/>
                      <a:pt x="204107" y="555172"/>
                      <a:pt x="500743" y="277586"/>
                    </a:cubicBezTo>
                    <a:cubicBezTo>
                      <a:pt x="797379" y="0"/>
                      <a:pt x="1730829" y="217714"/>
                      <a:pt x="2166257" y="244928"/>
                    </a:cubicBezTo>
                    <a:cubicBezTo>
                      <a:pt x="2601686" y="272142"/>
                      <a:pt x="2860221" y="361949"/>
                      <a:pt x="3113314" y="440871"/>
                    </a:cubicBezTo>
                    <a:cubicBezTo>
                      <a:pt x="3366407" y="519793"/>
                      <a:pt x="3521528" y="631371"/>
                      <a:pt x="3684814" y="718457"/>
                    </a:cubicBezTo>
                    <a:cubicBezTo>
                      <a:pt x="3848100" y="805543"/>
                      <a:pt x="3978728" y="889908"/>
                      <a:pt x="4093028" y="963386"/>
                    </a:cubicBezTo>
                    <a:cubicBezTo>
                      <a:pt x="4207328" y="1036865"/>
                      <a:pt x="4275364" y="1074964"/>
                      <a:pt x="4370614" y="1159328"/>
                    </a:cubicBezTo>
                    <a:cubicBezTo>
                      <a:pt x="4465864" y="1243692"/>
                      <a:pt x="4539342" y="1401535"/>
                      <a:pt x="4664528" y="1469571"/>
                    </a:cubicBezTo>
                    <a:cubicBezTo>
                      <a:pt x="4789714" y="1537607"/>
                      <a:pt x="5026478" y="1613807"/>
                      <a:pt x="5121728" y="1567543"/>
                    </a:cubicBezTo>
                    <a:cubicBezTo>
                      <a:pt x="5216978" y="1521279"/>
                      <a:pt x="5162549" y="1309007"/>
                      <a:pt x="5236028" y="1191986"/>
                    </a:cubicBezTo>
                    <a:cubicBezTo>
                      <a:pt x="5309507" y="1074965"/>
                      <a:pt x="5445579" y="925285"/>
                      <a:pt x="5562600" y="865414"/>
                    </a:cubicBezTo>
                    <a:cubicBezTo>
                      <a:pt x="5679621" y="805543"/>
                      <a:pt x="5826579" y="827314"/>
                      <a:pt x="5938157" y="832757"/>
                    </a:cubicBezTo>
                    <a:cubicBezTo>
                      <a:pt x="6049735" y="838200"/>
                      <a:pt x="6136821" y="887185"/>
                      <a:pt x="6232071" y="898071"/>
                    </a:cubicBezTo>
                    <a:cubicBezTo>
                      <a:pt x="6327321" y="908957"/>
                      <a:pt x="6457950" y="906235"/>
                      <a:pt x="6509657" y="898071"/>
                    </a:cubicBezTo>
                    <a:cubicBezTo>
                      <a:pt x="6561364" y="889907"/>
                      <a:pt x="6542314" y="881743"/>
                      <a:pt x="6542314" y="849086"/>
                    </a:cubicBezTo>
                    <a:cubicBezTo>
                      <a:pt x="6542314" y="816429"/>
                      <a:pt x="6501493" y="751114"/>
                      <a:pt x="6509657" y="702128"/>
                    </a:cubicBezTo>
                    <a:cubicBezTo>
                      <a:pt x="6517821" y="653142"/>
                      <a:pt x="6547757" y="574221"/>
                      <a:pt x="6591300" y="555171"/>
                    </a:cubicBezTo>
                    <a:cubicBezTo>
                      <a:pt x="6634843" y="536121"/>
                      <a:pt x="6713764" y="585107"/>
                      <a:pt x="6770914" y="587828"/>
                    </a:cubicBezTo>
                    <a:cubicBezTo>
                      <a:pt x="6828064" y="590549"/>
                      <a:pt x="6877050" y="563336"/>
                      <a:pt x="6934200" y="571500"/>
                    </a:cubicBezTo>
                    <a:cubicBezTo>
                      <a:pt x="6991350" y="579664"/>
                      <a:pt x="7045778" y="625928"/>
                      <a:pt x="7113814" y="636814"/>
                    </a:cubicBezTo>
                    <a:cubicBezTo>
                      <a:pt x="7181850" y="647700"/>
                      <a:pt x="7271657" y="623207"/>
                      <a:pt x="7342414" y="636814"/>
                    </a:cubicBezTo>
                    <a:cubicBezTo>
                      <a:pt x="7413171" y="650421"/>
                      <a:pt x="7492093" y="677636"/>
                      <a:pt x="7538357" y="718457"/>
                    </a:cubicBezTo>
                    <a:cubicBezTo>
                      <a:pt x="7584621" y="759278"/>
                      <a:pt x="7592786" y="805543"/>
                      <a:pt x="7620000" y="881743"/>
                    </a:cubicBezTo>
                    <a:cubicBezTo>
                      <a:pt x="7647214" y="957943"/>
                      <a:pt x="7655379" y="1085850"/>
                      <a:pt x="7701643" y="1175657"/>
                    </a:cubicBezTo>
                    <a:cubicBezTo>
                      <a:pt x="7747907" y="1265464"/>
                      <a:pt x="7889422" y="1352550"/>
                      <a:pt x="7897586" y="1420586"/>
                    </a:cubicBezTo>
                    <a:cubicBezTo>
                      <a:pt x="7905750" y="1488622"/>
                      <a:pt x="7696200" y="1572985"/>
                      <a:pt x="7750628" y="1583871"/>
                    </a:cubicBezTo>
                    <a:cubicBezTo>
                      <a:pt x="7805056" y="1594757"/>
                      <a:pt x="8142514" y="1589314"/>
                      <a:pt x="8224157" y="1485900"/>
                    </a:cubicBezTo>
                    <a:cubicBezTo>
                      <a:pt x="8305800" y="1382486"/>
                      <a:pt x="8275864" y="1094015"/>
                      <a:pt x="8240486" y="963386"/>
                    </a:cubicBezTo>
                    <a:cubicBezTo>
                      <a:pt x="8205108" y="832757"/>
                      <a:pt x="8058150" y="781050"/>
                      <a:pt x="8011886" y="702128"/>
                    </a:cubicBezTo>
                    <a:cubicBezTo>
                      <a:pt x="7965622" y="623207"/>
                      <a:pt x="7952014" y="530678"/>
                      <a:pt x="7962900" y="489857"/>
                    </a:cubicBezTo>
                    <a:cubicBezTo>
                      <a:pt x="7973786" y="449036"/>
                      <a:pt x="7802335" y="421822"/>
                      <a:pt x="8060871" y="4245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2286000" y="1224466"/>
            <a:ext cx="4930163" cy="5633534"/>
            <a:chOff x="2286000" y="1224466"/>
            <a:chExt cx="4930163" cy="5633534"/>
          </a:xfrm>
        </p:grpSpPr>
        <p:grpSp>
          <p:nvGrpSpPr>
            <p:cNvPr id="18" name="Group 17"/>
            <p:cNvGrpSpPr/>
            <p:nvPr/>
          </p:nvGrpSpPr>
          <p:grpSpPr>
            <a:xfrm>
              <a:off x="2285998" y="1224466"/>
              <a:ext cx="4930161" cy="5633534"/>
              <a:chOff x="2582487" y="1447800"/>
              <a:chExt cx="4788131" cy="5224549"/>
            </a:xfrm>
          </p:grpSpPr>
          <p:pic>
            <p:nvPicPr>
              <p:cNvPr id="21" name="Picture 2" descr="Image result for united states in 1783"/>
              <p:cNvPicPr>
                <a:picLocks noChangeAspect="1" noChangeArrowheads="1"/>
              </p:cNvPicPr>
              <p:nvPr/>
            </p:nvPicPr>
            <p:blipFill>
              <a:blip r:embed="rId3" cstate="print"/>
              <a:srcRect/>
              <a:stretch>
                <a:fillRect/>
              </a:stretch>
            </p:blipFill>
            <p:spPr bwMode="auto">
              <a:xfrm>
                <a:off x="2590800" y="1447800"/>
                <a:ext cx="4770880" cy="4853355"/>
              </a:xfrm>
              <a:prstGeom prst="rect">
                <a:avLst/>
              </a:prstGeom>
              <a:solidFill>
                <a:schemeClr val="bg1"/>
              </a:solidFill>
            </p:spPr>
          </p:pic>
          <p:sp>
            <p:nvSpPr>
              <p:cNvPr id="22" name="Freeform 21"/>
              <p:cNvSpPr/>
              <p:nvPr/>
            </p:nvSpPr>
            <p:spPr>
              <a:xfrm>
                <a:off x="2588029" y="1463066"/>
                <a:ext cx="4782589" cy="191744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582487" y="1795549"/>
                <a:ext cx="2895600"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9560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21775" y="4039986"/>
                      <a:pt x="2488277" y="4039986"/>
                    </a:cubicBezTo>
                    <a:cubicBezTo>
                      <a:pt x="2554779" y="4039986"/>
                      <a:pt x="2624052" y="3918066"/>
                      <a:pt x="2671157" y="3973484"/>
                    </a:cubicBezTo>
                    <a:cubicBezTo>
                      <a:pt x="2718262" y="4028902"/>
                      <a:pt x="2743200" y="4297681"/>
                      <a:pt x="2770909" y="4372495"/>
                    </a:cubicBezTo>
                    <a:cubicBezTo>
                      <a:pt x="2798618" y="4447309"/>
                      <a:pt x="2820786" y="4400204"/>
                      <a:pt x="2837411" y="4422371"/>
                    </a:cubicBezTo>
                    <a:cubicBezTo>
                      <a:pt x="2854036" y="4444538"/>
                      <a:pt x="2895600" y="4486102"/>
                      <a:pt x="2870662" y="4505498"/>
                    </a:cubicBezTo>
                    <a:cubicBezTo>
                      <a:pt x="2845724" y="4524894"/>
                      <a:pt x="2745971" y="4544291"/>
                      <a:pt x="2687782" y="4538749"/>
                    </a:cubicBezTo>
                    <a:cubicBezTo>
                      <a:pt x="2629593" y="4533207"/>
                      <a:pt x="2574175" y="4513811"/>
                      <a:pt x="2521528" y="4472247"/>
                    </a:cubicBezTo>
                    <a:cubicBezTo>
                      <a:pt x="2468881" y="4430683"/>
                      <a:pt x="2446713" y="4328160"/>
                      <a:pt x="2371898" y="4289367"/>
                    </a:cubicBezTo>
                    <a:cubicBezTo>
                      <a:pt x="2297083"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20" name="TextBox 19"/>
            <p:cNvSpPr txBox="1"/>
            <p:nvPr/>
          </p:nvSpPr>
          <p:spPr>
            <a:xfrm>
              <a:off x="4343400" y="1962090"/>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pic>
        <p:nvPicPr>
          <p:cNvPr id="27" name="Picture 2" descr="Image result for united states in 1776"/>
          <p:cNvPicPr>
            <a:picLocks noChangeAspect="1" noChangeArrowheads="1"/>
          </p:cNvPicPr>
          <p:nvPr/>
        </p:nvPicPr>
        <p:blipFill>
          <a:blip r:embed="rId4" cstate="print"/>
          <a:srcRect l="87740" t="60835" r="1528" b="27751"/>
          <a:stretch>
            <a:fillRect/>
          </a:stretch>
        </p:blipFill>
        <p:spPr bwMode="auto">
          <a:xfrm>
            <a:off x="6830568" y="3611880"/>
            <a:ext cx="3200400" cy="2304288"/>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360"/>
                                          </p:val>
                                        </p:tav>
                                        <p:tav tm="100000">
                                          <p:val>
                                            <p:fltVal val="0"/>
                                          </p:val>
                                        </p:tav>
                                      </p:tavLst>
                                    </p:anim>
                                    <p:animEffect transition="in" filter="fade">
                                      <p:cBhvr>
                                        <p:cTn id="10" dur="1000"/>
                                        <p:tgtEl>
                                          <p:spTgt spid="12"/>
                                        </p:tgtEl>
                                      </p:cBhvr>
                                    </p:animEffect>
                                  </p:childTnLst>
                                </p:cTn>
                              </p:par>
                              <p:par>
                                <p:cTn id="11" presetID="49" presetClass="entr" presetSubtype="0" decel="10000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360"/>
                                          </p:val>
                                        </p:tav>
                                        <p:tav tm="100000">
                                          <p:val>
                                            <p:fltVal val="0"/>
                                          </p:val>
                                        </p:tav>
                                      </p:tavLst>
                                    </p:anim>
                                    <p:animEffect transition="in" filter="fade">
                                      <p:cBhvr>
                                        <p:cTn id="16" dur="1000"/>
                                        <p:tgtEl>
                                          <p:spTgt spid="13"/>
                                        </p:tgtEl>
                                      </p:cBhvr>
                                    </p:animEffect>
                                  </p:childTnLst>
                                </p:cTn>
                              </p:par>
                              <p:par>
                                <p:cTn id="17" presetID="49" presetClass="entr" presetSubtype="0" decel="100000" fill="hold" grpId="0" nodeType="withEffect">
                                  <p:stCondLst>
                                    <p:cond delay="20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360"/>
                                          </p:val>
                                        </p:tav>
                                        <p:tav tm="100000">
                                          <p:val>
                                            <p:fltVal val="0"/>
                                          </p:val>
                                        </p:tav>
                                      </p:tavLst>
                                    </p:anim>
                                    <p:animEffect transition="in" filter="fade">
                                      <p:cBhvr>
                                        <p:cTn id="22" dur="1000"/>
                                        <p:tgtEl>
                                          <p:spTgt spid="14"/>
                                        </p:tgtEl>
                                      </p:cBhvr>
                                    </p:animEffect>
                                  </p:childTnLst>
                                </p:cTn>
                              </p:par>
                              <p:par>
                                <p:cTn id="23" presetID="49" presetClass="entr" presetSubtype="0" decel="100000" fill="hold" grpId="0" nodeType="withEffect">
                                  <p:stCondLst>
                                    <p:cond delay="30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par>
                                <p:cTn id="29" presetID="49" presetClass="entr" presetSubtype="0" decel="100000" fill="hold" grpId="0" nodeType="withEffect">
                                  <p:stCondLst>
                                    <p:cond delay="40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360"/>
                                          </p:val>
                                        </p:tav>
                                        <p:tav tm="100000">
                                          <p:val>
                                            <p:fltVal val="0"/>
                                          </p:val>
                                        </p:tav>
                                      </p:tavLst>
                                    </p:anim>
                                    <p:animEffect transition="in" filter="fade">
                                      <p:cBhvr>
                                        <p:cTn id="34" dur="1000"/>
                                        <p:tgtEl>
                                          <p:spTgt spid="16"/>
                                        </p:tgtEl>
                                      </p:cBhvr>
                                    </p:animEffect>
                                  </p:childTnLst>
                                </p:cTn>
                              </p:par>
                              <p:par>
                                <p:cTn id="35" presetID="49" presetClass="entr" presetSubtype="0" decel="100000" fill="hold" grpId="0" nodeType="withEffect">
                                  <p:stCondLst>
                                    <p:cond delay="50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360"/>
                                          </p:val>
                                        </p:tav>
                                        <p:tav tm="100000">
                                          <p:val>
                                            <p:fltVal val="0"/>
                                          </p:val>
                                        </p:tav>
                                      </p:tavLst>
                                    </p:anim>
                                    <p:animEffect transition="in" filter="fade">
                                      <p:cBhvr>
                                        <p:cTn id="40" dur="1000"/>
                                        <p:tgtEl>
                                          <p:spTgt spid="25"/>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par>
                                <p:cTn id="45" presetID="53" presetClass="exit" presetSubtype="0" fill="hold" nodeType="withEffect">
                                  <p:stCondLst>
                                    <p:cond delay="0"/>
                                  </p:stCondLst>
                                  <p:childTnLst>
                                    <p:anim calcmode="lin" valueType="num">
                                      <p:cBhvr>
                                        <p:cTn id="46" dur="1000"/>
                                        <p:tgtEl>
                                          <p:spTgt spid="17"/>
                                        </p:tgtEl>
                                        <p:attrNameLst>
                                          <p:attrName>ppt_w</p:attrName>
                                        </p:attrNameLst>
                                      </p:cBhvr>
                                      <p:tavLst>
                                        <p:tav tm="0">
                                          <p:val>
                                            <p:strVal val="ppt_w"/>
                                          </p:val>
                                        </p:tav>
                                        <p:tav tm="100000">
                                          <p:val>
                                            <p:fltVal val="0"/>
                                          </p:val>
                                        </p:tav>
                                      </p:tavLst>
                                    </p:anim>
                                    <p:anim calcmode="lin" valueType="num">
                                      <p:cBhvr>
                                        <p:cTn id="47" dur="1000"/>
                                        <p:tgtEl>
                                          <p:spTgt spid="17"/>
                                        </p:tgtEl>
                                        <p:attrNameLst>
                                          <p:attrName>ppt_h</p:attrName>
                                        </p:attrNameLst>
                                      </p:cBhvr>
                                      <p:tavLst>
                                        <p:tav tm="0">
                                          <p:val>
                                            <p:strVal val="ppt_h"/>
                                          </p:val>
                                        </p:tav>
                                        <p:tav tm="100000">
                                          <p:val>
                                            <p:fltVal val="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par>
                                <p:cTn id="50" presetID="63" presetClass="path" presetSubtype="0" fill="hold" nodeType="withEffect">
                                  <p:stCondLst>
                                    <p:cond delay="0"/>
                                  </p:stCondLst>
                                  <p:childTnLst>
                                    <p:animMotion origin="layout" path="M 1.94444E-6 6.93642E-7 L 0.43871 -0.13341 " pathEditMode="relative" rAng="0" ptsTypes="AA">
                                      <p:cBhvr>
                                        <p:cTn id="51" dur="1000" fill="hold"/>
                                        <p:tgtEl>
                                          <p:spTgt spid="17"/>
                                        </p:tgtEl>
                                        <p:attrNameLst>
                                          <p:attrName>ppt_x</p:attrName>
                                          <p:attrName>ppt_y</p:attrName>
                                        </p:attrNameLst>
                                      </p:cBhvr>
                                      <p:rCtr x="219" y="-67"/>
                                    </p:animMotion>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par>
                                <p:cTn id="59" presetID="35" presetClass="path" presetSubtype="0" accel="50000" decel="50000" fill="hold" nodeType="withEffect">
                                  <p:stCondLst>
                                    <p:cond delay="0"/>
                                  </p:stCondLst>
                                  <p:childTnLst>
                                    <p:animMotion origin="layout" path="M 3.33333E-6 1.96532E-6 L -0.74167 0.13179 " pathEditMode="relative" rAng="0" ptsTypes="AA">
                                      <p:cBhvr>
                                        <p:cTn id="60" dur="1000" fill="hold"/>
                                        <p:tgtEl>
                                          <p:spTgt spid="27"/>
                                        </p:tgtEl>
                                        <p:attrNameLst>
                                          <p:attrName>ppt_x</p:attrName>
                                          <p:attrName>ppt_y</p:attrName>
                                        </p:attrNameLst>
                                      </p:cBhvr>
                                      <p:rCtr x="-371" y="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8809</TotalTime>
  <Words>4279</Words>
  <Application>Microsoft Office PowerPoint</Application>
  <PresentationFormat>On-screen Show (4:3)</PresentationFormat>
  <Paragraphs>1718</Paragraphs>
  <Slides>122</Slides>
  <Notes>36</Notes>
  <HiddenSlides>29</HiddenSlides>
  <MMClips>4</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Rocky Romero</cp:lastModifiedBy>
  <cp:revision>808</cp:revision>
  <dcterms:created xsi:type="dcterms:W3CDTF">2016-09-14T18:44:20Z</dcterms:created>
  <dcterms:modified xsi:type="dcterms:W3CDTF">2018-01-12T16:12:50Z</dcterms:modified>
</cp:coreProperties>
</file>